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handoutMasterIdLst>
    <p:handoutMasterId r:id="rId11"/>
  </p:handoutMasterIdLst>
  <p:sldIdLst>
    <p:sldId id="259" r:id="rId2"/>
    <p:sldId id="260" r:id="rId3"/>
    <p:sldId id="261" r:id="rId4"/>
    <p:sldId id="262" r:id="rId5"/>
    <p:sldId id="264" r:id="rId6"/>
    <p:sldId id="265" r:id="rId7"/>
    <p:sldId id="266" r:id="rId8"/>
    <p:sldId id="268" r:id="rId9"/>
  </p:sldIdLst>
  <p:sldSz cx="9144000" cy="5143500" type="screen16x9"/>
  <p:notesSz cx="6858000" cy="9144000"/>
  <p:defaultTextStyle>
    <a:defPPr>
      <a:defRPr lang="en-US"/>
    </a:defPPr>
    <a:lvl1pPr marL="0" algn="l" defTabSz="746150" rtl="0" eaLnBrk="1" latinLnBrk="0" hangingPunct="1">
      <a:defRPr sz="1469" kern="1200">
        <a:solidFill>
          <a:schemeClr val="tx1"/>
        </a:solidFill>
        <a:latin typeface="+mn-lt"/>
        <a:ea typeface="+mn-ea"/>
        <a:cs typeface="+mn-cs"/>
      </a:defRPr>
    </a:lvl1pPr>
    <a:lvl2pPr marL="373075" algn="l" defTabSz="746150" rtl="0" eaLnBrk="1" latinLnBrk="0" hangingPunct="1">
      <a:defRPr sz="1469" kern="1200">
        <a:solidFill>
          <a:schemeClr val="tx1"/>
        </a:solidFill>
        <a:latin typeface="+mn-lt"/>
        <a:ea typeface="+mn-ea"/>
        <a:cs typeface="+mn-cs"/>
      </a:defRPr>
    </a:lvl2pPr>
    <a:lvl3pPr marL="746150" algn="l" defTabSz="746150" rtl="0" eaLnBrk="1" latinLnBrk="0" hangingPunct="1">
      <a:defRPr sz="1469" kern="1200">
        <a:solidFill>
          <a:schemeClr val="tx1"/>
        </a:solidFill>
        <a:latin typeface="+mn-lt"/>
        <a:ea typeface="+mn-ea"/>
        <a:cs typeface="+mn-cs"/>
      </a:defRPr>
    </a:lvl3pPr>
    <a:lvl4pPr marL="1119226" algn="l" defTabSz="746150" rtl="0" eaLnBrk="1" latinLnBrk="0" hangingPunct="1">
      <a:defRPr sz="1469" kern="1200">
        <a:solidFill>
          <a:schemeClr val="tx1"/>
        </a:solidFill>
        <a:latin typeface="+mn-lt"/>
        <a:ea typeface="+mn-ea"/>
        <a:cs typeface="+mn-cs"/>
      </a:defRPr>
    </a:lvl4pPr>
    <a:lvl5pPr marL="1492301" algn="l" defTabSz="746150" rtl="0" eaLnBrk="1" latinLnBrk="0" hangingPunct="1">
      <a:defRPr sz="1469" kern="1200">
        <a:solidFill>
          <a:schemeClr val="tx1"/>
        </a:solidFill>
        <a:latin typeface="+mn-lt"/>
        <a:ea typeface="+mn-ea"/>
        <a:cs typeface="+mn-cs"/>
      </a:defRPr>
    </a:lvl5pPr>
    <a:lvl6pPr marL="1865376" algn="l" defTabSz="746150" rtl="0" eaLnBrk="1" latinLnBrk="0" hangingPunct="1">
      <a:defRPr sz="1469" kern="1200">
        <a:solidFill>
          <a:schemeClr val="tx1"/>
        </a:solidFill>
        <a:latin typeface="+mn-lt"/>
        <a:ea typeface="+mn-ea"/>
        <a:cs typeface="+mn-cs"/>
      </a:defRPr>
    </a:lvl6pPr>
    <a:lvl7pPr marL="2238451" algn="l" defTabSz="746150" rtl="0" eaLnBrk="1" latinLnBrk="0" hangingPunct="1">
      <a:defRPr sz="1469" kern="1200">
        <a:solidFill>
          <a:schemeClr val="tx1"/>
        </a:solidFill>
        <a:latin typeface="+mn-lt"/>
        <a:ea typeface="+mn-ea"/>
        <a:cs typeface="+mn-cs"/>
      </a:defRPr>
    </a:lvl7pPr>
    <a:lvl8pPr marL="2611526" algn="l" defTabSz="746150" rtl="0" eaLnBrk="1" latinLnBrk="0" hangingPunct="1">
      <a:defRPr sz="1469" kern="1200">
        <a:solidFill>
          <a:schemeClr val="tx1"/>
        </a:solidFill>
        <a:latin typeface="+mn-lt"/>
        <a:ea typeface="+mn-ea"/>
        <a:cs typeface="+mn-cs"/>
      </a:defRPr>
    </a:lvl8pPr>
    <a:lvl9pPr marL="2984602" algn="l" defTabSz="746150" rtl="0" eaLnBrk="1" latinLnBrk="0" hangingPunct="1">
      <a:defRPr sz="146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guide id="3" orient="horz"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66" autoAdjust="0"/>
    <p:restoredTop sz="96242" autoAdjust="0"/>
  </p:normalViewPr>
  <p:slideViewPr>
    <p:cSldViewPr snapToGrid="0" snapToObjects="1" showGuides="1">
      <p:cViewPr varScale="1">
        <p:scale>
          <a:sx n="132" d="100"/>
          <a:sy n="132" d="100"/>
        </p:scale>
        <p:origin x="150" y="414"/>
      </p:cViewPr>
      <p:guideLst>
        <p:guide orient="horz" pos="1620"/>
        <p:guide pos="2880"/>
        <p:guide orient="horz"/>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1" d="100"/>
          <a:sy n="81" d="100"/>
        </p:scale>
        <p:origin x="205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FDD068-85F0-407C-8BAD-28A1DE5762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13156C1-CE8D-432F-84F3-D25374B719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A7D949-3110-44FE-941A-0B23F03D912C}" type="datetimeFigureOut">
              <a:rPr lang="en-US" smtClean="0"/>
              <a:t>10/5/2018</a:t>
            </a:fld>
            <a:endParaRPr lang="en-US"/>
          </a:p>
        </p:txBody>
      </p:sp>
      <p:sp>
        <p:nvSpPr>
          <p:cNvPr id="4" name="Footer Placeholder 3">
            <a:extLst>
              <a:ext uri="{FF2B5EF4-FFF2-40B4-BE49-F238E27FC236}">
                <a16:creationId xmlns:a16="http://schemas.microsoft.com/office/drawing/2014/main" id="{EE57D94E-E1A7-4218-852D-94B80323FD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E53D9F-F2D4-4ED2-B16D-849B1401D6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86540D-2C13-4B73-A871-D2F5A2A6329D}" type="slidenum">
              <a:rPr lang="en-US" smtClean="0"/>
              <a:t>‹#›</a:t>
            </a:fld>
            <a:endParaRPr lang="en-US"/>
          </a:p>
        </p:txBody>
      </p:sp>
    </p:spTree>
    <p:extLst>
      <p:ext uri="{BB962C8B-B14F-4D97-AF65-F5344CB8AC3E}">
        <p14:creationId xmlns:p14="http://schemas.microsoft.com/office/powerpoint/2010/main" val="3331574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63916-93A5-A94C-B7D1-0C88F7809963}" type="datetimeFigureOut">
              <a:rPr lang="en-US" smtClean="0"/>
              <a:t>10/5/2018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9B3C34-680F-D64C-9ED6-212F9C937F67}" type="slidenum">
              <a:rPr lang="en-US" smtClean="0"/>
              <a:t>‹#›</a:t>
            </a:fld>
            <a:endParaRPr lang="en-US"/>
          </a:p>
        </p:txBody>
      </p:sp>
    </p:spTree>
    <p:extLst>
      <p:ext uri="{BB962C8B-B14F-4D97-AF65-F5344CB8AC3E}">
        <p14:creationId xmlns:p14="http://schemas.microsoft.com/office/powerpoint/2010/main" val="80195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96DACB6-48C9-447D-BD79-E4BDA19C7B91}"/>
              </a:ext>
            </a:extLst>
          </p:cNvPr>
          <p:cNvSpPr>
            <a:spLocks noGrp="1"/>
          </p:cNvSpPr>
          <p:nvPr>
            <p:ph type="title"/>
          </p:nvPr>
        </p:nvSpPr>
        <p:spPr>
          <a:xfrm>
            <a:off x="628650" y="274638"/>
            <a:ext cx="7886700" cy="993775"/>
          </a:xfrm>
          <a:prstGeom prst="rect">
            <a:avLst/>
          </a:prstGeom>
        </p:spPr>
        <p:txBody>
          <a:body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a:extLst>
              <a:ext uri="{FF2B5EF4-FFF2-40B4-BE49-F238E27FC236}">
                <a16:creationId xmlns:a16="http://schemas.microsoft.com/office/drawing/2014/main" id="{F89FADA5-4F31-4386-9B50-9C49FFEE958F}"/>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dirty="0"/>
              <a:t>Title</a:t>
            </a:r>
          </a:p>
        </p:txBody>
      </p:sp>
      <p:sp>
        <p:nvSpPr>
          <p:cNvPr id="3" name="Text Placeholder 2">
            <a:extLst>
              <a:ext uri="{FF2B5EF4-FFF2-40B4-BE49-F238E27FC236}">
                <a16:creationId xmlns:a16="http://schemas.microsoft.com/office/drawing/2014/main" id="{BCE23872-726E-4C9A-9186-95F278458DBB}"/>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Content</a:t>
            </a:r>
          </a:p>
        </p:txBody>
      </p:sp>
    </p:spTree>
    <p:extLst>
      <p:ext uri="{BB962C8B-B14F-4D97-AF65-F5344CB8AC3E}">
        <p14:creationId xmlns:p14="http://schemas.microsoft.com/office/powerpoint/2010/main" val="37733073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receipt@chromefile.com"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a:extLst>
              <a:ext uri="{FF2B5EF4-FFF2-40B4-BE49-F238E27FC236}">
                <a16:creationId xmlns:a16="http://schemas.microsoft.com/office/drawing/2014/main" id="{CEEB868E-4C11-4E09-819D-DCD1ADC04337}"/>
              </a:ext>
            </a:extLst>
          </p:cNvPr>
          <p:cNvSpPr txBox="1"/>
          <p:nvPr/>
        </p:nvSpPr>
        <p:spPr>
          <a:xfrm>
            <a:off x="720969" y="1749669"/>
            <a:ext cx="6954716" cy="1703543"/>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dirty="0">
                <a:latin typeface="+mj-lt"/>
              </a:rPr>
              <a:t>Chrome River:</a:t>
            </a:r>
          </a:p>
          <a:p>
            <a:r>
              <a:rPr lang="en-US" sz="3000" dirty="0">
                <a:latin typeface="+mj-lt"/>
              </a:rPr>
              <a:t>Expense Reports</a:t>
            </a:r>
          </a:p>
          <a:p>
            <a:br>
              <a:rPr lang="en-US" sz="3000" dirty="0"/>
            </a:br>
            <a:r>
              <a:rPr lang="en-US" sz="1470" dirty="0">
                <a:latin typeface="+mj-lt"/>
              </a:rPr>
              <a:t>DISBURSEMENT SERVICES</a:t>
            </a:r>
          </a:p>
        </p:txBody>
      </p:sp>
      <p:cxnSp>
        <p:nvCxnSpPr>
          <p:cNvPr id="6" name="Straight Connector 5">
            <a:extLst>
              <a:ext uri="{FF2B5EF4-FFF2-40B4-BE49-F238E27FC236}">
                <a16:creationId xmlns:a16="http://schemas.microsoft.com/office/drawing/2014/main" id="{B5279D2B-0928-4DA3-8393-F66EC4DDC3F7}"/>
              </a:ext>
            </a:extLst>
          </p:cNvPr>
          <p:cNvCxnSpPr>
            <a:cxnSpLocks/>
          </p:cNvCxnSpPr>
          <p:nvPr/>
        </p:nvCxnSpPr>
        <p:spPr>
          <a:xfrm>
            <a:off x="852854" y="3006969"/>
            <a:ext cx="7332784"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89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38CFED-7EE5-4340-8B61-3AF8E414DE96}"/>
              </a:ext>
            </a:extLst>
          </p:cNvPr>
          <p:cNvSpPr txBox="1"/>
          <p:nvPr/>
        </p:nvSpPr>
        <p:spPr>
          <a:xfrm>
            <a:off x="1037492" y="1688123"/>
            <a:ext cx="5178670" cy="147732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000" dirty="0">
                <a:latin typeface="+mj-lt"/>
              </a:rPr>
              <a:t>Creating an Expense Report</a:t>
            </a:r>
          </a:p>
          <a:p>
            <a:r>
              <a:rPr lang="en-US" sz="3000" b="1" dirty="0">
                <a:latin typeface="+mj-lt"/>
              </a:rPr>
              <a:t>Demonstration</a:t>
            </a:r>
            <a:r>
              <a:rPr lang="en-US" sz="3000" dirty="0">
                <a:latin typeface="+mj-lt"/>
              </a:rPr>
              <a:t> </a:t>
            </a:r>
          </a:p>
          <a:p>
            <a:endParaRPr lang="en-US" sz="3000" dirty="0">
              <a:latin typeface="+mj-lt"/>
            </a:endParaRPr>
          </a:p>
        </p:txBody>
      </p:sp>
      <p:cxnSp>
        <p:nvCxnSpPr>
          <p:cNvPr id="5" name="Straight Connector 4">
            <a:extLst>
              <a:ext uri="{FF2B5EF4-FFF2-40B4-BE49-F238E27FC236}">
                <a16:creationId xmlns:a16="http://schemas.microsoft.com/office/drawing/2014/main" id="{D17D99E3-C77C-477A-940E-6061F52C3542}"/>
              </a:ext>
            </a:extLst>
          </p:cNvPr>
          <p:cNvCxnSpPr/>
          <p:nvPr/>
        </p:nvCxnSpPr>
        <p:spPr>
          <a:xfrm>
            <a:off x="1116623" y="2734408"/>
            <a:ext cx="7007469"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06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B329-B538-47AF-82A2-A50DB0A29391}"/>
              </a:ext>
            </a:extLst>
          </p:cNvPr>
          <p:cNvSpPr>
            <a:spLocks noGrp="1"/>
          </p:cNvSpPr>
          <p:nvPr>
            <p:ph type="title"/>
          </p:nvPr>
        </p:nvSpPr>
        <p:spPr>
          <a:xfrm>
            <a:off x="628650" y="-413238"/>
            <a:ext cx="7886700" cy="1681651"/>
          </a:xfrm>
        </p:spPr>
        <p:txBody>
          <a:bodyPr>
            <a:normAutofit/>
          </a:bodyPr>
          <a:lstStyle/>
          <a:p>
            <a:r>
              <a:rPr lang="en-US" sz="3000"/>
              <a:t>Expense Reports </a:t>
            </a:r>
            <a:r>
              <a:rPr lang="en-US" sz="3000" dirty="0"/>
              <a:t>- Tips &amp; Reminders</a:t>
            </a:r>
          </a:p>
        </p:txBody>
      </p:sp>
      <p:cxnSp>
        <p:nvCxnSpPr>
          <p:cNvPr id="4" name="Straight Connector 3">
            <a:extLst>
              <a:ext uri="{FF2B5EF4-FFF2-40B4-BE49-F238E27FC236}">
                <a16:creationId xmlns:a16="http://schemas.microsoft.com/office/drawing/2014/main" id="{E58A158E-5297-4BA5-8EF7-2113A6451A53}"/>
              </a:ext>
            </a:extLst>
          </p:cNvPr>
          <p:cNvCxnSpPr/>
          <p:nvPr/>
        </p:nvCxnSpPr>
        <p:spPr>
          <a:xfrm>
            <a:off x="628650" y="668215"/>
            <a:ext cx="7662496"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C6690BF-9F8F-427C-8D2B-938990A3E8DD}"/>
              </a:ext>
            </a:extLst>
          </p:cNvPr>
          <p:cNvSpPr txBox="1"/>
          <p:nvPr/>
        </p:nvSpPr>
        <p:spPr>
          <a:xfrm>
            <a:off x="694592" y="940777"/>
            <a:ext cx="7662496" cy="996683"/>
          </a:xfrm>
          <a:prstGeom prst="rect">
            <a:avLst/>
          </a:prstGeom>
          <a:noFill/>
        </p:spPr>
        <p:txBody>
          <a:bodyPr wrap="square" rtlCol="0">
            <a:spAutoFit/>
          </a:bodyPr>
          <a:lstStyle/>
          <a:p>
            <a:pPr marL="285750" indent="-285750">
              <a:buFont typeface="Arial" panose="020B0604020202020204" pitchFamily="34" charset="0"/>
              <a:buChar char="•"/>
            </a:pPr>
            <a:r>
              <a:rPr lang="en-US" dirty="0"/>
              <a:t>Expense reports are only done if the traveler (Stockton employee/faculty) is receiving a reimbursement. Travel reimbursements pertaining to students &amp; non-employees are done as direct pays.</a:t>
            </a:r>
          </a:p>
          <a:p>
            <a:pPr marL="285750" indent="-285750">
              <a:buFont typeface="Arial" panose="020B0604020202020204" pitchFamily="34" charset="0"/>
              <a:buChar char="•"/>
            </a:pPr>
            <a:r>
              <a:rPr lang="en-US" dirty="0"/>
              <a:t>If there are P-card transactions related to your trip, check your E-wallet to see if they are there.</a:t>
            </a:r>
          </a:p>
        </p:txBody>
      </p:sp>
      <p:pic>
        <p:nvPicPr>
          <p:cNvPr id="9" name="Picture 8">
            <a:extLst>
              <a:ext uri="{FF2B5EF4-FFF2-40B4-BE49-F238E27FC236}">
                <a16:creationId xmlns:a16="http://schemas.microsoft.com/office/drawing/2014/main" id="{6D6608AD-FB16-4253-B0BB-D1DA8998F78F}"/>
              </a:ext>
            </a:extLst>
          </p:cNvPr>
          <p:cNvPicPr>
            <a:picLocks noChangeAspect="1"/>
          </p:cNvPicPr>
          <p:nvPr/>
        </p:nvPicPr>
        <p:blipFill>
          <a:blip r:embed="rId2"/>
          <a:stretch>
            <a:fillRect/>
          </a:stretch>
        </p:blipFill>
        <p:spPr>
          <a:xfrm>
            <a:off x="1543050" y="1937460"/>
            <a:ext cx="6234112" cy="1624890"/>
          </a:xfrm>
          <a:prstGeom prst="rect">
            <a:avLst/>
          </a:prstGeom>
        </p:spPr>
      </p:pic>
      <p:sp>
        <p:nvSpPr>
          <p:cNvPr id="10" name="TextBox 9">
            <a:extLst>
              <a:ext uri="{FF2B5EF4-FFF2-40B4-BE49-F238E27FC236}">
                <a16:creationId xmlns:a16="http://schemas.microsoft.com/office/drawing/2014/main" id="{364F986E-5F8E-41D2-BE47-D9D23A90FBD1}"/>
              </a:ext>
            </a:extLst>
          </p:cNvPr>
          <p:cNvSpPr txBox="1"/>
          <p:nvPr/>
        </p:nvSpPr>
        <p:spPr>
          <a:xfrm>
            <a:off x="790575" y="3943350"/>
            <a:ext cx="7500571" cy="544508"/>
          </a:xfrm>
          <a:prstGeom prst="rect">
            <a:avLst/>
          </a:prstGeom>
          <a:noFill/>
        </p:spPr>
        <p:txBody>
          <a:bodyPr wrap="square" rtlCol="0">
            <a:spAutoFit/>
          </a:bodyPr>
          <a:lstStyle/>
          <a:p>
            <a:pPr marL="285750" indent="-285750">
              <a:buFont typeface="Arial" panose="020B0604020202020204" pitchFamily="34" charset="0"/>
              <a:buChar char="•"/>
            </a:pPr>
            <a:r>
              <a:rPr lang="en-US" dirty="0"/>
              <a:t>If you do not see the </a:t>
            </a:r>
            <a:r>
              <a:rPr lang="en-US" dirty="0" err="1"/>
              <a:t>Pcard</a:t>
            </a:r>
            <a:r>
              <a:rPr lang="en-US" dirty="0"/>
              <a:t> transaction, check WORKS to ensure the transaction has been reconciled and signed off by the BUM.</a:t>
            </a:r>
          </a:p>
        </p:txBody>
      </p:sp>
    </p:spTree>
    <p:extLst>
      <p:ext uri="{BB962C8B-B14F-4D97-AF65-F5344CB8AC3E}">
        <p14:creationId xmlns:p14="http://schemas.microsoft.com/office/powerpoint/2010/main" val="3854066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1000"/>
                                        <p:tgtEl>
                                          <p:spTgt spid="10">
                                            <p:txEl>
                                              <p:pRg st="0" end="0"/>
                                            </p:txEl>
                                          </p:spTgt>
                                        </p:tgtEl>
                                      </p:cBhvr>
                                    </p:animEffect>
                                    <p:anim calcmode="lin" valueType="num">
                                      <p:cBhvr>
                                        <p:cTn id="3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B329-B538-47AF-82A2-A50DB0A29391}"/>
              </a:ext>
            </a:extLst>
          </p:cNvPr>
          <p:cNvSpPr>
            <a:spLocks noGrp="1"/>
          </p:cNvSpPr>
          <p:nvPr>
            <p:ph type="title"/>
          </p:nvPr>
        </p:nvSpPr>
        <p:spPr>
          <a:xfrm>
            <a:off x="628650" y="-413238"/>
            <a:ext cx="7886700" cy="1681651"/>
          </a:xfrm>
        </p:spPr>
        <p:txBody>
          <a:bodyPr>
            <a:normAutofit/>
          </a:bodyPr>
          <a:lstStyle/>
          <a:p>
            <a:r>
              <a:rPr lang="en-US" sz="3000" dirty="0"/>
              <a:t>Tips &amp; Reminders…continued</a:t>
            </a:r>
          </a:p>
        </p:txBody>
      </p:sp>
      <p:cxnSp>
        <p:nvCxnSpPr>
          <p:cNvPr id="4" name="Straight Connector 3">
            <a:extLst>
              <a:ext uri="{FF2B5EF4-FFF2-40B4-BE49-F238E27FC236}">
                <a16:creationId xmlns:a16="http://schemas.microsoft.com/office/drawing/2014/main" id="{E58A158E-5297-4BA5-8EF7-2113A6451A53}"/>
              </a:ext>
            </a:extLst>
          </p:cNvPr>
          <p:cNvCxnSpPr/>
          <p:nvPr/>
        </p:nvCxnSpPr>
        <p:spPr>
          <a:xfrm>
            <a:off x="628650" y="668215"/>
            <a:ext cx="7662496"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C6690BF-9F8F-427C-8D2B-938990A3E8DD}"/>
              </a:ext>
            </a:extLst>
          </p:cNvPr>
          <p:cNvSpPr txBox="1"/>
          <p:nvPr/>
        </p:nvSpPr>
        <p:spPr>
          <a:xfrm>
            <a:off x="694592" y="940777"/>
            <a:ext cx="7662496" cy="2127121"/>
          </a:xfrm>
          <a:prstGeom prst="rect">
            <a:avLst/>
          </a:prstGeom>
          <a:noFill/>
        </p:spPr>
        <p:txBody>
          <a:bodyPr wrap="square" rtlCol="0">
            <a:spAutoFit/>
          </a:bodyPr>
          <a:lstStyle/>
          <a:p>
            <a:pPr marL="285750" indent="-285750">
              <a:buFont typeface="Arial" panose="020B0604020202020204" pitchFamily="34" charset="0"/>
              <a:buChar char="•"/>
            </a:pPr>
            <a:r>
              <a:rPr lang="en-US" dirty="0"/>
              <a:t>You should always have a Pre-Approval to reference when completing an Expense Report.</a:t>
            </a:r>
          </a:p>
          <a:p>
            <a:endParaRPr lang="en-US" dirty="0"/>
          </a:p>
          <a:p>
            <a:pPr marL="285750" indent="-285750">
              <a:buFont typeface="Arial" panose="020B0604020202020204" pitchFamily="34" charset="0"/>
              <a:buChar char="•"/>
            </a:pPr>
            <a:r>
              <a:rPr lang="en-US" dirty="0"/>
              <a:t>Import the Pre-Approval data only if you are referring to a Pre-Approval that is NOT a blanket. The Import button is on the top of your Expense Report header.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If you are referring to a blanket, complete the report and then when you are ready to submit, click the Pre-Approval button to attach your blanket Pre-Approval. </a:t>
            </a:r>
          </a:p>
        </p:txBody>
      </p:sp>
      <p:pic>
        <p:nvPicPr>
          <p:cNvPr id="6" name="Picture 5">
            <a:extLst>
              <a:ext uri="{FF2B5EF4-FFF2-40B4-BE49-F238E27FC236}">
                <a16:creationId xmlns:a16="http://schemas.microsoft.com/office/drawing/2014/main" id="{F311EA39-8C55-4D67-A9AF-D2025F4CEBFA}"/>
              </a:ext>
            </a:extLst>
          </p:cNvPr>
          <p:cNvPicPr>
            <a:picLocks noChangeAspect="1"/>
          </p:cNvPicPr>
          <p:nvPr/>
        </p:nvPicPr>
        <p:blipFill>
          <a:blip r:embed="rId2"/>
          <a:stretch>
            <a:fillRect/>
          </a:stretch>
        </p:blipFill>
        <p:spPr>
          <a:xfrm>
            <a:off x="1191357" y="3134421"/>
            <a:ext cx="6537081" cy="1392678"/>
          </a:xfrm>
          <a:prstGeom prst="rect">
            <a:avLst/>
          </a:prstGeom>
        </p:spPr>
      </p:pic>
      <p:cxnSp>
        <p:nvCxnSpPr>
          <p:cNvPr id="8" name="Straight Arrow Connector 7">
            <a:extLst>
              <a:ext uri="{FF2B5EF4-FFF2-40B4-BE49-F238E27FC236}">
                <a16:creationId xmlns:a16="http://schemas.microsoft.com/office/drawing/2014/main" id="{E05C78EA-CCE3-4E50-A966-DC1289E23741}"/>
              </a:ext>
            </a:extLst>
          </p:cNvPr>
          <p:cNvCxnSpPr/>
          <p:nvPr/>
        </p:nvCxnSpPr>
        <p:spPr>
          <a:xfrm flipH="1">
            <a:off x="6537081" y="3754841"/>
            <a:ext cx="237392" cy="39565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78C1B01D-F804-41B0-9CD9-AE1CA95897DB}"/>
              </a:ext>
            </a:extLst>
          </p:cNvPr>
          <p:cNvPicPr>
            <a:picLocks noChangeAspect="1"/>
          </p:cNvPicPr>
          <p:nvPr/>
        </p:nvPicPr>
        <p:blipFill>
          <a:blip r:embed="rId3"/>
          <a:stretch>
            <a:fillRect/>
          </a:stretch>
        </p:blipFill>
        <p:spPr>
          <a:xfrm>
            <a:off x="2166937" y="1924050"/>
            <a:ext cx="4048125" cy="647700"/>
          </a:xfrm>
          <a:prstGeom prst="rect">
            <a:avLst/>
          </a:prstGeom>
        </p:spPr>
      </p:pic>
    </p:spTree>
    <p:extLst>
      <p:ext uri="{BB962C8B-B14F-4D97-AF65-F5344CB8AC3E}">
        <p14:creationId xmlns:p14="http://schemas.microsoft.com/office/powerpoint/2010/main" val="393716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1000"/>
                                        <p:tgtEl>
                                          <p:spTgt spid="5">
                                            <p:txEl>
                                              <p:pRg st="6" end="6"/>
                                            </p:txEl>
                                          </p:spTgt>
                                        </p:tgtEl>
                                      </p:cBhvr>
                                    </p:animEffect>
                                    <p:anim calcmode="lin" valueType="num">
                                      <p:cBhvr>
                                        <p:cTn id="3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ppt_w</p:attrName>
                                        </p:attrNameLst>
                                      </p:cBhvr>
                                      <p:tavLst>
                                        <p:tav tm="0">
                                          <p:val>
                                            <p:fltVal val="0"/>
                                          </p:val>
                                        </p:tav>
                                        <p:tav tm="100000">
                                          <p:val>
                                            <p:strVal val="#ppt_w"/>
                                          </p:val>
                                        </p:tav>
                                      </p:tavLst>
                                    </p:anim>
                                    <p:anim calcmode="lin" valueType="num">
                                      <p:cBhvr>
                                        <p:cTn id="37" dur="1000" fill="hold"/>
                                        <p:tgtEl>
                                          <p:spTgt spid="6"/>
                                        </p:tgtEl>
                                        <p:attrNameLst>
                                          <p:attrName>ppt_h</p:attrName>
                                        </p:attrNameLst>
                                      </p:cBhvr>
                                      <p:tavLst>
                                        <p:tav tm="0">
                                          <p:val>
                                            <p:fltVal val="0"/>
                                          </p:val>
                                        </p:tav>
                                        <p:tav tm="100000">
                                          <p:val>
                                            <p:strVal val="#ppt_h"/>
                                          </p:val>
                                        </p:tav>
                                      </p:tavLst>
                                    </p:anim>
                                    <p:anim calcmode="lin" valueType="num">
                                      <p:cBhvr>
                                        <p:cTn id="38" dur="1000" fill="hold"/>
                                        <p:tgtEl>
                                          <p:spTgt spid="6"/>
                                        </p:tgtEl>
                                        <p:attrNameLst>
                                          <p:attrName>style.rotation</p:attrName>
                                        </p:attrNameLst>
                                      </p:cBhvr>
                                      <p:tavLst>
                                        <p:tav tm="0">
                                          <p:val>
                                            <p:fltVal val="90"/>
                                          </p:val>
                                        </p:tav>
                                        <p:tav tm="100000">
                                          <p:val>
                                            <p:fltVal val="0"/>
                                          </p:val>
                                        </p:tav>
                                      </p:tavLst>
                                    </p:anim>
                                    <p:animEffect transition="in" filter="fade">
                                      <p:cBhvr>
                                        <p:cTn id="39" dur="1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 calcmode="lin" valueType="num">
                                      <p:cBhvr>
                                        <p:cTn id="46" dur="1000" fill="hold"/>
                                        <p:tgtEl>
                                          <p:spTgt spid="8"/>
                                        </p:tgtEl>
                                        <p:attrNameLst>
                                          <p:attrName>style.rotation</p:attrName>
                                        </p:attrNameLst>
                                      </p:cBhvr>
                                      <p:tavLst>
                                        <p:tav tm="0">
                                          <p:val>
                                            <p:fltVal val="90"/>
                                          </p:val>
                                        </p:tav>
                                        <p:tav tm="100000">
                                          <p:val>
                                            <p:fltVal val="0"/>
                                          </p:val>
                                        </p:tav>
                                      </p:tavLst>
                                    </p:anim>
                                    <p:animEffect transition="in" filter="fade">
                                      <p:cBhvr>
                                        <p:cTn id="4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B329-B538-47AF-82A2-A50DB0A29391}"/>
              </a:ext>
            </a:extLst>
          </p:cNvPr>
          <p:cNvSpPr>
            <a:spLocks noGrp="1"/>
          </p:cNvSpPr>
          <p:nvPr>
            <p:ph type="title"/>
          </p:nvPr>
        </p:nvSpPr>
        <p:spPr>
          <a:xfrm>
            <a:off x="628650" y="-413238"/>
            <a:ext cx="7886700" cy="1681651"/>
          </a:xfrm>
        </p:spPr>
        <p:txBody>
          <a:bodyPr>
            <a:normAutofit/>
          </a:bodyPr>
          <a:lstStyle/>
          <a:p>
            <a:r>
              <a:rPr lang="en-US" sz="3000" dirty="0"/>
              <a:t>Tips &amp; Reminders…continued</a:t>
            </a:r>
          </a:p>
        </p:txBody>
      </p:sp>
      <p:cxnSp>
        <p:nvCxnSpPr>
          <p:cNvPr id="4" name="Straight Connector 3">
            <a:extLst>
              <a:ext uri="{FF2B5EF4-FFF2-40B4-BE49-F238E27FC236}">
                <a16:creationId xmlns:a16="http://schemas.microsoft.com/office/drawing/2014/main" id="{E58A158E-5297-4BA5-8EF7-2113A6451A53}"/>
              </a:ext>
            </a:extLst>
          </p:cNvPr>
          <p:cNvCxnSpPr/>
          <p:nvPr/>
        </p:nvCxnSpPr>
        <p:spPr>
          <a:xfrm>
            <a:off x="628650" y="668215"/>
            <a:ext cx="7662496"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C6690BF-9F8F-427C-8D2B-938990A3E8DD}"/>
              </a:ext>
            </a:extLst>
          </p:cNvPr>
          <p:cNvSpPr txBox="1"/>
          <p:nvPr/>
        </p:nvSpPr>
        <p:spPr>
          <a:xfrm>
            <a:off x="470388" y="940777"/>
            <a:ext cx="7886700" cy="3935821"/>
          </a:xfrm>
          <a:prstGeom prst="rect">
            <a:avLst/>
          </a:prstGeom>
          <a:noFill/>
        </p:spPr>
        <p:txBody>
          <a:bodyPr wrap="square" rtlCol="0">
            <a:spAutoFit/>
          </a:bodyPr>
          <a:lstStyle/>
          <a:p>
            <a:pPr marL="285750" indent="-285750">
              <a:buFont typeface="Arial" panose="020B0604020202020204" pitchFamily="34" charset="0"/>
              <a:buChar char="•"/>
            </a:pPr>
            <a:r>
              <a:rPr lang="en-US" dirty="0"/>
              <a:t>If you have imported your Pre-Approval data, any line item with       , you will need to edit the line item to validate the data.</a:t>
            </a:r>
          </a:p>
          <a:p>
            <a:pPr marL="285750" indent="-285750">
              <a:buFont typeface="Arial" panose="020B0604020202020204" pitchFamily="34" charset="0"/>
              <a:buChar char="•"/>
            </a:pPr>
            <a:r>
              <a:rPr lang="en-US" dirty="0"/>
              <a:t>Any line item with        will require you to put in a response to the message in order to submit your report.</a:t>
            </a:r>
          </a:p>
          <a:p>
            <a:pPr marL="285750" indent="-285750">
              <a:buFont typeface="Arial" panose="020B0604020202020204" pitchFamily="34" charset="0"/>
              <a:buChar char="•"/>
            </a:pPr>
            <a:r>
              <a:rPr lang="en-US" dirty="0"/>
              <a:t>Receipts should be attached to each expense line item if required. You can upload an attachment or add from your Receipt Gallery if images were mailed to </a:t>
            </a:r>
            <a:r>
              <a:rPr lang="en-US" dirty="0">
                <a:hlinkClick r:id="rId2"/>
              </a:rPr>
              <a:t>receipt@chromefile.com</a:t>
            </a:r>
            <a:endParaRPr lang="en-US" dirty="0"/>
          </a:p>
          <a:p>
            <a:pPr marL="285750" indent="-285750">
              <a:buFont typeface="Arial" panose="020B0604020202020204" pitchFamily="34" charset="0"/>
              <a:buChar char="•"/>
            </a:pPr>
            <a:r>
              <a:rPr lang="en-US" dirty="0"/>
              <a:t>Checking the box next to “Personal Charge” means the traveler will not get reimbursed for the expense.</a:t>
            </a:r>
          </a:p>
          <a:p>
            <a:pPr marL="285750" indent="-285750">
              <a:buFont typeface="Arial" panose="020B0604020202020204" pitchFamily="34" charset="0"/>
              <a:buChar char="•"/>
            </a:pPr>
            <a:r>
              <a:rPr lang="en-US" dirty="0"/>
              <a:t>When inputting Personal Vehicle Mileage, do not type in an amount in the “Spent” field. Click on the “Map” button in the “Miles” field to bring up </a:t>
            </a:r>
            <a:r>
              <a:rPr lang="en-US" dirty="0" err="1"/>
              <a:t>Googlemaps</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r>
              <a:rPr lang="en-US" dirty="0"/>
              <a:t>Input your trip information on </a:t>
            </a:r>
            <a:r>
              <a:rPr lang="en-US" dirty="0" err="1"/>
              <a:t>Googlemaps</a:t>
            </a:r>
            <a:r>
              <a:rPr lang="en-US" dirty="0"/>
              <a:t>, click on “Save Trip” and the system will calculate the amount for you. The map showing your trip will also automatically attach to your Personal vehicle Mileage line item. </a:t>
            </a:r>
          </a:p>
          <a:p>
            <a:r>
              <a:rPr lang="en-US" dirty="0"/>
              <a:t> </a:t>
            </a:r>
          </a:p>
        </p:txBody>
      </p:sp>
      <p:pic>
        <p:nvPicPr>
          <p:cNvPr id="9" name="Picture 8">
            <a:extLst>
              <a:ext uri="{FF2B5EF4-FFF2-40B4-BE49-F238E27FC236}">
                <a16:creationId xmlns:a16="http://schemas.microsoft.com/office/drawing/2014/main" id="{81F1F774-7839-4740-A53D-8A0E8098C4D0}"/>
              </a:ext>
            </a:extLst>
          </p:cNvPr>
          <p:cNvPicPr>
            <a:picLocks noChangeAspect="1"/>
          </p:cNvPicPr>
          <p:nvPr/>
        </p:nvPicPr>
        <p:blipFill>
          <a:blip r:embed="rId3"/>
          <a:stretch>
            <a:fillRect/>
          </a:stretch>
        </p:blipFill>
        <p:spPr>
          <a:xfrm>
            <a:off x="5734050" y="948409"/>
            <a:ext cx="209550" cy="247650"/>
          </a:xfrm>
          <a:prstGeom prst="rect">
            <a:avLst/>
          </a:prstGeom>
        </p:spPr>
      </p:pic>
      <p:pic>
        <p:nvPicPr>
          <p:cNvPr id="10" name="Picture 9">
            <a:extLst>
              <a:ext uri="{FF2B5EF4-FFF2-40B4-BE49-F238E27FC236}">
                <a16:creationId xmlns:a16="http://schemas.microsoft.com/office/drawing/2014/main" id="{098BE5D5-1463-44C5-8E42-0D3B5C9372CB}"/>
              </a:ext>
            </a:extLst>
          </p:cNvPr>
          <p:cNvPicPr>
            <a:picLocks noChangeAspect="1"/>
          </p:cNvPicPr>
          <p:nvPr/>
        </p:nvPicPr>
        <p:blipFill>
          <a:blip r:embed="rId4"/>
          <a:stretch>
            <a:fillRect/>
          </a:stretch>
        </p:blipFill>
        <p:spPr>
          <a:xfrm>
            <a:off x="2174998" y="3223984"/>
            <a:ext cx="4248150" cy="638175"/>
          </a:xfrm>
          <a:prstGeom prst="rect">
            <a:avLst/>
          </a:prstGeom>
        </p:spPr>
      </p:pic>
      <p:cxnSp>
        <p:nvCxnSpPr>
          <p:cNvPr id="12" name="Straight Arrow Connector 11">
            <a:extLst>
              <a:ext uri="{FF2B5EF4-FFF2-40B4-BE49-F238E27FC236}">
                <a16:creationId xmlns:a16="http://schemas.microsoft.com/office/drawing/2014/main" id="{7F21BCC9-1382-4810-A55A-E902100B9060}"/>
              </a:ext>
            </a:extLst>
          </p:cNvPr>
          <p:cNvCxnSpPr>
            <a:cxnSpLocks/>
          </p:cNvCxnSpPr>
          <p:nvPr/>
        </p:nvCxnSpPr>
        <p:spPr>
          <a:xfrm flipH="1">
            <a:off x="6010555" y="3147105"/>
            <a:ext cx="526439" cy="32385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263DB37-B2E5-4123-ABAC-E773F01F3B9E}"/>
              </a:ext>
            </a:extLst>
          </p:cNvPr>
          <p:cNvPicPr>
            <a:picLocks noChangeAspect="1"/>
          </p:cNvPicPr>
          <p:nvPr/>
        </p:nvPicPr>
        <p:blipFill>
          <a:blip r:embed="rId5"/>
          <a:stretch>
            <a:fillRect/>
          </a:stretch>
        </p:blipFill>
        <p:spPr>
          <a:xfrm>
            <a:off x="2250097" y="1467459"/>
            <a:ext cx="247650" cy="219075"/>
          </a:xfrm>
          <a:prstGeom prst="rect">
            <a:avLst/>
          </a:prstGeom>
        </p:spPr>
      </p:pic>
    </p:spTree>
    <p:extLst>
      <p:ext uri="{BB962C8B-B14F-4D97-AF65-F5344CB8AC3E}">
        <p14:creationId xmlns:p14="http://schemas.microsoft.com/office/powerpoint/2010/main" val="422644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fade">
                                      <p:cBhvr>
                                        <p:cTn id="35" dur="1000"/>
                                        <p:tgtEl>
                                          <p:spTgt spid="5">
                                            <p:txEl>
                                              <p:pRg st="2" end="2"/>
                                            </p:txEl>
                                          </p:spTgt>
                                        </p:tgtEl>
                                      </p:cBhvr>
                                    </p:animEffect>
                                    <p:anim calcmode="lin" valueType="num">
                                      <p:cBhvr>
                                        <p:cTn id="3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1000"/>
                                        <p:tgtEl>
                                          <p:spTgt spid="5">
                                            <p:txEl>
                                              <p:pRg st="3" end="3"/>
                                            </p:txEl>
                                          </p:spTgt>
                                        </p:tgtEl>
                                      </p:cBhvr>
                                    </p:animEffect>
                                    <p:anim calcmode="lin" valueType="num">
                                      <p:cBhvr>
                                        <p:cTn id="4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fade">
                                      <p:cBhvr>
                                        <p:cTn id="49" dur="1000"/>
                                        <p:tgtEl>
                                          <p:spTgt spid="5">
                                            <p:txEl>
                                              <p:pRg st="4" end="4"/>
                                            </p:txEl>
                                          </p:spTgt>
                                        </p:tgtEl>
                                      </p:cBhvr>
                                    </p:animEffect>
                                    <p:anim calcmode="lin" valueType="num">
                                      <p:cBhvr>
                                        <p:cTn id="5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1000" fill="hold"/>
                                        <p:tgtEl>
                                          <p:spTgt spid="10"/>
                                        </p:tgtEl>
                                        <p:attrNameLst>
                                          <p:attrName>ppt_w</p:attrName>
                                        </p:attrNameLst>
                                      </p:cBhvr>
                                      <p:tavLst>
                                        <p:tav tm="0">
                                          <p:val>
                                            <p:fltVal val="0"/>
                                          </p:val>
                                        </p:tav>
                                        <p:tav tm="100000">
                                          <p:val>
                                            <p:strVal val="#ppt_w"/>
                                          </p:val>
                                        </p:tav>
                                      </p:tavLst>
                                    </p:anim>
                                    <p:anim calcmode="lin" valueType="num">
                                      <p:cBhvr>
                                        <p:cTn id="57" dur="1000" fill="hold"/>
                                        <p:tgtEl>
                                          <p:spTgt spid="10"/>
                                        </p:tgtEl>
                                        <p:attrNameLst>
                                          <p:attrName>ppt_h</p:attrName>
                                        </p:attrNameLst>
                                      </p:cBhvr>
                                      <p:tavLst>
                                        <p:tav tm="0">
                                          <p:val>
                                            <p:fltVal val="0"/>
                                          </p:val>
                                        </p:tav>
                                        <p:tav tm="100000">
                                          <p:val>
                                            <p:strVal val="#ppt_h"/>
                                          </p:val>
                                        </p:tav>
                                      </p:tavLst>
                                    </p:anim>
                                    <p:anim calcmode="lin" valueType="num">
                                      <p:cBhvr>
                                        <p:cTn id="58" dur="1000" fill="hold"/>
                                        <p:tgtEl>
                                          <p:spTgt spid="10"/>
                                        </p:tgtEl>
                                        <p:attrNameLst>
                                          <p:attrName>style.rotation</p:attrName>
                                        </p:attrNameLst>
                                      </p:cBhvr>
                                      <p:tavLst>
                                        <p:tav tm="0">
                                          <p:val>
                                            <p:fltVal val="90"/>
                                          </p:val>
                                        </p:tav>
                                        <p:tav tm="100000">
                                          <p:val>
                                            <p:fltVal val="0"/>
                                          </p:val>
                                        </p:tav>
                                      </p:tavLst>
                                    </p:anim>
                                    <p:animEffect transition="in" filter="fade">
                                      <p:cBhvr>
                                        <p:cTn id="59" dur="10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1000" fill="hold"/>
                                        <p:tgtEl>
                                          <p:spTgt spid="12"/>
                                        </p:tgtEl>
                                        <p:attrNameLst>
                                          <p:attrName>ppt_w</p:attrName>
                                        </p:attrNameLst>
                                      </p:cBhvr>
                                      <p:tavLst>
                                        <p:tav tm="0">
                                          <p:val>
                                            <p:fltVal val="0"/>
                                          </p:val>
                                        </p:tav>
                                        <p:tav tm="100000">
                                          <p:val>
                                            <p:strVal val="#ppt_w"/>
                                          </p:val>
                                        </p:tav>
                                      </p:tavLst>
                                    </p:anim>
                                    <p:anim calcmode="lin" valueType="num">
                                      <p:cBhvr>
                                        <p:cTn id="65" dur="1000" fill="hold"/>
                                        <p:tgtEl>
                                          <p:spTgt spid="12"/>
                                        </p:tgtEl>
                                        <p:attrNameLst>
                                          <p:attrName>ppt_h</p:attrName>
                                        </p:attrNameLst>
                                      </p:cBhvr>
                                      <p:tavLst>
                                        <p:tav tm="0">
                                          <p:val>
                                            <p:fltVal val="0"/>
                                          </p:val>
                                        </p:tav>
                                        <p:tav tm="100000">
                                          <p:val>
                                            <p:strVal val="#ppt_h"/>
                                          </p:val>
                                        </p:tav>
                                      </p:tavLst>
                                    </p:anim>
                                    <p:anim calcmode="lin" valueType="num">
                                      <p:cBhvr>
                                        <p:cTn id="66" dur="1000" fill="hold"/>
                                        <p:tgtEl>
                                          <p:spTgt spid="12"/>
                                        </p:tgtEl>
                                        <p:attrNameLst>
                                          <p:attrName>style.rotation</p:attrName>
                                        </p:attrNameLst>
                                      </p:cBhvr>
                                      <p:tavLst>
                                        <p:tav tm="0">
                                          <p:val>
                                            <p:fltVal val="90"/>
                                          </p:val>
                                        </p:tav>
                                        <p:tav tm="100000">
                                          <p:val>
                                            <p:fltVal val="0"/>
                                          </p:val>
                                        </p:tav>
                                      </p:tavLst>
                                    </p:anim>
                                    <p:animEffect transition="in" filter="fade">
                                      <p:cBhvr>
                                        <p:cTn id="67" dur="10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5">
                                            <p:txEl>
                                              <p:pRg st="8" end="8"/>
                                            </p:txEl>
                                          </p:spTgt>
                                        </p:tgtEl>
                                        <p:attrNameLst>
                                          <p:attrName>style.visibility</p:attrName>
                                        </p:attrNameLst>
                                      </p:cBhvr>
                                      <p:to>
                                        <p:strVal val="visible"/>
                                      </p:to>
                                    </p:set>
                                    <p:animEffect transition="in" filter="fade">
                                      <p:cBhvr>
                                        <p:cTn id="72" dur="1000"/>
                                        <p:tgtEl>
                                          <p:spTgt spid="5">
                                            <p:txEl>
                                              <p:pRg st="8" end="8"/>
                                            </p:txEl>
                                          </p:spTgt>
                                        </p:tgtEl>
                                      </p:cBhvr>
                                    </p:animEffect>
                                    <p:anim calcmode="lin" valueType="num">
                                      <p:cBhvr>
                                        <p:cTn id="7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7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B329-B538-47AF-82A2-A50DB0A29391}"/>
              </a:ext>
            </a:extLst>
          </p:cNvPr>
          <p:cNvSpPr>
            <a:spLocks noGrp="1"/>
          </p:cNvSpPr>
          <p:nvPr>
            <p:ph type="title"/>
          </p:nvPr>
        </p:nvSpPr>
        <p:spPr>
          <a:xfrm>
            <a:off x="628650" y="-413238"/>
            <a:ext cx="7886700" cy="1681651"/>
          </a:xfrm>
        </p:spPr>
        <p:txBody>
          <a:bodyPr>
            <a:normAutofit/>
          </a:bodyPr>
          <a:lstStyle/>
          <a:p>
            <a:r>
              <a:rPr lang="en-US" sz="3000" dirty="0"/>
              <a:t>Attaching </a:t>
            </a:r>
            <a:r>
              <a:rPr lang="en-US" sz="3000" dirty="0" err="1"/>
              <a:t>Pcard</a:t>
            </a:r>
            <a:r>
              <a:rPr lang="en-US" sz="3000" dirty="0"/>
              <a:t> Transactions </a:t>
            </a:r>
          </a:p>
        </p:txBody>
      </p:sp>
      <p:cxnSp>
        <p:nvCxnSpPr>
          <p:cNvPr id="4" name="Straight Connector 3">
            <a:extLst>
              <a:ext uri="{FF2B5EF4-FFF2-40B4-BE49-F238E27FC236}">
                <a16:creationId xmlns:a16="http://schemas.microsoft.com/office/drawing/2014/main" id="{E58A158E-5297-4BA5-8EF7-2113A6451A53}"/>
              </a:ext>
            </a:extLst>
          </p:cNvPr>
          <p:cNvCxnSpPr/>
          <p:nvPr/>
        </p:nvCxnSpPr>
        <p:spPr>
          <a:xfrm>
            <a:off x="628650" y="668215"/>
            <a:ext cx="7662496"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C6690BF-9F8F-427C-8D2B-938990A3E8DD}"/>
              </a:ext>
            </a:extLst>
          </p:cNvPr>
          <p:cNvSpPr txBox="1"/>
          <p:nvPr/>
        </p:nvSpPr>
        <p:spPr>
          <a:xfrm>
            <a:off x="470388" y="940777"/>
            <a:ext cx="7886700" cy="1901033"/>
          </a:xfrm>
          <a:prstGeom prst="rect">
            <a:avLst/>
          </a:prstGeom>
          <a:noFill/>
        </p:spPr>
        <p:txBody>
          <a:bodyPr wrap="square" rtlCol="0">
            <a:spAutoFit/>
          </a:bodyPr>
          <a:lstStyle/>
          <a:p>
            <a:pPr marL="285750" indent="-285750">
              <a:buFont typeface="Arial" panose="020B0604020202020204" pitchFamily="34" charset="0"/>
              <a:buChar char="•"/>
            </a:pPr>
            <a:r>
              <a:rPr lang="en-US" dirty="0"/>
              <a:t>Reconciled and closed </a:t>
            </a:r>
            <a:r>
              <a:rPr lang="en-US" dirty="0" err="1"/>
              <a:t>Pcard</a:t>
            </a:r>
            <a:r>
              <a:rPr lang="en-US" dirty="0"/>
              <a:t> transactions will be housed in your </a:t>
            </a:r>
            <a:r>
              <a:rPr lang="en-US" dirty="0" err="1"/>
              <a:t>eWallet</a:t>
            </a:r>
            <a:r>
              <a:rPr lang="en-US" dirty="0"/>
              <a:t> under </a:t>
            </a:r>
            <a:r>
              <a:rPr lang="en-US" i="1" dirty="0"/>
              <a:t>Personal Account</a:t>
            </a:r>
            <a:r>
              <a:rPr lang="en-US" dirty="0"/>
              <a:t>.</a:t>
            </a:r>
          </a:p>
          <a:p>
            <a:pPr marL="285750" indent="-285750">
              <a:buFont typeface="Arial" panose="020B0604020202020204" pitchFamily="34" charset="0"/>
              <a:buChar char="•"/>
            </a:pPr>
            <a:r>
              <a:rPr lang="en-US" dirty="0"/>
              <a:t>Click on the box above the amount of the transaction and then click on “Add” to add as a new expense line item.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r>
              <a:rPr lang="en-US" dirty="0"/>
              <a:t> </a:t>
            </a:r>
          </a:p>
        </p:txBody>
      </p:sp>
      <p:pic>
        <p:nvPicPr>
          <p:cNvPr id="3" name="Picture 2">
            <a:extLst>
              <a:ext uri="{FF2B5EF4-FFF2-40B4-BE49-F238E27FC236}">
                <a16:creationId xmlns:a16="http://schemas.microsoft.com/office/drawing/2014/main" id="{D1CD38E5-9569-4A80-954E-05E94C57556A}"/>
              </a:ext>
            </a:extLst>
          </p:cNvPr>
          <p:cNvPicPr>
            <a:picLocks noChangeAspect="1"/>
          </p:cNvPicPr>
          <p:nvPr/>
        </p:nvPicPr>
        <p:blipFill>
          <a:blip r:embed="rId2"/>
          <a:stretch>
            <a:fillRect/>
          </a:stretch>
        </p:blipFill>
        <p:spPr>
          <a:xfrm>
            <a:off x="523875" y="1676096"/>
            <a:ext cx="7991475" cy="2876550"/>
          </a:xfrm>
          <a:prstGeom prst="rect">
            <a:avLst/>
          </a:prstGeom>
        </p:spPr>
      </p:pic>
      <p:cxnSp>
        <p:nvCxnSpPr>
          <p:cNvPr id="7" name="Straight Arrow Connector 6">
            <a:extLst>
              <a:ext uri="{FF2B5EF4-FFF2-40B4-BE49-F238E27FC236}">
                <a16:creationId xmlns:a16="http://schemas.microsoft.com/office/drawing/2014/main" id="{65070268-8C0B-4DF6-B4B5-9F884FCA0556}"/>
              </a:ext>
            </a:extLst>
          </p:cNvPr>
          <p:cNvCxnSpPr/>
          <p:nvPr/>
        </p:nvCxnSpPr>
        <p:spPr>
          <a:xfrm flipH="1">
            <a:off x="8291146" y="2841810"/>
            <a:ext cx="471854" cy="27256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5008678-2A1F-41D7-BF93-04575C6F52E8}"/>
              </a:ext>
            </a:extLst>
          </p:cNvPr>
          <p:cNvCxnSpPr/>
          <p:nvPr/>
        </p:nvCxnSpPr>
        <p:spPr>
          <a:xfrm>
            <a:off x="8115300" y="1428750"/>
            <a:ext cx="0" cy="46254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57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anim calcmode="lin" valueType="num">
                                      <p:cBhvr>
                                        <p:cTn id="2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 calcmode="lin" valueType="num">
                                      <p:cBhvr>
                                        <p:cTn id="31" dur="1000" fill="hold"/>
                                        <p:tgtEl>
                                          <p:spTgt spid="7"/>
                                        </p:tgtEl>
                                        <p:attrNameLst>
                                          <p:attrName>style.rotation</p:attrName>
                                        </p:attrNameLst>
                                      </p:cBhvr>
                                      <p:tavLst>
                                        <p:tav tm="0">
                                          <p:val>
                                            <p:fltVal val="90"/>
                                          </p:val>
                                        </p:tav>
                                        <p:tav tm="100000">
                                          <p:val>
                                            <p:fltVal val="0"/>
                                          </p:val>
                                        </p:tav>
                                      </p:tavLst>
                                    </p:anim>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fltVal val="0"/>
                                          </p:val>
                                        </p:tav>
                                        <p:tav tm="100000">
                                          <p:val>
                                            <p:strVal val="#ppt_w"/>
                                          </p:val>
                                        </p:tav>
                                      </p:tavLst>
                                    </p:anim>
                                    <p:anim calcmode="lin" valueType="num">
                                      <p:cBhvr>
                                        <p:cTn id="38" dur="1000" fill="hold"/>
                                        <p:tgtEl>
                                          <p:spTgt spid="11"/>
                                        </p:tgtEl>
                                        <p:attrNameLst>
                                          <p:attrName>ppt_h</p:attrName>
                                        </p:attrNameLst>
                                      </p:cBhvr>
                                      <p:tavLst>
                                        <p:tav tm="0">
                                          <p:val>
                                            <p:fltVal val="0"/>
                                          </p:val>
                                        </p:tav>
                                        <p:tav tm="100000">
                                          <p:val>
                                            <p:strVal val="#ppt_h"/>
                                          </p:val>
                                        </p:tav>
                                      </p:tavLst>
                                    </p:anim>
                                    <p:anim calcmode="lin" valueType="num">
                                      <p:cBhvr>
                                        <p:cTn id="39" dur="1000" fill="hold"/>
                                        <p:tgtEl>
                                          <p:spTgt spid="11"/>
                                        </p:tgtEl>
                                        <p:attrNameLst>
                                          <p:attrName>style.rotation</p:attrName>
                                        </p:attrNameLst>
                                      </p:cBhvr>
                                      <p:tavLst>
                                        <p:tav tm="0">
                                          <p:val>
                                            <p:fltVal val="90"/>
                                          </p:val>
                                        </p:tav>
                                        <p:tav tm="100000">
                                          <p:val>
                                            <p:fltVal val="0"/>
                                          </p:val>
                                        </p:tav>
                                      </p:tavLst>
                                    </p:anim>
                                    <p:animEffect transition="in" filter="fade">
                                      <p:cBhvr>
                                        <p:cTn id="4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B329-B538-47AF-82A2-A50DB0A29391}"/>
              </a:ext>
            </a:extLst>
          </p:cNvPr>
          <p:cNvSpPr>
            <a:spLocks noGrp="1"/>
          </p:cNvSpPr>
          <p:nvPr>
            <p:ph type="title"/>
          </p:nvPr>
        </p:nvSpPr>
        <p:spPr>
          <a:xfrm>
            <a:off x="628650" y="-413238"/>
            <a:ext cx="7886700" cy="1681651"/>
          </a:xfrm>
        </p:spPr>
        <p:txBody>
          <a:bodyPr>
            <a:normAutofit/>
          </a:bodyPr>
          <a:lstStyle/>
          <a:p>
            <a:r>
              <a:rPr lang="en-US" sz="3000" dirty="0"/>
              <a:t>Attaching </a:t>
            </a:r>
            <a:r>
              <a:rPr lang="en-US" sz="3000" dirty="0" err="1"/>
              <a:t>Pcard</a:t>
            </a:r>
            <a:r>
              <a:rPr lang="en-US" sz="3000" dirty="0"/>
              <a:t> Transactions…continued </a:t>
            </a:r>
          </a:p>
        </p:txBody>
      </p:sp>
      <p:cxnSp>
        <p:nvCxnSpPr>
          <p:cNvPr id="4" name="Straight Connector 3">
            <a:extLst>
              <a:ext uri="{FF2B5EF4-FFF2-40B4-BE49-F238E27FC236}">
                <a16:creationId xmlns:a16="http://schemas.microsoft.com/office/drawing/2014/main" id="{E58A158E-5297-4BA5-8EF7-2113A6451A53}"/>
              </a:ext>
            </a:extLst>
          </p:cNvPr>
          <p:cNvCxnSpPr/>
          <p:nvPr/>
        </p:nvCxnSpPr>
        <p:spPr>
          <a:xfrm>
            <a:off x="628650" y="668215"/>
            <a:ext cx="7662496"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C6690BF-9F8F-427C-8D2B-938990A3E8DD}"/>
              </a:ext>
            </a:extLst>
          </p:cNvPr>
          <p:cNvSpPr txBox="1"/>
          <p:nvPr/>
        </p:nvSpPr>
        <p:spPr>
          <a:xfrm>
            <a:off x="470388" y="940777"/>
            <a:ext cx="7886700" cy="1901033"/>
          </a:xfrm>
          <a:prstGeom prst="rect">
            <a:avLst/>
          </a:prstGeom>
          <a:noFill/>
        </p:spPr>
        <p:txBody>
          <a:bodyPr wrap="square" rtlCol="0">
            <a:spAutoFit/>
          </a:bodyPr>
          <a:lstStyle/>
          <a:p>
            <a:pPr marL="285750" indent="-285750">
              <a:buFont typeface="Arial" panose="020B0604020202020204" pitchFamily="34" charset="0"/>
              <a:buChar char="•"/>
            </a:pPr>
            <a:r>
              <a:rPr lang="en-US" b="1" dirty="0"/>
              <a:t>Drag &amp; Drop Feature: </a:t>
            </a:r>
            <a:r>
              <a:rPr lang="en-US" dirty="0"/>
              <a:t>To add a </a:t>
            </a:r>
            <a:r>
              <a:rPr lang="en-US" dirty="0" err="1"/>
              <a:t>Pcard</a:t>
            </a:r>
            <a:r>
              <a:rPr lang="en-US" dirty="0"/>
              <a:t> transaction to an existing line item, click on the transaction in your Personal Account and while holding down on your mouse, drag the transaction over to the appropriate line item on your report and release from the mouse.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r>
              <a:rPr lang="en-US" dirty="0"/>
              <a:t> </a:t>
            </a:r>
          </a:p>
        </p:txBody>
      </p:sp>
      <p:pic>
        <p:nvPicPr>
          <p:cNvPr id="6" name="Picture 5">
            <a:extLst>
              <a:ext uri="{FF2B5EF4-FFF2-40B4-BE49-F238E27FC236}">
                <a16:creationId xmlns:a16="http://schemas.microsoft.com/office/drawing/2014/main" id="{E9B19424-2EE4-4970-BFDC-4305A6A30156}"/>
              </a:ext>
            </a:extLst>
          </p:cNvPr>
          <p:cNvPicPr>
            <a:picLocks noChangeAspect="1"/>
          </p:cNvPicPr>
          <p:nvPr/>
        </p:nvPicPr>
        <p:blipFill>
          <a:blip r:embed="rId2"/>
          <a:stretch>
            <a:fillRect/>
          </a:stretch>
        </p:blipFill>
        <p:spPr>
          <a:xfrm>
            <a:off x="235194" y="1774162"/>
            <a:ext cx="8673612" cy="1418231"/>
          </a:xfrm>
          <a:prstGeom prst="rect">
            <a:avLst/>
          </a:prstGeom>
        </p:spPr>
      </p:pic>
      <p:sp>
        <p:nvSpPr>
          <p:cNvPr id="8" name="Rectangle 7">
            <a:extLst>
              <a:ext uri="{FF2B5EF4-FFF2-40B4-BE49-F238E27FC236}">
                <a16:creationId xmlns:a16="http://schemas.microsoft.com/office/drawing/2014/main" id="{890D8F89-4E3F-4498-9AE4-CFBA7CC7056E}"/>
              </a:ext>
            </a:extLst>
          </p:cNvPr>
          <p:cNvSpPr/>
          <p:nvPr/>
        </p:nvSpPr>
        <p:spPr>
          <a:xfrm>
            <a:off x="5914571" y="2022231"/>
            <a:ext cx="2994235" cy="6001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99A6B4F2-CEBD-4BB9-9701-745F03CF941A}"/>
              </a:ext>
            </a:extLst>
          </p:cNvPr>
          <p:cNvCxnSpPr/>
          <p:nvPr/>
        </p:nvCxnSpPr>
        <p:spPr>
          <a:xfrm flipH="1">
            <a:off x="4413738" y="2483277"/>
            <a:ext cx="150083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D3B149E-89AB-4A3A-A68E-54DB6504C176}"/>
              </a:ext>
            </a:extLst>
          </p:cNvPr>
          <p:cNvSpPr txBox="1"/>
          <p:nvPr/>
        </p:nvSpPr>
        <p:spPr>
          <a:xfrm>
            <a:off x="470388" y="3374571"/>
            <a:ext cx="8044962" cy="770596"/>
          </a:xfrm>
          <a:prstGeom prst="rect">
            <a:avLst/>
          </a:prstGeom>
          <a:noFill/>
        </p:spPr>
        <p:txBody>
          <a:bodyPr wrap="square" rtlCol="0">
            <a:spAutoFit/>
          </a:bodyPr>
          <a:lstStyle/>
          <a:p>
            <a:pPr marL="285750" indent="-285750">
              <a:buFont typeface="Arial" panose="020B0604020202020204" pitchFamily="34" charset="0"/>
              <a:buChar char="•"/>
            </a:pPr>
            <a:r>
              <a:rPr lang="en-US" dirty="0"/>
              <a:t>If the </a:t>
            </a:r>
            <a:r>
              <a:rPr lang="en-US" dirty="0" err="1"/>
              <a:t>Pcard</a:t>
            </a:r>
            <a:r>
              <a:rPr lang="en-US" dirty="0"/>
              <a:t> transaction has been reconciled and approved by your BUM, but you do not see it in your Personal Account, when you are in the expense line item, click on the “University Credit Card” box and type in the TXN Number.</a:t>
            </a:r>
          </a:p>
        </p:txBody>
      </p:sp>
    </p:spTree>
    <p:extLst>
      <p:ext uri="{BB962C8B-B14F-4D97-AF65-F5344CB8AC3E}">
        <p14:creationId xmlns:p14="http://schemas.microsoft.com/office/powerpoint/2010/main" val="222403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fltVal val="0"/>
                                          </p:val>
                                        </p:tav>
                                        <p:tav tm="100000">
                                          <p:val>
                                            <p:strVal val="#ppt_h"/>
                                          </p:val>
                                        </p:tav>
                                      </p:tavLst>
                                    </p:anim>
                                    <p:anim calcmode="lin" valueType="num">
                                      <p:cBhvr>
                                        <p:cTn id="24" dur="1000" fill="hold"/>
                                        <p:tgtEl>
                                          <p:spTgt spid="8"/>
                                        </p:tgtEl>
                                        <p:attrNameLst>
                                          <p:attrName>style.rotation</p:attrName>
                                        </p:attrNameLst>
                                      </p:cBhvr>
                                      <p:tavLst>
                                        <p:tav tm="0">
                                          <p:val>
                                            <p:fltVal val="90"/>
                                          </p:val>
                                        </p:tav>
                                        <p:tav tm="100000">
                                          <p:val>
                                            <p:fltVal val="0"/>
                                          </p:val>
                                        </p:tav>
                                      </p:tavLst>
                                    </p:anim>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style.rotation</p:attrName>
                                        </p:attrNameLst>
                                      </p:cBhvr>
                                      <p:tavLst>
                                        <p:tav tm="0">
                                          <p:val>
                                            <p:fltVal val="90"/>
                                          </p:val>
                                        </p:tav>
                                        <p:tav tm="100000">
                                          <p:val>
                                            <p:fltVal val="0"/>
                                          </p:val>
                                        </p:tav>
                                      </p:tavLst>
                                    </p:anim>
                                    <p:animEffect transition="in" filter="fade">
                                      <p:cBhvr>
                                        <p:cTn id="33" dur="10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Effect transition="in" filter="fade">
                                      <p:cBhvr>
                                        <p:cTn id="38" dur="1000"/>
                                        <p:tgtEl>
                                          <p:spTgt spid="14">
                                            <p:txEl>
                                              <p:pRg st="0" end="0"/>
                                            </p:txEl>
                                          </p:spTgt>
                                        </p:tgtEl>
                                      </p:cBhvr>
                                    </p:animEffect>
                                    <p:anim calcmode="lin" valueType="num">
                                      <p:cBhvr>
                                        <p:cTn id="3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B329-B538-47AF-82A2-A50DB0A29391}"/>
              </a:ext>
            </a:extLst>
          </p:cNvPr>
          <p:cNvSpPr>
            <a:spLocks noGrp="1"/>
          </p:cNvSpPr>
          <p:nvPr>
            <p:ph type="title"/>
          </p:nvPr>
        </p:nvSpPr>
        <p:spPr>
          <a:xfrm>
            <a:off x="628650" y="-413238"/>
            <a:ext cx="7886700" cy="1681651"/>
          </a:xfrm>
        </p:spPr>
        <p:txBody>
          <a:bodyPr>
            <a:normAutofit/>
          </a:bodyPr>
          <a:lstStyle/>
          <a:p>
            <a:r>
              <a:rPr lang="en-US" sz="3000" dirty="0"/>
              <a:t>Submitting Your Expense Report</a:t>
            </a:r>
          </a:p>
        </p:txBody>
      </p:sp>
      <p:cxnSp>
        <p:nvCxnSpPr>
          <p:cNvPr id="4" name="Straight Connector 3">
            <a:extLst>
              <a:ext uri="{FF2B5EF4-FFF2-40B4-BE49-F238E27FC236}">
                <a16:creationId xmlns:a16="http://schemas.microsoft.com/office/drawing/2014/main" id="{E58A158E-5297-4BA5-8EF7-2113A6451A53}"/>
              </a:ext>
            </a:extLst>
          </p:cNvPr>
          <p:cNvCxnSpPr/>
          <p:nvPr/>
        </p:nvCxnSpPr>
        <p:spPr>
          <a:xfrm>
            <a:off x="628650" y="668215"/>
            <a:ext cx="7662496" cy="0"/>
          </a:xfrm>
          <a:prstGeom prst="line">
            <a:avLst/>
          </a:prstGeom>
          <a:ln w="3492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C6690BF-9F8F-427C-8D2B-938990A3E8DD}"/>
              </a:ext>
            </a:extLst>
          </p:cNvPr>
          <p:cNvSpPr txBox="1"/>
          <p:nvPr/>
        </p:nvSpPr>
        <p:spPr>
          <a:xfrm>
            <a:off x="470388" y="940777"/>
            <a:ext cx="7886700" cy="1222771"/>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r>
              <a:rPr lang="en-US" dirty="0"/>
              <a:t> </a:t>
            </a:r>
          </a:p>
        </p:txBody>
      </p:sp>
      <p:sp>
        <p:nvSpPr>
          <p:cNvPr id="14" name="TextBox 13">
            <a:extLst>
              <a:ext uri="{FF2B5EF4-FFF2-40B4-BE49-F238E27FC236}">
                <a16:creationId xmlns:a16="http://schemas.microsoft.com/office/drawing/2014/main" id="{DD3B149E-89AB-4A3A-A68E-54DB6504C176}"/>
              </a:ext>
            </a:extLst>
          </p:cNvPr>
          <p:cNvSpPr txBox="1"/>
          <p:nvPr/>
        </p:nvSpPr>
        <p:spPr>
          <a:xfrm>
            <a:off x="628650" y="927062"/>
            <a:ext cx="8044962" cy="2127121"/>
          </a:xfrm>
          <a:prstGeom prst="rect">
            <a:avLst/>
          </a:prstGeom>
          <a:noFill/>
        </p:spPr>
        <p:txBody>
          <a:bodyPr wrap="square" rtlCol="0">
            <a:spAutoFit/>
          </a:bodyPr>
          <a:lstStyle/>
          <a:p>
            <a:pPr marL="285750" indent="-285750">
              <a:buFont typeface="Arial" panose="020B0604020202020204" pitchFamily="34" charset="0"/>
              <a:buChar char="•"/>
            </a:pPr>
            <a:r>
              <a:rPr lang="en-US" dirty="0"/>
              <a:t>If a Proxy completes an expense report on behalf of the traveler, the traveler will receive an email from Chrome River to approve the report first. It will then go to the BUM and then Disbursement Services.</a:t>
            </a:r>
          </a:p>
          <a:p>
            <a:pPr marL="285750" indent="-285750">
              <a:buFont typeface="Arial" panose="020B0604020202020204" pitchFamily="34" charset="0"/>
              <a:buChar char="•"/>
            </a:pPr>
            <a:r>
              <a:rPr lang="en-US" dirty="0"/>
              <a:t>The approved expense report will feed over into Banner as a direct pay with the following information:</a:t>
            </a:r>
          </a:p>
          <a:p>
            <a:pPr marL="658825" lvl="1" indent="-285750">
              <a:buFont typeface="Courier New" panose="02070309020205020404" pitchFamily="49" charset="0"/>
              <a:buChar char="o"/>
            </a:pPr>
            <a:r>
              <a:rPr lang="en-US" dirty="0"/>
              <a:t>Document Number: Will start with a </a:t>
            </a:r>
            <a:r>
              <a:rPr lang="en-US" b="1" dirty="0"/>
              <a:t>TR </a:t>
            </a:r>
            <a:r>
              <a:rPr lang="en-US" dirty="0"/>
              <a:t>(travel reimbursement)</a:t>
            </a:r>
          </a:p>
          <a:p>
            <a:pPr marL="658825" lvl="1" indent="-285750">
              <a:buFont typeface="Courier New" panose="02070309020205020404" pitchFamily="49" charset="0"/>
              <a:buChar char="o"/>
            </a:pPr>
            <a:r>
              <a:rPr lang="en-US" dirty="0"/>
              <a:t>Vendor Invoice Field: First date of travel and the last 4 numbers of the document</a:t>
            </a:r>
          </a:p>
          <a:p>
            <a:pPr marL="658825" lvl="1" indent="-285750">
              <a:buFont typeface="Courier New" panose="02070309020205020404" pitchFamily="49" charset="0"/>
              <a:buChar char="o"/>
            </a:pPr>
            <a:r>
              <a:rPr lang="en-US" dirty="0"/>
              <a:t>Commodity Description: Report Name and the Expense Report ID Number created by CR</a:t>
            </a:r>
          </a:p>
          <a:p>
            <a:pPr marL="658825" lvl="1" indent="-285750">
              <a:buFont typeface="Arial" panose="020B0604020202020204" pitchFamily="34" charset="0"/>
              <a:buChar char="•"/>
            </a:pPr>
            <a:endParaRPr lang="en-US" dirty="0"/>
          </a:p>
        </p:txBody>
      </p:sp>
      <p:sp>
        <p:nvSpPr>
          <p:cNvPr id="9" name="TextBox 8">
            <a:extLst>
              <a:ext uri="{FF2B5EF4-FFF2-40B4-BE49-F238E27FC236}">
                <a16:creationId xmlns:a16="http://schemas.microsoft.com/office/drawing/2014/main" id="{D38D1080-73FE-47EB-BE9C-F5AEBBF5BBBC}"/>
              </a:ext>
            </a:extLst>
          </p:cNvPr>
          <p:cNvSpPr txBox="1"/>
          <p:nvPr/>
        </p:nvSpPr>
        <p:spPr>
          <a:xfrm>
            <a:off x="628650" y="2888343"/>
            <a:ext cx="7662496" cy="1674946"/>
          </a:xfrm>
          <a:prstGeom prst="rect">
            <a:avLst/>
          </a:prstGeom>
          <a:noFill/>
        </p:spPr>
        <p:txBody>
          <a:bodyPr wrap="square" rtlCol="0">
            <a:spAutoFit/>
          </a:bodyPr>
          <a:lstStyle/>
          <a:p>
            <a:pPr marL="285750" indent="-285750">
              <a:buFont typeface="Arial" panose="020B0604020202020204" pitchFamily="34" charset="0"/>
              <a:buChar char="•"/>
            </a:pPr>
            <a:r>
              <a:rPr lang="en-US" dirty="0"/>
              <a:t>To view the direct pay in Banner, go to FAIVNDH (Vendor Detail History) and search by vendor.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Click on “Related” to view the Invoice Information (FAIINVE)  </a:t>
            </a:r>
          </a:p>
        </p:txBody>
      </p:sp>
      <p:pic>
        <p:nvPicPr>
          <p:cNvPr id="10" name="Picture 9">
            <a:extLst>
              <a:ext uri="{FF2B5EF4-FFF2-40B4-BE49-F238E27FC236}">
                <a16:creationId xmlns:a16="http://schemas.microsoft.com/office/drawing/2014/main" id="{04EB11F1-81C3-4DBF-A411-9F7A011332ED}"/>
              </a:ext>
            </a:extLst>
          </p:cNvPr>
          <p:cNvPicPr>
            <a:picLocks noChangeAspect="1"/>
          </p:cNvPicPr>
          <p:nvPr/>
        </p:nvPicPr>
        <p:blipFill>
          <a:blip r:embed="rId2"/>
          <a:stretch>
            <a:fillRect/>
          </a:stretch>
        </p:blipFill>
        <p:spPr>
          <a:xfrm>
            <a:off x="628650" y="3165773"/>
            <a:ext cx="8044962" cy="1120085"/>
          </a:xfrm>
          <a:prstGeom prst="rect">
            <a:avLst/>
          </a:prstGeom>
        </p:spPr>
      </p:pic>
      <p:cxnSp>
        <p:nvCxnSpPr>
          <p:cNvPr id="6" name="Straight Arrow Connector 5">
            <a:extLst>
              <a:ext uri="{FF2B5EF4-FFF2-40B4-BE49-F238E27FC236}">
                <a16:creationId xmlns:a16="http://schemas.microsoft.com/office/drawing/2014/main" id="{72CB3F3F-FD46-44CE-9E8D-F88313BB7FD7}"/>
              </a:ext>
            </a:extLst>
          </p:cNvPr>
          <p:cNvCxnSpPr>
            <a:cxnSpLocks/>
          </p:cNvCxnSpPr>
          <p:nvPr/>
        </p:nvCxnSpPr>
        <p:spPr>
          <a:xfrm>
            <a:off x="159657" y="3806556"/>
            <a:ext cx="46899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40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1000"/>
                                        <p:tgtEl>
                                          <p:spTgt spid="9">
                                            <p:txEl>
                                              <p:pRg st="0" end="0"/>
                                            </p:txEl>
                                          </p:spTgt>
                                        </p:tgtEl>
                                      </p:cBhvr>
                                    </p:animEffect>
                                    <p:anim calcmode="lin" valueType="num">
                                      <p:cBhvr>
                                        <p:cTn id="4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1000" fill="hold"/>
                                        <p:tgtEl>
                                          <p:spTgt spid="10"/>
                                        </p:tgtEl>
                                        <p:attrNameLst>
                                          <p:attrName>ppt_w</p:attrName>
                                        </p:attrNameLst>
                                      </p:cBhvr>
                                      <p:tavLst>
                                        <p:tav tm="0">
                                          <p:val>
                                            <p:fltVal val="0"/>
                                          </p:val>
                                        </p:tav>
                                        <p:tav tm="100000">
                                          <p:val>
                                            <p:strVal val="#ppt_w"/>
                                          </p:val>
                                        </p:tav>
                                      </p:tavLst>
                                    </p:anim>
                                    <p:anim calcmode="lin" valueType="num">
                                      <p:cBhvr>
                                        <p:cTn id="50" dur="1000" fill="hold"/>
                                        <p:tgtEl>
                                          <p:spTgt spid="10"/>
                                        </p:tgtEl>
                                        <p:attrNameLst>
                                          <p:attrName>ppt_h</p:attrName>
                                        </p:attrNameLst>
                                      </p:cBhvr>
                                      <p:tavLst>
                                        <p:tav tm="0">
                                          <p:val>
                                            <p:fltVal val="0"/>
                                          </p:val>
                                        </p:tav>
                                        <p:tav tm="100000">
                                          <p:val>
                                            <p:strVal val="#ppt_h"/>
                                          </p:val>
                                        </p:tav>
                                      </p:tavLst>
                                    </p:anim>
                                    <p:anim calcmode="lin" valueType="num">
                                      <p:cBhvr>
                                        <p:cTn id="51" dur="1000" fill="hold"/>
                                        <p:tgtEl>
                                          <p:spTgt spid="10"/>
                                        </p:tgtEl>
                                        <p:attrNameLst>
                                          <p:attrName>style.rotation</p:attrName>
                                        </p:attrNameLst>
                                      </p:cBhvr>
                                      <p:tavLst>
                                        <p:tav tm="0">
                                          <p:val>
                                            <p:fltVal val="90"/>
                                          </p:val>
                                        </p:tav>
                                        <p:tav tm="100000">
                                          <p:val>
                                            <p:fltVal val="0"/>
                                          </p:val>
                                        </p:tav>
                                      </p:tavLst>
                                    </p:anim>
                                    <p:animEffect transition="in" filter="fade">
                                      <p:cBhvr>
                                        <p:cTn id="52" dur="10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1000" fill="hold"/>
                                        <p:tgtEl>
                                          <p:spTgt spid="6"/>
                                        </p:tgtEl>
                                        <p:attrNameLst>
                                          <p:attrName>ppt_w</p:attrName>
                                        </p:attrNameLst>
                                      </p:cBhvr>
                                      <p:tavLst>
                                        <p:tav tm="0">
                                          <p:val>
                                            <p:fltVal val="0"/>
                                          </p:val>
                                        </p:tav>
                                        <p:tav tm="100000">
                                          <p:val>
                                            <p:strVal val="#ppt_w"/>
                                          </p:val>
                                        </p:tav>
                                      </p:tavLst>
                                    </p:anim>
                                    <p:anim calcmode="lin" valueType="num">
                                      <p:cBhvr>
                                        <p:cTn id="58" dur="1000" fill="hold"/>
                                        <p:tgtEl>
                                          <p:spTgt spid="6"/>
                                        </p:tgtEl>
                                        <p:attrNameLst>
                                          <p:attrName>ppt_h</p:attrName>
                                        </p:attrNameLst>
                                      </p:cBhvr>
                                      <p:tavLst>
                                        <p:tav tm="0">
                                          <p:val>
                                            <p:fltVal val="0"/>
                                          </p:val>
                                        </p:tav>
                                        <p:tav tm="100000">
                                          <p:val>
                                            <p:strVal val="#ppt_h"/>
                                          </p:val>
                                        </p:tav>
                                      </p:tavLst>
                                    </p:anim>
                                    <p:anim calcmode="lin" valueType="num">
                                      <p:cBhvr>
                                        <p:cTn id="59" dur="1000" fill="hold"/>
                                        <p:tgtEl>
                                          <p:spTgt spid="6"/>
                                        </p:tgtEl>
                                        <p:attrNameLst>
                                          <p:attrName>style.rotation</p:attrName>
                                        </p:attrNameLst>
                                      </p:cBhvr>
                                      <p:tavLst>
                                        <p:tav tm="0">
                                          <p:val>
                                            <p:fltVal val="90"/>
                                          </p:val>
                                        </p:tav>
                                        <p:tav tm="100000">
                                          <p:val>
                                            <p:fltVal val="0"/>
                                          </p:val>
                                        </p:tav>
                                      </p:tavLst>
                                    </p:anim>
                                    <p:animEffect transition="in" filter="fade">
                                      <p:cBhvr>
                                        <p:cTn id="60" dur="1000"/>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9">
                                            <p:txEl>
                                              <p:pRg st="6" end="6"/>
                                            </p:txEl>
                                          </p:spTgt>
                                        </p:tgtEl>
                                        <p:attrNameLst>
                                          <p:attrName>style.visibility</p:attrName>
                                        </p:attrNameLst>
                                      </p:cBhvr>
                                      <p:to>
                                        <p:strVal val="visible"/>
                                      </p:to>
                                    </p:set>
                                    <p:animEffect transition="in" filter="fade">
                                      <p:cBhvr>
                                        <p:cTn id="65" dur="1000"/>
                                        <p:tgtEl>
                                          <p:spTgt spid="9">
                                            <p:txEl>
                                              <p:pRg st="6" end="6"/>
                                            </p:txEl>
                                          </p:spTgt>
                                        </p:tgtEl>
                                      </p:cBhvr>
                                    </p:animEffect>
                                    <p:anim calcmode="lin" valueType="num">
                                      <p:cBhvr>
                                        <p:cTn id="6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ockton Powerpoint Templates_Spring 18_Template C" id="{1BC46197-D13D-D34F-BBB6-598FB83999F5}" vid="{82669E5A-13A1-1F4F-8C06-67E6AB788D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Stockton Powerpoint Templates_Spring 18_Template B</Template>
  <TotalTime>563</TotalTime>
  <Words>647</Words>
  <Application>Microsoft Office PowerPoint</Application>
  <PresentationFormat>On-screen Show (16:9)</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PowerPoint Presentation</vt:lpstr>
      <vt:lpstr>PowerPoint Presentation</vt:lpstr>
      <vt:lpstr>Expense Reports - Tips &amp; Reminders</vt:lpstr>
      <vt:lpstr>Tips &amp; Reminders…continued</vt:lpstr>
      <vt:lpstr>Tips &amp; Reminders…continued</vt:lpstr>
      <vt:lpstr>Attaching Pcard Transactions </vt:lpstr>
      <vt:lpstr>Attaching Pcard Transactions…continued </vt:lpstr>
      <vt:lpstr>Submitting Your Expense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Harnett, Stacey</dc:creator>
  <cp:lastModifiedBy>Harnett, Stacey</cp:lastModifiedBy>
  <cp:revision>27</cp:revision>
  <cp:lastPrinted>2018-01-26T14:18:36Z</cp:lastPrinted>
  <dcterms:created xsi:type="dcterms:W3CDTF">2018-08-01T15:39:01Z</dcterms:created>
  <dcterms:modified xsi:type="dcterms:W3CDTF">2018-10-05T13:39:39Z</dcterms:modified>
</cp:coreProperties>
</file>