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96" r:id="rId3"/>
    <p:sldId id="257" r:id="rId4"/>
    <p:sldId id="297" r:id="rId5"/>
    <p:sldId id="258" r:id="rId6"/>
    <p:sldId id="265" r:id="rId7"/>
    <p:sldId id="300" r:id="rId8"/>
    <p:sldId id="341" r:id="rId9"/>
    <p:sldId id="316" r:id="rId10"/>
    <p:sldId id="320" r:id="rId11"/>
    <p:sldId id="321" r:id="rId12"/>
    <p:sldId id="322" r:id="rId13"/>
    <p:sldId id="354" r:id="rId14"/>
    <p:sldId id="323" r:id="rId15"/>
    <p:sldId id="267" r:id="rId16"/>
    <p:sldId id="288" r:id="rId17"/>
    <p:sldId id="302" r:id="rId18"/>
    <p:sldId id="289" r:id="rId19"/>
    <p:sldId id="260" r:id="rId20"/>
    <p:sldId id="269" r:id="rId21"/>
    <p:sldId id="270" r:id="rId22"/>
    <p:sldId id="271" r:id="rId23"/>
    <p:sldId id="295" r:id="rId24"/>
    <p:sldId id="262" r:id="rId25"/>
    <p:sldId id="273" r:id="rId26"/>
    <p:sldId id="277" r:id="rId27"/>
    <p:sldId id="274" r:id="rId28"/>
    <p:sldId id="283" r:id="rId29"/>
    <p:sldId id="284" r:id="rId30"/>
    <p:sldId id="285" r:id="rId31"/>
    <p:sldId id="286" r:id="rId32"/>
    <p:sldId id="287" r:id="rId33"/>
    <p:sldId id="275" r:id="rId34"/>
    <p:sldId id="355" r:id="rId35"/>
    <p:sldId id="304" r:id="rId36"/>
    <p:sldId id="356" r:id="rId37"/>
    <p:sldId id="292" r:id="rId38"/>
  </p:sldIdLst>
  <p:sldSz cx="9144000" cy="6858000" type="screen4x3"/>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136CE-D3A3-4F14-AD27-B527E199DCD2}" type="datetimeFigureOut">
              <a:rPr lang="en-US" smtClean="0"/>
              <a:pPr/>
              <a:t>11/8/2011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EC10A2-02BA-4660-B786-AC588C6E0450}" type="slidenum">
              <a:rPr lang="en-US" smtClean="0"/>
              <a:pPr/>
              <a:t>‹#›</a:t>
            </a:fld>
            <a:endParaRPr lang="en-US" dirty="0"/>
          </a:p>
        </p:txBody>
      </p:sp>
    </p:spTree>
    <p:extLst>
      <p:ext uri="{BB962C8B-B14F-4D97-AF65-F5344CB8AC3E}">
        <p14:creationId xmlns:p14="http://schemas.microsoft.com/office/powerpoint/2010/main" val="3750018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owe my profs an apology!” And the</a:t>
            </a:r>
            <a:r>
              <a:rPr lang="en-US" baseline="0" dirty="0" smtClean="0"/>
              <a:t> limits to the precision of a 5 point scale.</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Age usually has been</a:t>
            </a:r>
            <a:r>
              <a:rPr lang="en-US" baseline="0" dirty="0" smtClean="0"/>
              <a:t> shown to have little effect, but when it does, it is a negative effect. Race has not been studied much. Gender sometimes has been shown to have little effect and other times has been shown to have effect in complex ways. At Stockton, Sonia learned that with raw scores, in HLTH women score higher than men on PROS, excellent course, and excellent teacher. In BUSN, men score higher on PROS. In NAMS, men score higher on excellent course. Men scored higher in most cases with adjusted scores, except in education, where women scored higher. Course workload tends to be positively correlated. </a:t>
            </a:r>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31</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32</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33</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35</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37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EC10A2-02BA-4660-B786-AC588C6E0450}"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097A1D-5811-498E-B8DB-ED759CED040D}" type="datetimeFigureOut">
              <a:rPr lang="en-US" smtClean="0"/>
              <a:pPr/>
              <a:t>11/8/2011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ED4405-3905-491F-84E8-5D88FADF6F8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0097A1D-5811-498E-B8DB-ED759CED040D}" type="datetimeFigureOut">
              <a:rPr lang="en-US" smtClean="0"/>
              <a:pPr/>
              <a:t>11/8/2011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AED4405-3905-491F-84E8-5D88FADF6F8E}"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0097A1D-5811-498E-B8DB-ED759CED040D}" type="datetimeFigureOut">
              <a:rPr lang="en-US" smtClean="0"/>
              <a:pPr/>
              <a:t>11/8/2011</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ED4405-3905-491F-84E8-5D88FADF6F8E}"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www.theideacenter.org/sites/default/files/Administrative%20DecisionMaking.pdf" TargetMode="External"/><Relationship Id="rId3" Type="http://schemas.openxmlformats.org/officeDocument/2006/relationships/notesSlide" Target="../notesSlides/notesSlide34.xml"/><Relationship Id="rId7" Type="http://schemas.openxmlformats.org/officeDocument/2006/relationships/hyperlink" Target="http://www.theideacenter.org/sites/default/files/InterpretingAdjustedScores.pdf" TargetMode="External"/><Relationship Id="rId2" Type="http://schemas.openxmlformats.org/officeDocument/2006/relationships/slideLayout" Target="../slideLayouts/slideLayout2.xml"/><Relationship Id="rId1" Type="http://schemas.openxmlformats.org/officeDocument/2006/relationships/tags" Target="../tags/tag35.xml"/><Relationship Id="rId6" Type="http://schemas.openxmlformats.org/officeDocument/2006/relationships/hyperlink" Target="http://www.theideacenter.org/sites/default/files/Idea_Paper_36.pdf" TargetMode="External"/><Relationship Id="rId5" Type="http://schemas.openxmlformats.org/officeDocument/2006/relationships/hyperlink" Target="http://www.theideacenter.org/sites/default/files/Idea_Paper_20.pdf" TargetMode="External"/><Relationship Id="rId4" Type="http://schemas.openxmlformats.org/officeDocument/2006/relationships/hyperlink" Target="http://www.theideacenter.org/sites/default/files/Idea_Paper_32.pdf"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2840502"/>
          </a:xfrm>
        </p:spPr>
        <p:txBody>
          <a:bodyPr>
            <a:noAutofit/>
          </a:bodyPr>
          <a:lstStyle/>
          <a:p>
            <a:r>
              <a:rPr lang="en-US" sz="5400" dirty="0" smtClean="0"/>
              <a:t>Evaluation of Teaching Excellence, a Guide for Administrators</a:t>
            </a:r>
            <a:endParaRPr lang="en-US" sz="5400" dirty="0"/>
          </a:p>
        </p:txBody>
      </p:sp>
      <p:sp>
        <p:nvSpPr>
          <p:cNvPr id="3" name="Subtitle 2"/>
          <p:cNvSpPr>
            <a:spLocks noGrp="1"/>
          </p:cNvSpPr>
          <p:nvPr>
            <p:ph type="subTitle" idx="1"/>
          </p:nvPr>
        </p:nvSpPr>
        <p:spPr>
          <a:xfrm>
            <a:off x="1371600" y="3657600"/>
            <a:ext cx="7406640" cy="1676400"/>
          </a:xfrm>
        </p:spPr>
        <p:txBody>
          <a:bodyPr>
            <a:normAutofit fontScale="92500" lnSpcReduction="10000"/>
          </a:bodyPr>
          <a:lstStyle/>
          <a:p>
            <a:r>
              <a:rPr lang="en-US" dirty="0" smtClean="0"/>
              <a:t>Heather McGovern, </a:t>
            </a:r>
            <a:r>
              <a:rPr lang="en-US" dirty="0" smtClean="0"/>
              <a:t>PhD</a:t>
            </a:r>
          </a:p>
          <a:p>
            <a:r>
              <a:rPr lang="en-US" dirty="0"/>
              <a:t>Director of the Institute for Faculty Development</a:t>
            </a:r>
          </a:p>
          <a:p>
            <a:r>
              <a:rPr lang="en-US" dirty="0" smtClean="0"/>
              <a:t>Associate </a:t>
            </a:r>
            <a:r>
              <a:rPr lang="en-US" dirty="0" smtClean="0"/>
              <a:t>Professor of  Writing and BASK</a:t>
            </a:r>
          </a:p>
          <a:p>
            <a:r>
              <a:rPr lang="en-US" dirty="0" smtClean="0"/>
              <a:t>November </a:t>
            </a:r>
            <a:r>
              <a:rPr lang="en-US" dirty="0" smtClean="0"/>
              <a:t>2011</a:t>
            </a:r>
          </a:p>
          <a:p>
            <a:endParaRPr lang="en-US" dirty="0" smtClean="0"/>
          </a:p>
          <a:p>
            <a:endParaRPr lang="en-US" dirty="0" smtClean="0"/>
          </a:p>
        </p:txBody>
      </p:sp>
    </p:spTree>
    <p:custDataLst>
      <p:tags r:id="rId1"/>
    </p:custDataLst>
  </p:cSld>
  <p:clrMapOvr>
    <a:masterClrMapping/>
  </p:clrMapOvr>
  <p:transition advTm="35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objectives should faculty select? </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Usually, 3-5. </a:t>
            </a:r>
          </a:p>
          <a:p>
            <a:pPr marL="0" indent="0">
              <a:buNone/>
            </a:pPr>
            <a:r>
              <a:rPr lang="en-US" dirty="0" smtClean="0"/>
              <a:t>This is a rule of thumb. </a:t>
            </a:r>
          </a:p>
          <a:p>
            <a:pPr marL="0" indent="0">
              <a:buNone/>
            </a:pPr>
            <a:endParaRPr lang="en-US" dirty="0"/>
          </a:p>
          <a:p>
            <a:pPr marL="0" indent="0">
              <a:buNone/>
            </a:pPr>
            <a:r>
              <a:rPr lang="en-US" dirty="0" smtClean="0"/>
              <a:t>Faculty may have good reason to select as few as one or to select more than 5. Choices logically related to the relevant course may be good choices. </a:t>
            </a:r>
          </a:p>
          <a:p>
            <a:pPr marL="0" indent="0">
              <a:buNone/>
            </a:pPr>
            <a:endParaRPr lang="en-US" dirty="0"/>
          </a:p>
          <a:p>
            <a:pPr marL="0" indent="0">
              <a:buNone/>
            </a:pPr>
            <a:r>
              <a:rPr lang="en-US" dirty="0" smtClean="0"/>
              <a:t>IDEA (and so Sonia and I) advise faculty that</a:t>
            </a:r>
          </a:p>
          <a:p>
            <a:pPr lvl="2"/>
            <a:r>
              <a:rPr lang="en-US" dirty="0" smtClean="0"/>
              <a:t>It is harder for students to make progress if the class has many objectives. </a:t>
            </a:r>
          </a:p>
          <a:p>
            <a:pPr lvl="2"/>
            <a:r>
              <a:rPr lang="en-US" dirty="0" smtClean="0"/>
              <a:t>Research indicates that student ratings tend to decrease when larger numbers of  objectives are selected. </a:t>
            </a:r>
          </a:p>
          <a:p>
            <a:pPr lvl="0"/>
            <a:endParaRPr lang="en-US" b="1" u="sng" dirty="0" smtClean="0"/>
          </a:p>
          <a:p>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additive="base">
                                        <p:cTn id="3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Myths about objectives</a:t>
            </a:r>
            <a:endParaRPr lang="en-US" dirty="0"/>
          </a:p>
        </p:txBody>
      </p:sp>
      <p:sp>
        <p:nvSpPr>
          <p:cNvPr id="3" name="Content Placeholder 2"/>
          <p:cNvSpPr>
            <a:spLocks noGrp="1"/>
          </p:cNvSpPr>
          <p:nvPr>
            <p:ph idx="1"/>
          </p:nvPr>
        </p:nvSpPr>
        <p:spPr/>
        <p:txBody>
          <a:bodyPr>
            <a:normAutofit fontScale="92500"/>
          </a:bodyPr>
          <a:lstStyle/>
          <a:p>
            <a:pPr marL="82296" indent="0">
              <a:buNone/>
            </a:pPr>
            <a:r>
              <a:rPr lang="en-US" b="1" i="1" dirty="0" smtClean="0"/>
              <a:t>Faculty have to choose a certain number</a:t>
            </a:r>
            <a:r>
              <a:rPr lang="en-US" i="1" dirty="0" smtClean="0"/>
              <a:t>. </a:t>
            </a:r>
          </a:p>
          <a:p>
            <a:pPr marL="82296" indent="0">
              <a:buNone/>
            </a:pPr>
            <a:r>
              <a:rPr lang="en-US" i="1" dirty="0"/>
              <a:t>	</a:t>
            </a:r>
            <a:r>
              <a:rPr lang="en-US" dirty="0" smtClean="0"/>
              <a:t>No. If they choose none as important or 	essential, then by default all will be 	important, which usually lowers the 	mean in composite scores. </a:t>
            </a:r>
          </a:p>
          <a:p>
            <a:pPr marL="82296" indent="0">
              <a:buNone/>
            </a:pPr>
            <a:r>
              <a:rPr lang="en-US" b="1" i="1" dirty="0" smtClean="0"/>
              <a:t>Faculty have to have at least one essential or at least one important. </a:t>
            </a:r>
          </a:p>
          <a:p>
            <a:pPr marL="402336" lvl="1" indent="0">
              <a:buNone/>
            </a:pPr>
            <a:r>
              <a:rPr lang="en-US" dirty="0" smtClean="0"/>
              <a:t>	No. Any combination is ok, but if all selections 	are essential or important, they’ll be equally 	weighted.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Disciplinary codes—see row in small table on first page and columns on other pages</a:t>
            </a:r>
            <a:endParaRPr lang="en-US" sz="3600" dirty="0"/>
          </a:p>
        </p:txBody>
      </p:sp>
      <p:sp>
        <p:nvSpPr>
          <p:cNvPr id="3" name="Content Placeholder 2"/>
          <p:cNvSpPr>
            <a:spLocks noGrp="1"/>
          </p:cNvSpPr>
          <p:nvPr>
            <p:ph idx="1"/>
          </p:nvPr>
        </p:nvSpPr>
        <p:spPr>
          <a:xfrm>
            <a:off x="1435608" y="1752600"/>
            <a:ext cx="7498080" cy="4495800"/>
          </a:xfrm>
        </p:spPr>
        <p:txBody>
          <a:bodyPr>
            <a:normAutofit fontScale="85000" lnSpcReduction="20000"/>
          </a:bodyPr>
          <a:lstStyle/>
          <a:p>
            <a:pPr>
              <a:buNone/>
            </a:pPr>
            <a:r>
              <a:rPr lang="en-US" dirty="0" smtClean="0"/>
              <a:t> 	Ideally, a faculty member’s code is as good a match to their class as possible. </a:t>
            </a:r>
          </a:p>
          <a:p>
            <a:pPr>
              <a:buNone/>
            </a:pPr>
            <a:endParaRPr lang="en-US" dirty="0" smtClean="0"/>
          </a:p>
          <a:p>
            <a:pPr>
              <a:buNone/>
            </a:pPr>
            <a:r>
              <a:rPr lang="en-US" dirty="0" smtClean="0"/>
              <a:t>	In most cases, matches were selected for faculty and they can check and ask for a change. </a:t>
            </a:r>
          </a:p>
          <a:p>
            <a:pPr>
              <a:buNone/>
            </a:pPr>
            <a:endParaRPr lang="en-US" dirty="0"/>
          </a:p>
          <a:p>
            <a:pPr>
              <a:buNone/>
            </a:pPr>
            <a:r>
              <a:rPr lang="en-US" dirty="0" smtClean="0"/>
              <a:t>	Many comparisons are too general to be of much help. </a:t>
            </a:r>
          </a:p>
          <a:p>
            <a:pPr>
              <a:buNone/>
            </a:pPr>
            <a:endParaRPr lang="en-US" dirty="0" smtClean="0"/>
          </a:p>
          <a:p>
            <a:pPr>
              <a:buNone/>
            </a:pPr>
            <a:r>
              <a:rPr lang="en-US" dirty="0" smtClean="0"/>
              <a:t>	If “NA” appears it is because IDEA’s database is insufficient and is no fault of the faculty member.</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Student ratings, basic information</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14562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Remember that the results report</a:t>
            </a:r>
            <a:endParaRPr lang="en-US" dirty="0"/>
          </a:p>
        </p:txBody>
      </p:sp>
      <p:sp>
        <p:nvSpPr>
          <p:cNvPr id="3" name="Content Placeholder 2"/>
          <p:cNvSpPr>
            <a:spLocks noGrp="1"/>
          </p:cNvSpPr>
          <p:nvPr>
            <p:ph idx="1"/>
          </p:nvPr>
        </p:nvSpPr>
        <p:spPr>
          <a:xfrm>
            <a:off x="1828800" y="1981200"/>
            <a:ext cx="5181600" cy="4267200"/>
          </a:xfrm>
        </p:spPr>
        <p:txBody>
          <a:bodyPr/>
          <a:lstStyle/>
          <a:p>
            <a:pPr marL="365125" lvl="0" indent="30163">
              <a:buNone/>
            </a:pPr>
            <a:r>
              <a:rPr lang="en-US" dirty="0" smtClean="0"/>
              <a:t>Student ratings reflect student </a:t>
            </a:r>
            <a:r>
              <a:rPr lang="en-US" i="1" dirty="0" smtClean="0">
                <a:solidFill>
                  <a:srgbClr val="FF0000"/>
                </a:solidFill>
              </a:rPr>
              <a:t>perception</a:t>
            </a:r>
            <a:r>
              <a:rPr lang="en-US" dirty="0" smtClean="0"/>
              <a:t>, which is not the same as student learning and may differ from reality.</a:t>
            </a:r>
          </a:p>
          <a:p>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Outliers affect mean scores.</a:t>
            </a:r>
            <a:endParaRPr lang="en-US" dirty="0"/>
          </a:p>
        </p:txBody>
      </p:sp>
      <p:sp>
        <p:nvSpPr>
          <p:cNvPr id="3" name="Content Placeholder 2"/>
          <p:cNvSpPr>
            <a:spLocks noGrp="1"/>
          </p:cNvSpPr>
          <p:nvPr>
            <p:ph idx="1"/>
          </p:nvPr>
        </p:nvSpPr>
        <p:spPr>
          <a:xfrm>
            <a:off x="1435608" y="1371600"/>
            <a:ext cx="7498080" cy="4876800"/>
          </a:xfrm>
        </p:spPr>
        <p:txBody>
          <a:bodyPr>
            <a:noAutofit/>
          </a:bodyPr>
          <a:lstStyle/>
          <a:p>
            <a:pPr marL="55563" indent="26988">
              <a:buNone/>
            </a:pPr>
            <a:r>
              <a:rPr lang="en-US" sz="2400" dirty="0" smtClean="0"/>
              <a:t>Evaluators can check the statistical detail on page 4. Standard deviations of .7 are typical. Standard deviations of </a:t>
            </a:r>
            <a:r>
              <a:rPr lang="en-US" sz="2400" dirty="0" smtClean="0">
                <a:solidFill>
                  <a:srgbClr val="FF0000"/>
                </a:solidFill>
              </a:rPr>
              <a:t>over 1.2 </a:t>
            </a:r>
            <a:r>
              <a:rPr lang="en-US" sz="2400" dirty="0" smtClean="0"/>
              <a:t>indicate “unusual diversity.”</a:t>
            </a:r>
          </a:p>
          <a:p>
            <a:pPr marL="55563" indent="26988">
              <a:buNone/>
            </a:pPr>
            <a:r>
              <a:rPr lang="en-US" sz="2400" dirty="0" smtClean="0"/>
              <a:t>If the distribution is bimodal, then the class may have contained “ two types of students who are so distinctive that what “works” for one group will not for the other. For example, one group may have an appropriate background for the course while the other may be under-prepared….” (IDEA)</a:t>
            </a:r>
          </a:p>
          <a:p>
            <a:pPr>
              <a:buNone/>
            </a:pPr>
            <a:endParaRPr lang="en-US" sz="500" dirty="0" smtClean="0"/>
          </a:p>
          <a:p>
            <a:pPr marL="111125" indent="-28575">
              <a:buNone/>
            </a:pPr>
            <a:r>
              <a:rPr lang="en-US" sz="2400" dirty="0" smtClean="0"/>
              <a:t>In these cases, IDEA recommends detailed item examination; there may be issues beyond instructor control.  </a:t>
            </a:r>
            <a:endParaRPr lang="en-US" sz="2400" dirty="0"/>
          </a:p>
        </p:txBody>
      </p:sp>
    </p:spTree>
    <p:custDataLst>
      <p:tags r:id="rId1"/>
    </p:custDataLst>
  </p:cSld>
  <p:clrMapOvr>
    <a:masterClrMapping/>
  </p:clrMapOvr>
  <p:transition advTm="491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Scores and comments can be affected by the halo effect</a:t>
            </a:r>
            <a:endParaRPr lang="en-US" dirty="0"/>
          </a:p>
        </p:txBody>
      </p:sp>
      <p:sp>
        <p:nvSpPr>
          <p:cNvPr id="3" name="Content Placeholder 2"/>
          <p:cNvSpPr>
            <a:spLocks noGrp="1"/>
          </p:cNvSpPr>
          <p:nvPr>
            <p:ph idx="1"/>
          </p:nvPr>
        </p:nvSpPr>
        <p:spPr/>
        <p:txBody>
          <a:bodyPr>
            <a:normAutofit/>
          </a:bodyPr>
          <a:lstStyle/>
          <a:p>
            <a:pPr lvl="1">
              <a:buNone/>
            </a:pPr>
            <a:r>
              <a:rPr lang="en-US" dirty="0" smtClean="0"/>
              <a:t> “the tendency of raters to form a general opinion of the person being rated and then let that opinion color all specific ratings. If the general impression is favorable, the "halo effect" is positive and the individual receives higher ratings on many items than a more objective evaluation would justify. The "halo effect" can also be negative; an unfavorable general impression will lead to low marks "across the board", even in areas where performance is strong.” </a:t>
            </a:r>
          </a:p>
          <a:p>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know? </a:t>
            </a:r>
            <a:endParaRPr lang="en-US" dirty="0"/>
          </a:p>
        </p:txBody>
      </p:sp>
      <p:sp>
        <p:nvSpPr>
          <p:cNvPr id="3" name="Content Placeholder 2"/>
          <p:cNvSpPr>
            <a:spLocks noGrp="1"/>
          </p:cNvSpPr>
          <p:nvPr>
            <p:ph idx="1"/>
          </p:nvPr>
        </p:nvSpPr>
        <p:spPr/>
        <p:txBody>
          <a:bodyPr>
            <a:normAutofit/>
          </a:bodyPr>
          <a:lstStyle/>
          <a:p>
            <a:pPr>
              <a:buNone/>
            </a:pPr>
            <a:r>
              <a:rPr lang="en-US" dirty="0" smtClean="0"/>
              <a:t>Look at the pattern of student responses on page 4 or on the student forms. If a form gives someone a 5 all the way down, regardless of whether a class covered a particular learning objective—halo effect! </a:t>
            </a:r>
          </a:p>
          <a:p>
            <a:pPr>
              <a:buNone/>
            </a:pPr>
            <a:endParaRPr lang="en-US" dirty="0" smtClean="0"/>
          </a:p>
          <a:p>
            <a:pPr>
              <a:buNone/>
            </a:pPr>
            <a:r>
              <a:rPr lang="en-US" dirty="0" smtClean="0"/>
              <a:t>In most cases, also true with a 1 or any other number all the way down…</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77962"/>
          </a:xfrm>
        </p:spPr>
        <p:txBody>
          <a:bodyPr>
            <a:normAutofit/>
          </a:bodyPr>
          <a:lstStyle/>
          <a:p>
            <a:r>
              <a:rPr lang="en-US" dirty="0" smtClean="0"/>
              <a:t>The Error of Central Tendency can affect scores </a:t>
            </a:r>
            <a:endParaRPr lang="en-US" dirty="0"/>
          </a:p>
        </p:txBody>
      </p:sp>
      <p:sp>
        <p:nvSpPr>
          <p:cNvPr id="3" name="Content Placeholder 2"/>
          <p:cNvSpPr>
            <a:spLocks noGrp="1"/>
          </p:cNvSpPr>
          <p:nvPr>
            <p:ph idx="1"/>
          </p:nvPr>
        </p:nvSpPr>
        <p:spPr>
          <a:xfrm>
            <a:off x="1435608" y="1905000"/>
            <a:ext cx="7498080" cy="4343400"/>
          </a:xfrm>
        </p:spPr>
        <p:txBody>
          <a:bodyPr>
            <a:normAutofit fontScale="92500"/>
          </a:bodyPr>
          <a:lstStyle/>
          <a:p>
            <a:pPr>
              <a:buNone/>
            </a:pPr>
            <a:r>
              <a:rPr lang="en-US" dirty="0" smtClean="0"/>
              <a:t>	“Most people have a tendency to avoid the extremes (very high and very low) in making ratings.  As a result, ratings tend to pile up more toward the middle of the rating scale than might be justified. In many cases, ratings which are "somewhat below average" or "somewhat above average" may represent subdued estimates of an individual's status because of the "Error of Central Tendency.”</a:t>
            </a:r>
          </a:p>
          <a:p>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Things evaluators should check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 The teacher selected objectives. If not, by default, all will be considered “important.” PRO scores on the first page of the report are worthless. </a:t>
            </a:r>
          </a:p>
          <a:p>
            <a:pPr>
              <a:buFont typeface="Wingdings" pitchFamily="2" charset="2"/>
              <a:buChar char="q"/>
            </a:pPr>
            <a:r>
              <a:rPr lang="en-US" dirty="0" smtClean="0"/>
              <a:t> The objectives the teacher chose seem reasonable for the course. </a:t>
            </a:r>
          </a:p>
          <a:p>
            <a:pPr>
              <a:buFont typeface="Wingdings" pitchFamily="2" charset="2"/>
              <a:buChar char="q"/>
            </a:pPr>
            <a:r>
              <a:rPr lang="en-US" dirty="0" smtClean="0"/>
              <a:t>The teacher discusses problematic objective choices or irregularities in the class. </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Candidates should provide multiple ways for teaching to be evaluated. </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Stockton policy states that “evidence of teaching performance should be demonstrated by a teaching portfolio, as outlined below, which should contain the following: </a:t>
            </a:r>
          </a:p>
          <a:p>
            <a:pPr>
              <a:buFont typeface="Wingdings" pitchFamily="2" charset="2"/>
              <a:buChar char="q"/>
            </a:pPr>
            <a:r>
              <a:rPr lang="en-US" dirty="0" smtClean="0"/>
              <a:t>A self-evaluation of teaching</a:t>
            </a:r>
          </a:p>
          <a:p>
            <a:pPr>
              <a:buFont typeface="Wingdings" pitchFamily="2" charset="2"/>
              <a:buChar char="q"/>
            </a:pPr>
            <a:r>
              <a:rPr lang="en-US" dirty="0" smtClean="0"/>
              <a:t>Student evaluations of teaching and preceptorial teaching</a:t>
            </a:r>
          </a:p>
          <a:p>
            <a:pPr>
              <a:buFont typeface="Wingdings" pitchFamily="2" charset="2"/>
              <a:buChar char="q"/>
            </a:pPr>
            <a:r>
              <a:rPr lang="en-US" dirty="0" smtClean="0"/>
              <a:t>Peer evaluations of teaching</a:t>
            </a:r>
          </a:p>
          <a:p>
            <a:pPr>
              <a:buFont typeface="Wingdings" pitchFamily="2" charset="2"/>
              <a:buChar char="q"/>
            </a:pPr>
            <a:r>
              <a:rPr lang="en-US" dirty="0" smtClean="0"/>
              <a:t>Other evidence of effectiveness in teaching”</a:t>
            </a:r>
            <a:endParaRPr lang="en-US" dirty="0"/>
          </a:p>
        </p:txBody>
      </p:sp>
    </p:spTree>
    <p:custDataLst>
      <p:tags r:id="rId1"/>
    </p:custDataLst>
  </p:cSld>
  <p:clrMapOvr>
    <a:masterClrMapping/>
  </p:clrMapOvr>
  <p:transition advTm="2260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IDEA compares class results to three groups (page one and two)</a:t>
            </a:r>
            <a:endParaRPr lang="en-US" dirty="0"/>
          </a:p>
        </p:txBody>
      </p:sp>
      <p:sp>
        <p:nvSpPr>
          <p:cNvPr id="3" name="Content Placeholder 2"/>
          <p:cNvSpPr>
            <a:spLocks noGrp="1"/>
          </p:cNvSpPr>
          <p:nvPr>
            <p:ph idx="1"/>
          </p:nvPr>
        </p:nvSpPr>
        <p:spPr/>
        <p:txBody>
          <a:bodyPr>
            <a:normAutofit/>
          </a:bodyPr>
          <a:lstStyle/>
          <a:p>
            <a:pPr marL="596646" indent="-514350">
              <a:buFont typeface="+mj-lt"/>
              <a:buAutoNum type="arabicParenR"/>
            </a:pPr>
            <a:r>
              <a:rPr lang="en-US" dirty="0" smtClean="0"/>
              <a:t>Three years of IDEA student ratings at multiple institutions </a:t>
            </a:r>
          </a:p>
          <a:p>
            <a:pPr marL="596646" indent="-514350">
              <a:buFont typeface="+mj-lt"/>
              <a:buAutoNum type="arabicParenR"/>
            </a:pPr>
            <a:r>
              <a:rPr lang="en-US" dirty="0" smtClean="0"/>
              <a:t>Classes at your institution in the most recent five years</a:t>
            </a:r>
          </a:p>
          <a:p>
            <a:pPr marL="596646" indent="-514350">
              <a:buFont typeface="+mj-lt"/>
              <a:buAutoNum type="arabicParenR"/>
            </a:pPr>
            <a:r>
              <a:rPr lang="en-US" dirty="0" smtClean="0"/>
              <a:t>Classes in the same discipline in the most recent five years where at least 400 classes with the same disciplinary code were rated</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4800"/>
            <a:ext cx="7406640" cy="935502"/>
          </a:xfrm>
        </p:spPr>
        <p:txBody>
          <a:bodyPr>
            <a:normAutofit fontScale="90000"/>
          </a:bodyPr>
          <a:lstStyle/>
          <a:p>
            <a:r>
              <a:rPr lang="en-US" dirty="0" smtClean="0"/>
              <a:t>The validity of comparisons varies</a:t>
            </a:r>
            <a:endParaRPr lang="en-US" dirty="0"/>
          </a:p>
        </p:txBody>
      </p:sp>
      <p:sp>
        <p:nvSpPr>
          <p:cNvPr id="3" name="Subtitle 2"/>
          <p:cNvSpPr>
            <a:spLocks noGrp="1"/>
          </p:cNvSpPr>
          <p:nvPr>
            <p:ph type="subTitle" idx="1"/>
          </p:nvPr>
        </p:nvSpPr>
        <p:spPr>
          <a:xfrm>
            <a:off x="1432560" y="1447800"/>
            <a:ext cx="7406640" cy="4876800"/>
          </a:xfrm>
        </p:spPr>
        <p:txBody>
          <a:bodyPr>
            <a:normAutofit/>
          </a:bodyPr>
          <a:lstStyle/>
          <a:p>
            <a:r>
              <a:rPr lang="en-US" dirty="0" smtClean="0"/>
              <a:t>The validity of comparisons depends on a number of factors, including how “typical” a class is, compared to classes at Stockton or all classes in the IDEA database or how well the class aligns with other classes with the same IDEA disciplinary code. </a:t>
            </a:r>
          </a:p>
          <a:p>
            <a:endParaRPr lang="en-US" dirty="0" smtClean="0"/>
          </a:p>
          <a:p>
            <a:endParaRPr lang="en-US" dirty="0" smtClean="0"/>
          </a:p>
          <a:p>
            <a:endParaRPr lang="en-US" dirty="0" smtClean="0"/>
          </a:p>
          <a:p>
            <a:endParaRPr lang="en-US" dirty="0" smtClean="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factors can affect comparisons and ratings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Students in </a:t>
            </a:r>
            <a:r>
              <a:rPr lang="en-US" dirty="0" smtClean="0">
                <a:solidFill>
                  <a:srgbClr val="FF0000"/>
                </a:solidFill>
              </a:rPr>
              <a:t>required courses </a:t>
            </a:r>
            <a:r>
              <a:rPr lang="en-US" dirty="0" smtClean="0"/>
              <a:t>tend to report </a:t>
            </a:r>
            <a:r>
              <a:rPr lang="en-US" dirty="0" smtClean="0">
                <a:solidFill>
                  <a:srgbClr val="FF0000"/>
                </a:solidFill>
              </a:rPr>
              <a:t>lower</a:t>
            </a:r>
            <a:r>
              <a:rPr lang="en-US" dirty="0" smtClean="0"/>
              <a:t>. </a:t>
            </a:r>
          </a:p>
          <a:p>
            <a:r>
              <a:rPr lang="en-US" dirty="0" smtClean="0"/>
              <a:t>Students in </a:t>
            </a:r>
            <a:r>
              <a:rPr lang="en-US" dirty="0" smtClean="0">
                <a:solidFill>
                  <a:srgbClr val="FF0000"/>
                </a:solidFill>
              </a:rPr>
              <a:t>lower level classes </a:t>
            </a:r>
            <a:r>
              <a:rPr lang="en-US" dirty="0" smtClean="0"/>
              <a:t>tend to report </a:t>
            </a:r>
            <a:r>
              <a:rPr lang="en-US" dirty="0" smtClean="0">
                <a:solidFill>
                  <a:srgbClr val="FF0000"/>
                </a:solidFill>
              </a:rPr>
              <a:t>lower</a:t>
            </a:r>
            <a:r>
              <a:rPr lang="en-US" dirty="0" smtClean="0"/>
              <a:t>.  </a:t>
            </a:r>
          </a:p>
          <a:p>
            <a:r>
              <a:rPr lang="en-US" dirty="0" smtClean="0">
                <a:solidFill>
                  <a:srgbClr val="FF0000"/>
                </a:solidFill>
              </a:rPr>
              <a:t>Arts and humanities &gt;social science &gt; math </a:t>
            </a:r>
            <a:r>
              <a:rPr lang="en-US" dirty="0" smtClean="0"/>
              <a:t>(this may be because of differences in teaching quality or due to quantitative nature of courses, both, or other factors).</a:t>
            </a:r>
          </a:p>
          <a:p>
            <a:r>
              <a:rPr lang="en-US" dirty="0" smtClean="0"/>
              <a:t>Race/gender/age/culture/height/physical attractiveness and more may be factors, as they are in many other areas of life. </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external factors don’t usually affect ratings</a:t>
            </a:r>
            <a:endParaRPr lang="en-US" dirty="0"/>
          </a:p>
        </p:txBody>
      </p:sp>
      <p:sp>
        <p:nvSpPr>
          <p:cNvPr id="3" name="Content Placeholder 2"/>
          <p:cNvSpPr>
            <a:spLocks noGrp="1"/>
          </p:cNvSpPr>
          <p:nvPr>
            <p:ph idx="1"/>
          </p:nvPr>
        </p:nvSpPr>
        <p:spPr/>
        <p:txBody>
          <a:bodyPr/>
          <a:lstStyle/>
          <a:p>
            <a:r>
              <a:rPr lang="en-US" dirty="0" smtClean="0"/>
              <a:t>Time of day of the course</a:t>
            </a:r>
          </a:p>
          <a:p>
            <a:r>
              <a:rPr lang="en-US" dirty="0" smtClean="0"/>
              <a:t>Time in the term in which ratings are given (after midterm)</a:t>
            </a:r>
          </a:p>
          <a:p>
            <a:r>
              <a:rPr lang="en-US" dirty="0" smtClean="0"/>
              <a:t>Age of student</a:t>
            </a:r>
          </a:p>
          <a:p>
            <a:r>
              <a:rPr lang="en-US" dirty="0" smtClean="0"/>
              <a:t>Level of student</a:t>
            </a:r>
          </a:p>
          <a:p>
            <a:r>
              <a:rPr lang="en-US" dirty="0" smtClean="0"/>
              <a:t>Student GPA</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should use converted scores when making comparisons</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r>
              <a:rPr lang="en-US" dirty="0" smtClean="0"/>
              <a:t>IDEA states that “Institutions that want to make judgments about teaching effectiveness on a comparative basis should use </a:t>
            </a:r>
            <a:r>
              <a:rPr lang="en-US" b="1" dirty="0" smtClean="0">
                <a:solidFill>
                  <a:srgbClr val="FF0000"/>
                </a:solidFill>
              </a:rPr>
              <a:t>converted scores</a:t>
            </a:r>
            <a:r>
              <a:rPr lang="en-US" b="1" dirty="0" smtClean="0"/>
              <a:t>.”</a:t>
            </a:r>
          </a:p>
          <a:p>
            <a:pPr>
              <a:buNone/>
            </a:pPr>
            <a:endParaRPr lang="en-US" b="1" dirty="0" smtClean="0"/>
          </a:p>
          <a:p>
            <a:pPr>
              <a:buNone/>
            </a:pPr>
            <a:r>
              <a:rPr lang="en-US" b="1" dirty="0" smtClean="0"/>
              <a:t>Converted scores</a:t>
            </a:r>
            <a:r>
              <a:rPr lang="en-US" dirty="0" smtClean="0"/>
              <a:t> are reported in the graph and lower table on page one and on page two.</a:t>
            </a:r>
            <a:endParaRPr lang="en-US" b="1" dirty="0" smtClean="0"/>
          </a:p>
          <a:p>
            <a:pPr>
              <a:buNone/>
            </a:pPr>
            <a:endParaRPr lang="en-US" dirty="0" smtClean="0"/>
          </a:p>
          <a:p>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should use converted scores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5-point averages of progress ratings on “Essential” or “Important” objectives vary across objective. For instance, the average for “gaining factual knowledge” is 4.00, while that for “gaining a broader understanding and appreciation for intellectual/cultural activity is 3.69.</a:t>
            </a:r>
          </a:p>
          <a:p>
            <a:r>
              <a:rPr lang="en-US" dirty="0" smtClean="0"/>
              <a:t>Unconverted averages disadvantage “broad liberal education” objectives. </a:t>
            </a:r>
          </a:p>
          <a:p>
            <a:r>
              <a:rPr lang="en-US" dirty="0" smtClean="0"/>
              <a:t>Using converted averages “ensures that instructors choosing objectives where average progress ratings are relatively low will not be penalized for choosing objectives that are particularly challenging or that address complex cognitive skills.”</a:t>
            </a:r>
          </a:p>
          <a:p>
            <a:pPr>
              <a:buNone/>
            </a:pPr>
            <a:endParaRPr lang="en-US" dirty="0" smtClean="0"/>
          </a:p>
          <a:p>
            <a:endParaRPr lang="en-US" dirty="0" smtClean="0"/>
          </a:p>
          <a:p>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Norming sorts people into broad categories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Scores are </a:t>
            </a:r>
            <a:r>
              <a:rPr lang="en-US" dirty="0" smtClean="0">
                <a:solidFill>
                  <a:srgbClr val="FF0000"/>
                </a:solidFill>
              </a:rPr>
              <a:t>normed</a:t>
            </a:r>
            <a:r>
              <a:rPr lang="en-US" dirty="0" smtClean="0"/>
              <a:t>. Therefore, it is unrealistic to expect most people to score above the similar range. Statistically, 40% of people ALWAYS score in the similar range and 30% above and 30% below that range. </a:t>
            </a:r>
          </a:p>
          <a:p>
            <a:pPr>
              <a:buNone/>
            </a:pPr>
            <a:endParaRPr lang="en-US" dirty="0" smtClean="0"/>
          </a:p>
          <a:p>
            <a:pPr>
              <a:buNone/>
            </a:pPr>
            <a:r>
              <a:rPr lang="en-US" dirty="0" smtClean="0"/>
              <a:t>	Many </a:t>
            </a:r>
            <a:r>
              <a:rPr lang="en-US" dirty="0"/>
              <a:t>teachers teach well. Therefore, the comparative standard is relatively high. </a:t>
            </a:r>
            <a:endParaRPr lang="en-US" dirty="0" smtClean="0"/>
          </a:p>
          <a:p>
            <a:pPr>
              <a:buNone/>
            </a:pPr>
            <a:endParaRPr lang="en-US" dirty="0" smtClean="0"/>
          </a:p>
          <a:p>
            <a:pPr>
              <a:buNone/>
            </a:pPr>
            <a:r>
              <a:rPr lang="en-US" dirty="0" smtClean="0"/>
              <a:t>	Because </a:t>
            </a:r>
            <a:r>
              <a:rPr lang="en-US" dirty="0"/>
              <a:t>the instrument is not perfectly valid or reliable, trying to compare scores within the five major categories IDEA provides is not recommended. </a:t>
            </a:r>
          </a:p>
          <a:p>
            <a:pPr>
              <a:buNone/>
            </a:pPr>
            <a:endParaRPr lang="en-US" dirty="0"/>
          </a:p>
          <a:p>
            <a:pPr>
              <a:buNone/>
            </a:pP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we should use adjusted averages in most cases</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Adjusted scores </a:t>
            </a:r>
            <a:r>
              <a:rPr lang="en-US" dirty="0" smtClean="0"/>
              <a:t>adjust for “student motivation, student work habits, class size, course difficulty, and student effort.</a:t>
            </a:r>
            <a:r>
              <a:rPr lang="en-US" i="1" dirty="0" smtClean="0"/>
              <a:t> </a:t>
            </a:r>
            <a:r>
              <a:rPr lang="en-US" i="1" dirty="0" smtClean="0">
                <a:solidFill>
                  <a:srgbClr val="FF0000"/>
                </a:solidFill>
              </a:rPr>
              <a:t>Therefore, in most circumstances, the IDEA Center recommends using adjusted scores</a:t>
            </a:r>
            <a:r>
              <a:rPr lang="en-US" i="1" dirty="0" smtClean="0"/>
              <a:t>.” </a:t>
            </a:r>
          </a:p>
          <a:p>
            <a:pPr>
              <a:buNone/>
            </a:pPr>
            <a:endParaRPr lang="en-US" i="1" dirty="0" smtClean="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dirty="0" smtClean="0">
                <a:solidFill>
                  <a:srgbClr val="FF0000"/>
                </a:solidFill>
              </a:rPr>
              <a:t>Work Habits (mean of Item 43, </a:t>
            </a:r>
            <a:r>
              <a:rPr lang="en-US" i="1" dirty="0" smtClean="0">
                <a:solidFill>
                  <a:srgbClr val="FF0000"/>
                </a:solidFill>
              </a:rPr>
              <a:t>As a rule, I put forth more effort than other students on academic work</a:t>
            </a:r>
            <a:r>
              <a:rPr lang="en-US" dirty="0" smtClean="0">
                <a:solidFill>
                  <a:srgbClr val="FF0000"/>
                </a:solidFill>
              </a:rPr>
              <a:t>) is generally the most potent predictor…</a:t>
            </a:r>
            <a:r>
              <a:rPr lang="en-US" dirty="0" smtClean="0"/>
              <a:t>Unless</a:t>
            </a:r>
            <a:r>
              <a:rPr lang="en-US" dirty="0" smtClean="0">
                <a:solidFill>
                  <a:srgbClr val="FF0000"/>
                </a:solidFill>
              </a:rPr>
              <a:t> </a:t>
            </a:r>
            <a:r>
              <a:rPr lang="en-US" dirty="0" smtClean="0"/>
              <a:t>ratings are adjusted, the instructors of such classes would have an unfair advantage over colleagues with less dedicated students.”</a:t>
            </a:r>
          </a:p>
          <a:p>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II</a:t>
            </a:r>
            <a:endParaRPr lang="en-US" dirty="0"/>
          </a:p>
        </p:txBody>
      </p:sp>
      <p:sp>
        <p:nvSpPr>
          <p:cNvPr id="3" name="Content Placeholder 2"/>
          <p:cNvSpPr>
            <a:spLocks noGrp="1"/>
          </p:cNvSpPr>
          <p:nvPr>
            <p:ph idx="1"/>
          </p:nvPr>
        </p:nvSpPr>
        <p:spPr/>
        <p:txBody>
          <a:bodyPr>
            <a:normAutofit/>
          </a:bodyPr>
          <a:lstStyle/>
          <a:p>
            <a:pPr>
              <a:buNone/>
            </a:pPr>
            <a:r>
              <a:rPr lang="en-US" dirty="0" smtClean="0"/>
              <a:t>“</a:t>
            </a:r>
            <a:r>
              <a:rPr lang="en-US" dirty="0" smtClean="0">
                <a:solidFill>
                  <a:srgbClr val="FF0000"/>
                </a:solidFill>
              </a:rPr>
              <a:t>Course Motivation (mean of Item 39, </a:t>
            </a:r>
            <a:r>
              <a:rPr lang="en-US" i="1" dirty="0" smtClean="0">
                <a:solidFill>
                  <a:srgbClr val="FF0000"/>
                </a:solidFill>
              </a:rPr>
              <a:t>I really wanted to take this course regardless of who taught it</a:t>
            </a:r>
            <a:r>
              <a:rPr lang="en-US" dirty="0" smtClean="0">
                <a:solidFill>
                  <a:srgbClr val="FF0000"/>
                </a:solidFill>
              </a:rPr>
              <a:t>) is the second most potent predictor. </a:t>
            </a:r>
            <a:r>
              <a:rPr lang="en-US" dirty="0" smtClean="0"/>
              <a:t>…unless ratings are adjusted, the instructors of such classes would have an unfair advantage over colleagues with less motivated students.”</a:t>
            </a:r>
          </a:p>
          <a:p>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Student ratings should be less than half of the evaluation of teaching.</a:t>
            </a:r>
            <a:endParaRPr lang="en-US" sz="3600" dirty="0"/>
          </a:p>
        </p:txBody>
      </p:sp>
      <p:sp>
        <p:nvSpPr>
          <p:cNvPr id="3" name="Content Placeholder 2"/>
          <p:cNvSpPr>
            <a:spLocks noGrp="1"/>
          </p:cNvSpPr>
          <p:nvPr>
            <p:ph idx="1"/>
          </p:nvPr>
        </p:nvSpPr>
        <p:spPr/>
        <p:txBody>
          <a:bodyPr>
            <a:normAutofit fontScale="92500" lnSpcReduction="10000"/>
          </a:bodyPr>
          <a:lstStyle/>
          <a:p>
            <a:pPr marL="111125" indent="-28575">
              <a:buNone/>
            </a:pPr>
            <a:r>
              <a:rPr lang="en-US" dirty="0"/>
              <a:t>The IDEA </a:t>
            </a:r>
            <a:r>
              <a:rPr lang="en-US" dirty="0" smtClean="0"/>
              <a:t>Center “strongly </a:t>
            </a:r>
            <a:r>
              <a:rPr lang="en-US" dirty="0"/>
              <a:t>recommends that additional sources </a:t>
            </a:r>
            <a:r>
              <a:rPr lang="en-US" dirty="0" smtClean="0"/>
              <a:t>of evidence </a:t>
            </a:r>
            <a:r>
              <a:rPr lang="en-US" dirty="0"/>
              <a:t>be used when teaching is evaluated and </a:t>
            </a:r>
            <a:r>
              <a:rPr lang="en-US" dirty="0" smtClean="0"/>
              <a:t>that student </a:t>
            </a:r>
            <a:r>
              <a:rPr lang="en-US" dirty="0"/>
              <a:t>ratings constitute only 30% to 50% of </a:t>
            </a:r>
            <a:r>
              <a:rPr lang="en-US" dirty="0" smtClean="0"/>
              <a:t>the overall </a:t>
            </a:r>
            <a:r>
              <a:rPr lang="en-US" dirty="0"/>
              <a:t>evaluation of teaching</a:t>
            </a:r>
            <a:r>
              <a:rPr lang="en-US" dirty="0" smtClean="0"/>
              <a:t>.” </a:t>
            </a:r>
          </a:p>
          <a:p>
            <a:pPr marL="111125" indent="-28575">
              <a:buNone/>
            </a:pPr>
            <a:r>
              <a:rPr lang="en-US" dirty="0" smtClean="0"/>
              <a:t>Primary reasons: </a:t>
            </a:r>
          </a:p>
          <a:p>
            <a:pPr lvl="1">
              <a:buFont typeface="Courier New" pitchFamily="49" charset="0"/>
              <a:buChar char="o"/>
            </a:pPr>
            <a:r>
              <a:rPr lang="en-US" dirty="0"/>
              <a:t>	</a:t>
            </a:r>
            <a:r>
              <a:rPr lang="en-US" dirty="0" smtClean="0"/>
              <a:t>“some </a:t>
            </a:r>
            <a:r>
              <a:rPr lang="en-US" dirty="0"/>
              <a:t>components </a:t>
            </a:r>
            <a:r>
              <a:rPr lang="en-US" dirty="0" smtClean="0"/>
              <a:t>of effective </a:t>
            </a:r>
            <a:r>
              <a:rPr lang="en-US" dirty="0"/>
              <a:t>teaching are </a:t>
            </a:r>
            <a:endParaRPr lang="en-US" dirty="0" smtClean="0"/>
          </a:p>
          <a:p>
            <a:pPr lvl="1">
              <a:buNone/>
            </a:pPr>
            <a:r>
              <a:rPr lang="en-US" dirty="0" smtClean="0"/>
              <a:t>		best </a:t>
            </a:r>
            <a:r>
              <a:rPr lang="en-US" dirty="0"/>
              <a:t>judged by peers and </a:t>
            </a:r>
            <a:r>
              <a:rPr lang="en-US" dirty="0" smtClean="0"/>
              <a:t>not students”</a:t>
            </a:r>
          </a:p>
          <a:p>
            <a:pPr lvl="1">
              <a:buFont typeface="Courier New" pitchFamily="49" charset="0"/>
              <a:buChar char="o"/>
            </a:pPr>
            <a:r>
              <a:rPr lang="en-US" dirty="0" smtClean="0"/>
              <a:t>	“it </a:t>
            </a:r>
            <a:r>
              <a:rPr lang="en-US" dirty="0"/>
              <a:t>is always useful to </a:t>
            </a:r>
            <a:r>
              <a:rPr lang="en-US" dirty="0" smtClean="0"/>
              <a:t>triangulate information...” </a:t>
            </a:r>
          </a:p>
          <a:p>
            <a:pPr lvl="1">
              <a:buFont typeface="Courier New" pitchFamily="49" charset="0"/>
              <a:buChar char="o"/>
            </a:pPr>
            <a:r>
              <a:rPr lang="en-US" dirty="0" smtClean="0"/>
              <a:t>	no instrument is fully valid</a:t>
            </a:r>
          </a:p>
          <a:p>
            <a:pPr lvl="1">
              <a:buFont typeface="Courier New" pitchFamily="49" charset="0"/>
              <a:buChar char="o"/>
            </a:pPr>
            <a:r>
              <a:rPr lang="en-US" dirty="0" smtClean="0"/>
              <a:t>	no instrument is fully reliable</a:t>
            </a:r>
            <a:endParaRPr lang="en-US" dirty="0"/>
          </a:p>
          <a:p>
            <a:endParaRPr lang="en-US" dirty="0"/>
          </a:p>
        </p:txBody>
      </p:sp>
    </p:spTree>
    <p:custDataLst>
      <p:tags r:id="rId1"/>
    </p:custDataLst>
  </p:cSld>
  <p:clrMapOvr>
    <a:masterClrMapping/>
  </p:clrMapOvr>
  <p:transition advTm="2714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III</a:t>
            </a:r>
            <a:endParaRPr lang="en-US" dirty="0"/>
          </a:p>
        </p:txBody>
      </p:sp>
      <p:sp>
        <p:nvSpPr>
          <p:cNvPr id="3" name="Content Placeholder 2"/>
          <p:cNvSpPr>
            <a:spLocks noGrp="1"/>
          </p:cNvSpPr>
          <p:nvPr>
            <p:ph idx="1"/>
          </p:nvPr>
        </p:nvSpPr>
        <p:spPr/>
        <p:txBody>
          <a:bodyPr>
            <a:normAutofit/>
          </a:bodyPr>
          <a:lstStyle/>
          <a:p>
            <a:pPr>
              <a:buNone/>
            </a:pPr>
            <a:r>
              <a:rPr lang="en-US" dirty="0" smtClean="0"/>
              <a:t>“</a:t>
            </a:r>
            <a:r>
              <a:rPr lang="en-US" dirty="0" smtClean="0">
                <a:solidFill>
                  <a:srgbClr val="FF0000"/>
                </a:solidFill>
              </a:rPr>
              <a:t>Size of Class</a:t>
            </a:r>
            <a:r>
              <a:rPr lang="en-US" dirty="0" smtClean="0"/>
              <a:t>…is not always statistically significant; but when it was, it was always negative – the larger the class, the lower the expected rating.”</a:t>
            </a:r>
          </a:p>
          <a:p>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IV</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a:t>
            </a:r>
            <a:r>
              <a:rPr lang="en-US" dirty="0" smtClean="0">
                <a:solidFill>
                  <a:srgbClr val="FF0000"/>
                </a:solidFill>
              </a:rPr>
              <a:t>Course Difficulty</a:t>
            </a:r>
            <a:r>
              <a:rPr lang="en-US" dirty="0" smtClean="0"/>
              <a:t>, as indicated by student ratings of item 35, </a:t>
            </a:r>
            <a:r>
              <a:rPr lang="en-US" i="1" dirty="0" smtClean="0"/>
              <a:t>Difficulty of subject matter” </a:t>
            </a:r>
            <a:r>
              <a:rPr lang="en-US" dirty="0" smtClean="0"/>
              <a:t> is complicated because the instructor influences students’ perception of difficulty. </a:t>
            </a:r>
          </a:p>
          <a:p>
            <a:pPr>
              <a:buNone/>
            </a:pPr>
            <a:r>
              <a:rPr lang="en-US" dirty="0" smtClean="0"/>
              <a:t>Therefore, “A statistical technique was used to remove the instructor’s influence on “Difficulty” ratings in order to achieve a measure of a class’s (and often a discipline’s) inherent difficulty. Generally, if the class is perceived as difficult (after taking into account the impact of the instructor on perceived difficulty), an  attenuated outcome can be expected.” </a:t>
            </a:r>
          </a:p>
          <a:p>
            <a:pPr>
              <a:buNone/>
            </a:pPr>
            <a:r>
              <a:rPr lang="en-US" dirty="0" smtClean="0"/>
              <a:t>Notable examples:  in “Creative capacities” and “Communication skills” “high difficulty is strongly associated with low progress ratings.”</a:t>
            </a:r>
          </a:p>
          <a:p>
            <a:pPr>
              <a:buNone/>
            </a:pPr>
            <a:r>
              <a:rPr lang="en-US" dirty="0" smtClean="0"/>
              <a:t>In two cases, high difficulty leads to high ratings on progress toward objectives: “Factual knowledge” and “Principles and theories.”</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they adjusted, part V</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t>
            </a:r>
            <a:r>
              <a:rPr lang="en-US" dirty="0" smtClean="0">
                <a:solidFill>
                  <a:srgbClr val="FF0000"/>
                </a:solidFill>
              </a:rPr>
              <a:t>Student Effort </a:t>
            </a:r>
            <a:r>
              <a:rPr lang="en-US" dirty="0" smtClean="0"/>
              <a:t>is measured with responses to item 37, </a:t>
            </a:r>
            <a:r>
              <a:rPr lang="en-US" i="1" dirty="0" smtClean="0"/>
              <a:t>I worked harder on this course than on most courses I have taken</a:t>
            </a:r>
            <a:r>
              <a:rPr lang="en-US" dirty="0" smtClean="0"/>
              <a:t>. “ Here, because response reflects the students’ general habits and how well the teacher motivated students, the latter is statistically removed from the ratings leaving  the fifth extraneous factor, “student effort not attributable to the instructor.” Usually, student effort is negatively related to ratings. </a:t>
            </a:r>
          </a:p>
          <a:p>
            <a:pPr>
              <a:buNone/>
            </a:pPr>
            <a:r>
              <a:rPr lang="en-US" dirty="0" smtClean="0"/>
              <a:t>A special case is “Classes containing an unusually large number of students who worked harder than the instructor’s approach required” which get low progress ratings, maybe because people were unprepared for the class or lack self-confidence and so under achieve “or under-estimate their progress in a self-abasing manner.”</a:t>
            </a:r>
          </a:p>
          <a:p>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critical exception to using adjusted scores</a:t>
            </a:r>
            <a:endParaRPr lang="en-US" dirty="0"/>
          </a:p>
        </p:txBody>
      </p:sp>
      <p:sp>
        <p:nvSpPr>
          <p:cNvPr id="3" name="Content Placeholder 2"/>
          <p:cNvSpPr>
            <a:spLocks noGrp="1"/>
          </p:cNvSpPr>
          <p:nvPr>
            <p:ph idx="1"/>
          </p:nvPr>
        </p:nvSpPr>
        <p:spPr/>
        <p:txBody>
          <a:bodyPr>
            <a:normAutofit fontScale="92500" lnSpcReduction="10000"/>
          </a:bodyPr>
          <a:lstStyle/>
          <a:p>
            <a:pPr marL="55563" indent="26988">
              <a:buNone/>
            </a:pPr>
            <a:r>
              <a:rPr lang="en-US" i="1" dirty="0" smtClean="0"/>
              <a:t>“</a:t>
            </a:r>
            <a:r>
              <a:rPr lang="en-US" i="1" dirty="0" smtClean="0">
                <a:solidFill>
                  <a:srgbClr val="FF0000"/>
                </a:solidFill>
              </a:rPr>
              <a:t>We recommend using the unadjusted score if the average progress rating is high </a:t>
            </a:r>
            <a:r>
              <a:rPr lang="en-US" dirty="0" smtClean="0">
                <a:solidFill>
                  <a:srgbClr val="FF0000"/>
                </a:solidFill>
              </a:rPr>
              <a:t>(for example, 4.2 or higher)</a:t>
            </a:r>
            <a:r>
              <a:rPr lang="en-US" dirty="0" smtClean="0"/>
              <a:t>.”  </a:t>
            </a:r>
          </a:p>
          <a:p>
            <a:pPr marL="55563" indent="26988">
              <a:buNone/>
            </a:pPr>
            <a:endParaRPr lang="en-US" dirty="0" smtClean="0"/>
          </a:p>
          <a:p>
            <a:pPr marL="55563" indent="26988">
              <a:buNone/>
            </a:pPr>
            <a:r>
              <a:rPr lang="en-US" dirty="0" smtClean="0"/>
              <a:t>In these cases, students are so motivated and hard-working that the teacher has little opportunity to influence their progress, but “instructors should not be penalized for having success with a class of highly motivated students with good work habits.”</a:t>
            </a:r>
          </a:p>
          <a:p>
            <a:pPr marL="55563" indent="26988">
              <a:buNone/>
            </a:pPr>
            <a:endParaRPr lang="en-US" dirty="0"/>
          </a:p>
          <a:p>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lstStyle/>
          <a:p>
            <a:pPr marL="82296" indent="0">
              <a:buNone/>
            </a:pPr>
            <a:r>
              <a:rPr lang="en-US" sz="6000" dirty="0" smtClean="0">
                <a:solidFill>
                  <a:srgbClr val="C00000"/>
                </a:solidFill>
              </a:rPr>
              <a:t>For </a:t>
            </a:r>
            <a:r>
              <a:rPr lang="en-US" sz="6000" dirty="0">
                <a:solidFill>
                  <a:srgbClr val="C00000"/>
                </a:solidFill>
              </a:rPr>
              <a:t>evaluation </a:t>
            </a:r>
            <a:r>
              <a:rPr lang="en-US" sz="6000" dirty="0" smtClean="0">
                <a:solidFill>
                  <a:srgbClr val="C00000"/>
                </a:solidFill>
              </a:rPr>
              <a:t>purposes, use </a:t>
            </a:r>
            <a:r>
              <a:rPr lang="en-US" sz="6000" dirty="0">
                <a:solidFill>
                  <a:srgbClr val="C00000"/>
                </a:solidFill>
              </a:rPr>
              <a:t>the higher of the two </a:t>
            </a:r>
            <a:r>
              <a:rPr lang="en-US" sz="6000" dirty="0" smtClean="0">
                <a:solidFill>
                  <a:srgbClr val="C00000"/>
                </a:solidFill>
              </a:rPr>
              <a:t>scores (adjusted or raw). </a:t>
            </a:r>
            <a:endParaRPr lang="en-US" sz="6000" dirty="0">
              <a:solidFill>
                <a:srgbClr val="C00000"/>
              </a:solidFill>
            </a:endParaRPr>
          </a:p>
          <a:p>
            <a:endParaRPr lang="en-US" dirty="0"/>
          </a:p>
        </p:txBody>
      </p:sp>
    </p:spTree>
    <p:extLst>
      <p:ext uri="{BB962C8B-B14F-4D97-AF65-F5344CB8AC3E}">
        <p14:creationId xmlns:p14="http://schemas.microsoft.com/office/powerpoint/2010/main" val="11648779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Myths about IDEA, page 3</a:t>
            </a:r>
            <a:endParaRPr lang="en-US" dirty="0"/>
          </a:p>
        </p:txBody>
      </p:sp>
      <p:sp>
        <p:nvSpPr>
          <p:cNvPr id="3" name="Content Placeholder 2"/>
          <p:cNvSpPr>
            <a:spLocks noGrp="1"/>
          </p:cNvSpPr>
          <p:nvPr>
            <p:ph idx="1"/>
          </p:nvPr>
        </p:nvSpPr>
        <p:spPr/>
        <p:txBody>
          <a:bodyPr/>
          <a:lstStyle/>
          <a:p>
            <a:r>
              <a:rPr lang="en-US" dirty="0" smtClean="0"/>
              <a:t>Effective teaching=students make progress on all 12 learning objectives</a:t>
            </a:r>
          </a:p>
          <a:p>
            <a:r>
              <a:rPr lang="en-US" dirty="0" smtClean="0"/>
              <a:t>Effective teachers= teachers who employ all 20 teaching methods</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 to other evidence</a:t>
            </a:r>
            <a:endParaRPr lang="en-US" dirty="0"/>
          </a:p>
        </p:txBody>
      </p:sp>
      <p:sp>
        <p:nvSpPr>
          <p:cNvPr id="3" name="Content Placeholder 2"/>
          <p:cNvSpPr>
            <a:spLocks noGrp="1"/>
          </p:cNvSpPr>
          <p:nvPr>
            <p:ph idx="1"/>
          </p:nvPr>
        </p:nvSpPr>
        <p:spPr/>
        <p:txBody>
          <a:bodyPr>
            <a:normAutofit/>
          </a:bodyPr>
          <a:lstStyle/>
          <a:p>
            <a:pPr marL="82296" indent="0">
              <a:buNone/>
            </a:pPr>
            <a:r>
              <a:rPr lang="en-US" dirty="0" smtClean="0"/>
              <a:t>Student ratings should not </a:t>
            </a:r>
            <a:r>
              <a:rPr lang="en-US" dirty="0" smtClean="0"/>
              <a:t>be </a:t>
            </a:r>
            <a:r>
              <a:rPr lang="en-US" dirty="0" smtClean="0"/>
              <a:t>the most important </a:t>
            </a:r>
            <a:r>
              <a:rPr lang="en-US" dirty="0" smtClean="0"/>
              <a:t>element in evaluating teaching excellence, despite my focus today.</a:t>
            </a:r>
          </a:p>
          <a:p>
            <a:pPr marL="82296" indent="0">
              <a:buNone/>
            </a:pPr>
            <a:r>
              <a:rPr lang="en-US" dirty="0" smtClean="0"/>
              <a:t>Philosophy </a:t>
            </a:r>
            <a:r>
              <a:rPr lang="en-US" dirty="0" smtClean="0"/>
              <a:t>of teaching, reflection, teaching observations, and other evidence (syllabi, assignments, direct evidence of student learning, etc.) should compose </a:t>
            </a:r>
            <a:r>
              <a:rPr lang="en-US" dirty="0" smtClean="0"/>
              <a:t>more of the </a:t>
            </a:r>
            <a:r>
              <a:rPr lang="en-US" dirty="0" err="1" smtClean="0"/>
              <a:t>the</a:t>
            </a:r>
            <a:r>
              <a:rPr lang="en-US" dirty="0" smtClean="0"/>
              <a:t> </a:t>
            </a:r>
            <a:r>
              <a:rPr lang="en-US" dirty="0" smtClean="0"/>
              <a:t>evidence for or against a candidate as an excellent teacher. </a:t>
            </a:r>
            <a:endParaRPr lang="en-US" dirty="0"/>
          </a:p>
        </p:txBody>
      </p:sp>
    </p:spTree>
    <p:extLst>
      <p:ext uri="{BB962C8B-B14F-4D97-AF65-F5344CB8AC3E}">
        <p14:creationId xmlns:p14="http://schemas.microsoft.com/office/powerpoint/2010/main" val="31729355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Cashin, William. “Student Ratings of Teaching, the Research Revisited.” 1995. Idea paper 32. </a:t>
            </a:r>
            <a:r>
              <a:rPr lang="en-US" dirty="0" smtClean="0">
                <a:hlinkClick r:id="rId4"/>
              </a:rPr>
              <a:t>http://www.theideacenter.org/sites/default/files/Idea_Paper_32.pdf</a:t>
            </a:r>
            <a:endParaRPr lang="en-US" dirty="0" smtClean="0"/>
          </a:p>
          <a:p>
            <a:r>
              <a:rPr lang="en-US" dirty="0" smtClean="0"/>
              <a:t>Cashin, William. “Student Ratings of Teaching: A Summary of the Research.” 1988. Idea paper 20. </a:t>
            </a:r>
            <a:r>
              <a:rPr lang="en-US" dirty="0" smtClean="0">
                <a:hlinkClick r:id="rId5"/>
              </a:rPr>
              <a:t>http://www.theideacenter.org/sites/default/files/Idea_Paper_20.pdf</a:t>
            </a:r>
            <a:endParaRPr lang="en-US" dirty="0" smtClean="0"/>
          </a:p>
          <a:p>
            <a:r>
              <a:rPr lang="en-US" dirty="0" smtClean="0"/>
              <a:t>Colman, Andrew,  Norris, Claire., and Preston, Carolyn.  “Comparing Rating Scales of Different Lengths: Equivalence of Scores from 5-Point and 7-Point Scales.” 1997. Psychological Reports 80: 355-362. </a:t>
            </a:r>
          </a:p>
          <a:p>
            <a:r>
              <a:rPr lang="en-US" dirty="0" smtClean="0"/>
              <a:t>Hoyt, Donald and Pallett, William. “Appraising Teaching Effectiveness: Beyond Student Ratings.” Idea paper 36. </a:t>
            </a:r>
            <a:r>
              <a:rPr lang="en-US" dirty="0" smtClean="0">
                <a:hlinkClick r:id="rId6"/>
              </a:rPr>
              <a:t>http://www.theideacenter.org/sites/default/files/Idea_Paper_36.pdf</a:t>
            </a:r>
            <a:endParaRPr lang="en-US" dirty="0" smtClean="0"/>
          </a:p>
          <a:p>
            <a:r>
              <a:rPr lang="en-US" dirty="0" smtClean="0"/>
              <a:t>“Interpreting Adjusted Ratings of Outcomes.” 2002, updated 2008. </a:t>
            </a:r>
            <a:r>
              <a:rPr lang="en-US" dirty="0" smtClean="0">
                <a:hlinkClick r:id="rId7"/>
              </a:rPr>
              <a:t>http://www.theideacenter.org/sites/default/files/InterpretingAdjustedScores.pdf</a:t>
            </a:r>
            <a:endParaRPr lang="en-US" dirty="0" smtClean="0"/>
          </a:p>
          <a:p>
            <a:r>
              <a:rPr lang="en-US" dirty="0" smtClean="0"/>
              <a:t>Pallet, Bill. “IDEA Student Ratings of Instruction.” Stockton College, May 2006. </a:t>
            </a:r>
          </a:p>
          <a:p>
            <a:r>
              <a:rPr lang="en-US" dirty="0" smtClean="0"/>
              <a:t>“Using IDEA Results for Administrative Decision-making.” 2005. </a:t>
            </a:r>
            <a:r>
              <a:rPr lang="en-US" dirty="0" smtClean="0">
                <a:hlinkClick r:id="rId8"/>
              </a:rPr>
              <a:t>http://www.theideacenter.org/sites/default/files/Administrative%20DecisionMaking.pdf</a:t>
            </a:r>
            <a:endParaRPr lang="en-US" dirty="0" smtClean="0"/>
          </a:p>
          <a:p>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8467" y="152400"/>
            <a:ext cx="1989667" cy="6705600"/>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Autofit/>
          </a:bodyPr>
          <a:lstStyle/>
          <a:p>
            <a:r>
              <a:rPr lang="en-US" sz="3600" dirty="0" smtClean="0"/>
              <a:t>How student ratings align to Stockton’s definition of “excellence in teaching”</a:t>
            </a:r>
            <a:endParaRPr lang="en-US" sz="3600" dirty="0"/>
          </a:p>
        </p:txBody>
      </p:sp>
      <p:sp>
        <p:nvSpPr>
          <p:cNvPr id="3" name="Content Placeholder 2"/>
          <p:cNvSpPr>
            <a:spLocks noGrp="1"/>
          </p:cNvSpPr>
          <p:nvPr>
            <p:ph idx="1"/>
          </p:nvPr>
        </p:nvSpPr>
        <p:spPr>
          <a:xfrm>
            <a:off x="1752600" y="1447800"/>
            <a:ext cx="7315200" cy="5257800"/>
          </a:xfrm>
        </p:spPr>
        <p:txBody>
          <a:bodyPr>
            <a:normAutofit fontScale="55000" lnSpcReduction="20000"/>
          </a:bodyPr>
          <a:lstStyle/>
          <a:p>
            <a:r>
              <a:rPr lang="en-US" dirty="0" smtClean="0"/>
              <a:t>“A thorough and current command of the subject matter, teaching techniques and methodologies of the discipline one teaches.</a:t>
            </a:r>
          </a:p>
          <a:p>
            <a:r>
              <a:rPr lang="en-US" dirty="0" smtClean="0"/>
              <a:t>Sound </a:t>
            </a:r>
            <a:r>
              <a:rPr lang="en-US" dirty="0" smtClean="0">
                <a:solidFill>
                  <a:schemeClr val="accent3"/>
                </a:solidFill>
              </a:rPr>
              <a:t>course </a:t>
            </a:r>
            <a:r>
              <a:rPr lang="en-US" dirty="0" smtClean="0">
                <a:solidFill>
                  <a:srgbClr val="C00000"/>
                </a:solidFill>
              </a:rPr>
              <a:t>design and </a:t>
            </a:r>
            <a:r>
              <a:rPr lang="en-US" dirty="0" smtClean="0">
                <a:solidFill>
                  <a:schemeClr val="accent3"/>
                </a:solidFill>
              </a:rPr>
              <a:t>delivery</a:t>
            </a:r>
            <a:r>
              <a:rPr lang="en-US" dirty="0" smtClean="0"/>
              <a:t> in all teaching assignments…as evident in </a:t>
            </a:r>
            <a:r>
              <a:rPr lang="en-US" u="sng" dirty="0" smtClean="0">
                <a:solidFill>
                  <a:schemeClr val="accent3"/>
                </a:solidFill>
              </a:rPr>
              <a:t>clear learning goals and expectations</a:t>
            </a:r>
            <a:r>
              <a:rPr lang="en-US" dirty="0" smtClean="0"/>
              <a:t>, content reflecting the best available scholarship or artistic practices, and </a:t>
            </a:r>
            <a:r>
              <a:rPr lang="en-US" dirty="0" smtClean="0">
                <a:solidFill>
                  <a:schemeClr val="accent3"/>
                </a:solidFill>
              </a:rPr>
              <a:t>teaching techniques aimed at student learning.</a:t>
            </a:r>
          </a:p>
          <a:p>
            <a:r>
              <a:rPr lang="en-US" dirty="0" smtClean="0">
                <a:solidFill>
                  <a:schemeClr val="accent3"/>
                </a:solidFill>
              </a:rPr>
              <a:t>The ability to organize course material and to </a:t>
            </a:r>
            <a:r>
              <a:rPr lang="en-US" u="sng" dirty="0" smtClean="0">
                <a:solidFill>
                  <a:schemeClr val="accent3"/>
                </a:solidFill>
              </a:rPr>
              <a:t>communicate this information effectively</a:t>
            </a:r>
            <a:r>
              <a:rPr lang="en-US" dirty="0" smtClean="0">
                <a:solidFill>
                  <a:schemeClr val="accent3"/>
                </a:solidFill>
              </a:rPr>
              <a:t>. </a:t>
            </a:r>
            <a:r>
              <a:rPr lang="en-US" dirty="0" smtClean="0"/>
              <a:t>The development of </a:t>
            </a:r>
            <a:r>
              <a:rPr lang="en-US" dirty="0" smtClean="0">
                <a:solidFill>
                  <a:schemeClr val="accent5">
                    <a:lumMod val="60000"/>
                    <a:lumOff val="40000"/>
                  </a:schemeClr>
                </a:solidFill>
              </a:rPr>
              <a:t>a comprehensive syllabus for each course taught, including expectations, grading and attendance policies, and the timely provision of copies to students</a:t>
            </a:r>
            <a:r>
              <a:rPr lang="en-US" dirty="0" smtClean="0"/>
              <a:t>.</a:t>
            </a:r>
          </a:p>
          <a:p>
            <a:r>
              <a:rPr lang="en-US" dirty="0" smtClean="0"/>
              <a:t>…</a:t>
            </a:r>
            <a:r>
              <a:rPr lang="en-US" dirty="0" smtClean="0">
                <a:solidFill>
                  <a:schemeClr val="accent5">
                    <a:lumMod val="60000"/>
                    <a:lumOff val="40000"/>
                  </a:schemeClr>
                </a:solidFill>
              </a:rPr>
              <a:t>respect for students as members of the Stockton academic community</a:t>
            </a:r>
            <a:r>
              <a:rPr lang="en-US" dirty="0" smtClean="0">
                <a:solidFill>
                  <a:schemeClr val="accent2">
                    <a:lumMod val="75000"/>
                  </a:schemeClr>
                </a:solidFill>
              </a:rPr>
              <a:t>, the </a:t>
            </a:r>
            <a:r>
              <a:rPr lang="en-US" dirty="0" smtClean="0">
                <a:solidFill>
                  <a:schemeClr val="accent5">
                    <a:lumMod val="60000"/>
                    <a:lumOff val="40000"/>
                  </a:schemeClr>
                </a:solidFill>
              </a:rPr>
              <a:t>effective response to student questions, </a:t>
            </a:r>
            <a:r>
              <a:rPr lang="en-US" dirty="0" smtClean="0"/>
              <a:t>and the </a:t>
            </a:r>
            <a:r>
              <a:rPr lang="en-US" u="sng" dirty="0" smtClean="0">
                <a:solidFill>
                  <a:schemeClr val="accent3"/>
                </a:solidFill>
              </a:rPr>
              <a:t>timely evaluation of and feedback to students</a:t>
            </a:r>
            <a:r>
              <a:rPr lang="en-US" dirty="0" smtClean="0"/>
              <a:t>.” </a:t>
            </a:r>
          </a:p>
          <a:p>
            <a:pPr>
              <a:buNone/>
            </a:pPr>
            <a:r>
              <a:rPr lang="en-US" dirty="0" smtClean="0"/>
              <a:t>“Where appropriate, additional measures of teaching excellence are</a:t>
            </a:r>
          </a:p>
          <a:p>
            <a:r>
              <a:rPr lang="en-US" dirty="0" smtClean="0">
                <a:solidFill>
                  <a:schemeClr val="accent5">
                    <a:lumMod val="60000"/>
                    <a:lumOff val="40000"/>
                  </a:schemeClr>
                </a:solidFill>
              </a:rPr>
              <a:t>Ability to use technology in teaching</a:t>
            </a:r>
          </a:p>
          <a:p>
            <a:r>
              <a:rPr lang="en-US" dirty="0" smtClean="0">
                <a:solidFill>
                  <a:schemeClr val="accent5">
                    <a:lumMod val="60000"/>
                    <a:lumOff val="40000"/>
                  </a:schemeClr>
                </a:solidFill>
              </a:rPr>
              <a:t>The capacity to relate the subject matter to other fields of knowledge</a:t>
            </a:r>
          </a:p>
          <a:p>
            <a:r>
              <a:rPr lang="en-US" dirty="0" smtClean="0">
                <a:solidFill>
                  <a:schemeClr val="accent3"/>
                </a:solidFill>
              </a:rPr>
              <a:t>Seeking opportunities outside the classroom to enhance student learning of the subject matter</a:t>
            </a:r>
            <a:r>
              <a:rPr lang="en-US" dirty="0" smtClean="0"/>
              <a:t>”</a:t>
            </a:r>
          </a:p>
        </p:txBody>
      </p:sp>
      <p:sp>
        <p:nvSpPr>
          <p:cNvPr id="5" name="TextBox 4"/>
          <p:cNvSpPr txBox="1"/>
          <p:nvPr/>
        </p:nvSpPr>
        <p:spPr>
          <a:xfrm>
            <a:off x="0" y="1828800"/>
            <a:ext cx="1752600" cy="3570208"/>
          </a:xfrm>
          <a:prstGeom prst="rect">
            <a:avLst/>
          </a:prstGeom>
          <a:noFill/>
        </p:spPr>
        <p:txBody>
          <a:bodyPr wrap="square" rtlCol="0">
            <a:spAutoFit/>
          </a:bodyPr>
          <a:lstStyle/>
          <a:p>
            <a:r>
              <a:rPr lang="en-US" sz="1600" dirty="0" smtClean="0"/>
              <a:t>Orange: Student ratings may be a valid measure</a:t>
            </a:r>
          </a:p>
          <a:p>
            <a:r>
              <a:rPr lang="en-US" sz="1600" dirty="0" smtClean="0"/>
              <a:t>Red: Student ratings should be a valid measure and those used at Stockton elicit information</a:t>
            </a:r>
          </a:p>
          <a:p>
            <a:r>
              <a:rPr lang="en-US" sz="1600" dirty="0" smtClean="0"/>
              <a:t>Underlined: student ratings may be one of the best sources</a:t>
            </a:r>
          </a:p>
          <a:p>
            <a:endParaRPr lang="en-US" dirty="0"/>
          </a:p>
        </p:txBody>
      </p:sp>
    </p:spTree>
    <p:custDataLst>
      <p:tags r:id="rId1"/>
    </p:custDataLst>
  </p:cSld>
  <p:clrMapOvr>
    <a:masterClrMapping/>
  </p:clrMapOvr>
  <p:transition advTm="11442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wipe(down)">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wipe(down)">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wipe(down)">
                                      <p:cBhvr>
                                        <p:cTn id="2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fontScale="90000"/>
          </a:bodyPr>
          <a:lstStyle/>
          <a:p>
            <a:r>
              <a:rPr lang="en-US" dirty="0" smtClean="0"/>
              <a:t>Reliability and representativeness:  # of classes needed for evaluation</a:t>
            </a:r>
            <a:endParaRPr lang="en-US" dirty="0"/>
          </a:p>
        </p:txBody>
      </p:sp>
      <p:sp>
        <p:nvSpPr>
          <p:cNvPr id="3" name="Content Placeholder 2"/>
          <p:cNvSpPr>
            <a:spLocks noGrp="1"/>
          </p:cNvSpPr>
          <p:nvPr>
            <p:ph idx="1"/>
          </p:nvPr>
        </p:nvSpPr>
        <p:spPr>
          <a:xfrm>
            <a:off x="1435608" y="1828800"/>
            <a:ext cx="7498080" cy="4419600"/>
          </a:xfrm>
        </p:spPr>
        <p:txBody>
          <a:bodyPr>
            <a:normAutofit fontScale="92500" lnSpcReduction="10000"/>
          </a:bodyPr>
          <a:lstStyle/>
          <a:p>
            <a:pPr marL="55563" indent="0">
              <a:buNone/>
            </a:pPr>
            <a:r>
              <a:rPr lang="en-US" dirty="0" smtClean="0"/>
              <a:t>The IDEA Center “recommends </a:t>
            </a:r>
            <a:r>
              <a:rPr lang="en-US" dirty="0"/>
              <a:t>using six to eight classes, </a:t>
            </a:r>
            <a:r>
              <a:rPr lang="en-US" dirty="0" smtClean="0"/>
              <a:t>not necessarily </a:t>
            </a:r>
            <a:r>
              <a:rPr lang="en-US" dirty="0"/>
              <a:t>all from the same academic year, that </a:t>
            </a:r>
            <a:r>
              <a:rPr lang="en-US" dirty="0" smtClean="0"/>
              <a:t>are representative </a:t>
            </a:r>
            <a:r>
              <a:rPr lang="en-US" dirty="0"/>
              <a:t>of all of an instructor’s </a:t>
            </a:r>
            <a:r>
              <a:rPr lang="en-US" dirty="0" smtClean="0"/>
              <a:t>teaching responsibilities.”</a:t>
            </a:r>
          </a:p>
          <a:p>
            <a:pPr marL="55563" indent="0">
              <a:buNone/>
            </a:pPr>
            <a:endParaRPr lang="en-US" dirty="0" smtClean="0"/>
          </a:p>
          <a:p>
            <a:pPr marL="55563" indent="0">
              <a:buNone/>
            </a:pPr>
            <a:r>
              <a:rPr lang="en-US" dirty="0" smtClean="0"/>
              <a:t>In a person’s first few years at Stockton, evaluators will not be able to do what is ideal. </a:t>
            </a:r>
            <a:r>
              <a:rPr lang="en-US" b="1" u="sng" dirty="0" smtClean="0"/>
              <a:t>This makes using teaching observations and other evidence of good teaching in a file even more important. </a:t>
            </a:r>
          </a:p>
          <a:p>
            <a:pPr>
              <a:buNone/>
            </a:pPr>
            <a:endParaRPr lang="en-US" dirty="0" smtClean="0"/>
          </a:p>
          <a:p>
            <a:pPr>
              <a:buNone/>
            </a:pPr>
            <a:endParaRPr lang="en-US" dirty="0"/>
          </a:p>
          <a:p>
            <a:endParaRPr lang="en-US" dirty="0"/>
          </a:p>
        </p:txBody>
      </p:sp>
    </p:spTree>
    <p:custDataLst>
      <p:tags r:id="rId1"/>
    </p:custDataLst>
  </p:cSld>
  <p:clrMapOvr>
    <a:masterClrMapping/>
  </p:clrMapOvr>
  <p:transition advTm="1645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a:bodyPr>
          <a:lstStyle/>
          <a:p>
            <a:r>
              <a:rPr lang="en-US" sz="3200" dirty="0" smtClean="0"/>
              <a:t>The # of student responders affects interrater reliability (consistency of student responses)</a:t>
            </a:r>
            <a:endParaRPr lang="en-US" sz="3200" dirty="0"/>
          </a:p>
        </p:txBody>
      </p:sp>
      <p:sp>
        <p:nvSpPr>
          <p:cNvPr id="3" name="Content Placeholder 2"/>
          <p:cNvSpPr>
            <a:spLocks noGrp="1"/>
          </p:cNvSpPr>
          <p:nvPr>
            <p:ph idx="1"/>
          </p:nvPr>
        </p:nvSpPr>
        <p:spPr>
          <a:xfrm>
            <a:off x="457200" y="1447800"/>
            <a:ext cx="8229600" cy="4525963"/>
          </a:xfrm>
        </p:spPr>
        <p:txBody>
          <a:bodyPr>
            <a:noAutofit/>
          </a:bodyPr>
          <a:lstStyle/>
          <a:p>
            <a:pPr marL="628650" indent="0">
              <a:buNone/>
            </a:pPr>
            <a:r>
              <a:rPr lang="en-US" sz="2000" dirty="0" smtClean="0"/>
              <a:t>IDEA reports the following median rates: </a:t>
            </a:r>
          </a:p>
          <a:p>
            <a:pPr>
              <a:buNone/>
            </a:pPr>
            <a:r>
              <a:rPr lang="en-US" sz="2000" dirty="0" smtClean="0"/>
              <a:t>		10 raters	.69 reliability</a:t>
            </a:r>
          </a:p>
          <a:p>
            <a:pPr>
              <a:buNone/>
            </a:pPr>
            <a:r>
              <a:rPr lang="en-US" sz="2000" dirty="0" smtClean="0"/>
              <a:t>		15 raters	.83 reliability</a:t>
            </a:r>
          </a:p>
          <a:p>
            <a:pPr>
              <a:buNone/>
            </a:pPr>
            <a:r>
              <a:rPr lang="en-US" sz="2000" dirty="0" smtClean="0"/>
              <a:t>		20 raters	.83 reliability</a:t>
            </a:r>
          </a:p>
          <a:p>
            <a:pPr>
              <a:buNone/>
            </a:pPr>
            <a:r>
              <a:rPr lang="en-US" sz="2000" dirty="0" smtClean="0"/>
              <a:t>		30 raters	.88 reliability</a:t>
            </a:r>
          </a:p>
          <a:p>
            <a:pPr>
              <a:buNone/>
            </a:pPr>
            <a:r>
              <a:rPr lang="en-US" sz="2000" dirty="0" smtClean="0"/>
              <a:t>		40 raters	.91 reliability</a:t>
            </a:r>
          </a:p>
          <a:p>
            <a:pPr>
              <a:buNone/>
            </a:pPr>
            <a:r>
              <a:rPr lang="en-US" sz="2000" b="1" dirty="0" smtClean="0"/>
              <a:t>		Reliability ratings below .70 are highly suspect.</a:t>
            </a:r>
          </a:p>
          <a:p>
            <a:pPr>
              <a:buNone/>
            </a:pPr>
            <a:r>
              <a:rPr lang="en-US" sz="2000" b="1" dirty="0" smtClean="0"/>
              <a:t>	</a:t>
            </a:r>
            <a:r>
              <a:rPr lang="en-US" sz="2000" dirty="0" smtClean="0"/>
              <a:t>Starting </a:t>
            </a:r>
            <a:r>
              <a:rPr lang="en-US" sz="2000" dirty="0" smtClean="0"/>
              <a:t>in Fall 2010, to respond to this issue, Stockton began using a small class instrument (that gathers qualitative rather than quantitative data) for classes of fewer than 15 students, usually determined following the last day to withdraw.  </a:t>
            </a:r>
            <a:endParaRPr lang="en-US" sz="2000" dirty="0" smtClean="0"/>
          </a:p>
          <a:p>
            <a:pPr>
              <a:buNone/>
            </a:pPr>
            <a:r>
              <a:rPr lang="en-US" sz="2000" dirty="0"/>
              <a:t>	</a:t>
            </a:r>
            <a:r>
              <a:rPr lang="en-US" sz="2000" dirty="0" smtClean="0"/>
              <a:t>Which </a:t>
            </a:r>
            <a:r>
              <a:rPr lang="en-US" sz="2000" dirty="0" smtClean="0"/>
              <a:t>instrument is used is not a faculty option, but is </a:t>
            </a:r>
            <a:r>
              <a:rPr lang="en-US" sz="2000" dirty="0" smtClean="0"/>
              <a:t>dictated.</a:t>
            </a:r>
          </a:p>
          <a:p>
            <a:pPr>
              <a:buNone/>
            </a:pPr>
            <a:r>
              <a:rPr lang="en-US" sz="2000" dirty="0"/>
              <a:t>	</a:t>
            </a:r>
            <a:r>
              <a:rPr lang="en-US" sz="2000" dirty="0" smtClean="0"/>
              <a:t>M</a:t>
            </a:r>
            <a:r>
              <a:rPr lang="en-US" sz="2000" dirty="0" smtClean="0"/>
              <a:t>any </a:t>
            </a:r>
            <a:r>
              <a:rPr lang="en-US" sz="2000" dirty="0" smtClean="0"/>
              <a:t>faculty will continue to have unreliable data from earlier </a:t>
            </a:r>
            <a:r>
              <a:rPr lang="en-US" sz="2000" dirty="0" smtClean="0"/>
              <a:t>years and even last year </a:t>
            </a:r>
            <a:r>
              <a:rPr lang="en-US" sz="2000" dirty="0" smtClean="0"/>
              <a:t>in their files.  </a:t>
            </a:r>
          </a:p>
          <a:p>
            <a:pPr>
              <a:buNone/>
            </a:pPr>
            <a:r>
              <a:rPr lang="en-US" sz="2000" dirty="0" smtClean="0"/>
              <a:t>		</a:t>
            </a:r>
            <a:endParaRPr lang="en-US" sz="2000" dirty="0"/>
          </a:p>
        </p:txBody>
      </p:sp>
    </p:spTree>
    <p:custDataLst>
      <p:tags r:id="rId1"/>
    </p:custDataLst>
  </p:cSld>
  <p:clrMapOvr>
    <a:masterClrMapping/>
  </p:clrMapOvr>
  <p:transition advTm="6015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fade">
                                      <p:cBhvr>
                                        <p:cTn id="2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The percentage of student responders affects representativeness</a:t>
            </a:r>
            <a:endParaRPr lang="en-US" sz="3600" dirty="0"/>
          </a:p>
        </p:txBody>
      </p:sp>
      <p:sp>
        <p:nvSpPr>
          <p:cNvPr id="3" name="Content Placeholder 2"/>
          <p:cNvSpPr>
            <a:spLocks noGrp="1"/>
          </p:cNvSpPr>
          <p:nvPr>
            <p:ph idx="1"/>
          </p:nvPr>
        </p:nvSpPr>
        <p:spPr>
          <a:xfrm>
            <a:off x="1435608" y="1752600"/>
            <a:ext cx="7498080" cy="4495800"/>
          </a:xfrm>
        </p:spPr>
        <p:txBody>
          <a:bodyPr>
            <a:normAutofit fontScale="77500" lnSpcReduction="20000"/>
          </a:bodyPr>
          <a:lstStyle/>
          <a:p>
            <a:pPr>
              <a:buNone/>
            </a:pPr>
            <a:r>
              <a:rPr lang="en-US" dirty="0" smtClean="0"/>
              <a:t>	Higher response rates=more representative data</a:t>
            </a:r>
          </a:p>
          <a:p>
            <a:pPr>
              <a:buNone/>
            </a:pPr>
            <a:r>
              <a:rPr lang="en-US" dirty="0"/>
              <a:t>	</a:t>
            </a:r>
            <a:r>
              <a:rPr lang="en-US" dirty="0" smtClean="0"/>
              <a:t>Lower response rates=less representative data</a:t>
            </a:r>
          </a:p>
          <a:p>
            <a:pPr>
              <a:buNone/>
            </a:pPr>
            <a:endParaRPr lang="en-US" dirty="0" smtClean="0"/>
          </a:p>
          <a:p>
            <a:pPr>
              <a:lnSpc>
                <a:spcPct val="120000"/>
              </a:lnSpc>
              <a:buNone/>
              <a:defRPr/>
            </a:pPr>
            <a:r>
              <a:rPr lang="en-US" dirty="0"/>
              <a:t>	</a:t>
            </a:r>
            <a:r>
              <a:rPr lang="en-US" dirty="0" smtClean="0"/>
              <a:t>Online classes using the IDEA online currently have, as a group, the lowest response rate at Stockton. </a:t>
            </a:r>
          </a:p>
          <a:p>
            <a:pPr>
              <a:lnSpc>
                <a:spcPct val="120000"/>
              </a:lnSpc>
              <a:buNone/>
              <a:defRPr/>
            </a:pPr>
            <a:endParaRPr lang="en-US" dirty="0"/>
          </a:p>
          <a:p>
            <a:pPr>
              <a:lnSpc>
                <a:spcPct val="120000"/>
              </a:lnSpc>
              <a:buNone/>
              <a:defRPr/>
            </a:pPr>
            <a:r>
              <a:rPr lang="en-US" dirty="0" smtClean="0"/>
              <a:t>	Low response rate can cause a course with a high enough enrollment to use the regular IDEA to provide unreliable data. </a:t>
            </a:r>
          </a:p>
          <a:p>
            <a:pPr>
              <a:lnSpc>
                <a:spcPct val="120000"/>
              </a:lnSpc>
              <a:buNone/>
              <a:defRPr/>
            </a:pPr>
            <a:r>
              <a:rPr lang="en-US" dirty="0" smtClean="0"/>
              <a:t>	</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It matters whether faculty say something is “important” or “essential.”</a:t>
            </a:r>
            <a:endParaRPr lang="en-US" sz="3600" dirty="0"/>
          </a:p>
        </p:txBody>
      </p:sp>
      <p:sp>
        <p:nvSpPr>
          <p:cNvPr id="3" name="Content Placeholder 2"/>
          <p:cNvSpPr>
            <a:spLocks noGrp="1"/>
          </p:cNvSpPr>
          <p:nvPr>
            <p:ph idx="1"/>
          </p:nvPr>
        </p:nvSpPr>
        <p:spPr>
          <a:xfrm>
            <a:off x="1435608" y="1828800"/>
            <a:ext cx="7498080" cy="4419600"/>
          </a:xfrm>
        </p:spPr>
        <p:txBody>
          <a:bodyPr>
            <a:normAutofit/>
          </a:bodyPr>
          <a:lstStyle/>
          <a:p>
            <a:pPr>
              <a:buNone/>
            </a:pPr>
            <a:r>
              <a:rPr lang="en-US" dirty="0" smtClean="0"/>
              <a:t>	In the IDEA Progress toward Relevant Objectives scores on page one of the report, items of minor importance do not count at all, and items that are “essential” count double items that are “important.” </a:t>
            </a:r>
          </a:p>
          <a:p>
            <a:pPr>
              <a:buNone/>
            </a:pPr>
            <a:endParaRPr lang="en-US" dirty="0" smtClean="0"/>
          </a:p>
          <a:p>
            <a:pPr>
              <a:buNone/>
            </a:pPr>
            <a:r>
              <a:rPr lang="en-US" dirty="0" smtClean="0"/>
              <a:t>	Faculty choice also reflects their philosophy of teaching for the class. </a:t>
            </a:r>
          </a:p>
          <a:p>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objectives faculty choose affect some of the summary report data. </a:t>
            </a:r>
            <a:endParaRPr lang="en-US" dirty="0"/>
          </a:p>
        </p:txBody>
      </p:sp>
      <p:sp>
        <p:nvSpPr>
          <p:cNvPr id="3" name="Content Placeholder 2"/>
          <p:cNvSpPr>
            <a:spLocks noGrp="1"/>
          </p:cNvSpPr>
          <p:nvPr>
            <p:ph idx="1"/>
          </p:nvPr>
        </p:nvSpPr>
        <p:spPr/>
        <p:txBody>
          <a:bodyPr>
            <a:normAutofit fontScale="85000" lnSpcReduction="10000"/>
          </a:bodyPr>
          <a:lstStyle/>
          <a:p>
            <a:pPr marL="341313" indent="-258763">
              <a:buFont typeface="Arial" pitchFamily="34" charset="0"/>
              <a:buChar char="•"/>
            </a:pPr>
            <a:r>
              <a:rPr lang="en-US" dirty="0" smtClean="0"/>
              <a:t>Item A. on page one and column one in the graph report Progress on Relevant Objectives. </a:t>
            </a:r>
          </a:p>
          <a:p>
            <a:pPr marL="341313" indent="-258763">
              <a:buFont typeface="Arial" pitchFamily="34" charset="0"/>
              <a:buChar char="•"/>
            </a:pPr>
            <a:r>
              <a:rPr lang="en-US" dirty="0" smtClean="0"/>
              <a:t>The “Summary Evaluation” provided on page one of the IDEA report weights Progress toward Relevant Objectives at  50% and Excellent Teacher and Excellent Course at 25%. </a:t>
            </a:r>
          </a:p>
          <a:p>
            <a:pPr marL="341313" indent="-258763">
              <a:buFont typeface="Arial" pitchFamily="34" charset="0"/>
              <a:buChar char="•"/>
            </a:pPr>
            <a:r>
              <a:rPr lang="en-US" dirty="0" smtClean="0"/>
              <a:t>Data on page two reports student ratings on only the items faculty selected. </a:t>
            </a:r>
          </a:p>
          <a:p>
            <a:pPr marL="341313" indent="-258763">
              <a:buFont typeface="Arial" pitchFamily="34" charset="0"/>
              <a:buChar char="•"/>
            </a:pPr>
            <a:r>
              <a:rPr lang="en-US" dirty="0" smtClean="0"/>
              <a:t>Data on page four reports all ratings. </a:t>
            </a:r>
          </a:p>
          <a:p>
            <a:pPr marL="230188" indent="-147638"/>
            <a:r>
              <a:rPr lang="en-US" dirty="0" smtClean="0"/>
              <a:t> On the small class form, students will list objectives they feel they progressed on. </a:t>
            </a:r>
          </a:p>
          <a:p>
            <a:pPr>
              <a:buNone/>
            </a:pP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USESECONDARYMONITOR" val="True"/>
  <p:tag name="BULLETTYPE" val="3"/>
  <p:tag name="RESPCOUNTERSTYLE" val="-1"/>
  <p:tag name="INPUTSOURCE" val="1"/>
  <p:tag name="BACKUPSESSIONS" val="True"/>
  <p:tag name="REVIEWONLY" val="False"/>
  <p:tag name="PARTICIPANTSINLEADERBOARD" val="5"/>
  <p:tag name="BUBBLESIZEVISIBLE" val="True"/>
  <p:tag name="CUSTOMGRIDBACKCOLOR" val="-2830136"/>
  <p:tag name="CUSTOMCELLBACKCOLOR3" val="-268652"/>
  <p:tag name="DISPLAYDEVICENUMBER" val="True"/>
  <p:tag name="AUTOSIZEGRID" val="True"/>
  <p:tag name="CHARTCOLORS" val="0"/>
  <p:tag name="MULTIRESPDIVISOR" val="1"/>
  <p:tag name="CORRECTPOINTVALUE" val="100"/>
  <p:tag name="ADDINALWAYSLOADED" val="False"/>
  <p:tag name="DEFAULTPORT" val="1001"/>
  <p:tag name="COUNTDOWNSTYLE" val="-1"/>
  <p:tag name="USEENTERPRISEMANAGER" val="False"/>
  <p:tag name="CHARTVALUEFORMAT" val="0%"/>
  <p:tag name="STDCHART" val="1"/>
  <p:tag name="BUBBLEVALUEFORMAT" val="0.0"/>
  <p:tag name="CUSTOMCELLBACKCOLOR1" val="-657956"/>
  <p:tag name="DISPLAYNAME" val="True"/>
  <p:tag name="GRIDSIZE" val="{Width=800, Height=600}"/>
  <p:tag name="RESETCHARTS" val="True"/>
  <p:tag name="ALLOWUSERFEEDBACK" val="True"/>
  <p:tag name="ZEROBASED" val="False"/>
  <p:tag name="EXPANDSHOWBAR" val="True"/>
  <p:tag name="ANSWERNOWTEXT" val="Answer Now"/>
  <p:tag name="NUMRESPONSES" val="1"/>
  <p:tag name="ROTATIONINTERVAL" val="2"/>
  <p:tag name="BUBBLENAMEVISIBLE" val="True"/>
  <p:tag name="CUSTOMCELLBACKCOLOR2" val="-13395457"/>
  <p:tag name="GRIDOPACITY" val="90"/>
  <p:tag name="CHARTLABELS" val="0"/>
  <p:tag name="INCORRECTPOINTVALUE" val="0"/>
  <p:tag name="CHARTSCALE" val="True"/>
  <p:tag name="ANSWERNOWSTYLE" val="-1"/>
  <p:tag name="TEAMSINLEADERBOARD" val="5"/>
  <p:tag name="CUSTOMCELLFORECOLOR" val="-16777216"/>
  <p:tag name="GRIDROTATIONINTERVAL" val="2"/>
  <p:tag name="PARTLISTDEFAULT" val="0"/>
  <p:tag name="AUTOADJUSTPARTRANGE" val="True"/>
  <p:tag name="RESPCOUNTERFORMAT" val="0"/>
  <p:tag name="AUTOADVANCE" val="False"/>
  <p:tag name="DEFAULTNUMTEAMS" val="5"/>
  <p:tag name="GRIDPOSITION" val="1"/>
  <p:tag name="REALTIMEBACKUP" val="False"/>
  <p:tag name="REQUIREPASSWORD" val="False"/>
  <p:tag name="AUTOUPDATEALIASES" val="True"/>
  <p:tag name="USESCHEMECOLORS" val="True"/>
  <p:tag name="INCLUDEPPT" val="True"/>
  <p:tag name="RESPTABLESTYLE" val="-1"/>
  <p:tag name="BUBBLEGROUPING" val="3"/>
  <p:tag name="INCLUDENONRESPONDERS" val="False"/>
  <p:tag name="COUNTDOWNSECONDS" val="10"/>
  <p:tag name="DISPLAYDEVICEID" val="True"/>
  <p:tag name="ENABLEPRESENTERVPAD" val="False"/>
  <p:tag name="POLLINGCYCLE" val="2"/>
  <p:tag name="MAXRESPONDERS" val="5"/>
  <p:tag name="BACKUPMAINTENANCE" val="7"/>
  <p:tag name="CUSTOMCELLBACKCOLOR4" val="-8355712"/>
  <p:tag name="SHOWBARVISIBLE" val="True"/>
  <p:tag name="REALTIMEBACKUPPATH" val="(None)"/>
  <p:tag name="DELIMITERS" val="3.1"/>
  <p:tag name="TPVERSION" val="2008"/>
  <p:tag name="POWERPOINTVERSION" val="12.0"/>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1346</TotalTime>
  <Words>2379</Words>
  <Application>Microsoft Office PowerPoint</Application>
  <PresentationFormat>On-screen Show (4:3)</PresentationFormat>
  <Paragraphs>215</Paragraphs>
  <Slides>37</Slides>
  <Notes>34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Solstice</vt:lpstr>
      <vt:lpstr>Evaluation of Teaching Excellence, a Guide for Administrators</vt:lpstr>
      <vt:lpstr>Candidates should provide multiple ways for teaching to be evaluated. </vt:lpstr>
      <vt:lpstr>Student ratings should be less than half of the evaluation of teaching.</vt:lpstr>
      <vt:lpstr>How student ratings align to Stockton’s definition of “excellence in teaching”</vt:lpstr>
      <vt:lpstr>Reliability and representativeness:  # of classes needed for evaluation</vt:lpstr>
      <vt:lpstr>The # of student responders affects interrater reliability (consistency of student responses)</vt:lpstr>
      <vt:lpstr>The percentage of student responders affects representativeness</vt:lpstr>
      <vt:lpstr>It matters whether faculty say something is “important” or “essential.”</vt:lpstr>
      <vt:lpstr>The objectives faculty choose affect some of the summary report data. </vt:lpstr>
      <vt:lpstr>How many objectives should faculty select? </vt:lpstr>
      <vt:lpstr>Myths about objectives</vt:lpstr>
      <vt:lpstr>Disciplinary codes—see row in small table on first page and columns on other pages</vt:lpstr>
      <vt:lpstr>Student ratings, basic information</vt:lpstr>
      <vt:lpstr>Remember that the results report</vt:lpstr>
      <vt:lpstr>Outliers affect mean scores.</vt:lpstr>
      <vt:lpstr>Scores and comments can be affected by the halo effect</vt:lpstr>
      <vt:lpstr>How can you know? </vt:lpstr>
      <vt:lpstr>The Error of Central Tendency can affect scores </vt:lpstr>
      <vt:lpstr>Things evaluators should check </vt:lpstr>
      <vt:lpstr>IDEA compares class results to three groups (page one and two)</vt:lpstr>
      <vt:lpstr>The validity of comparisons varies</vt:lpstr>
      <vt:lpstr>External factors can affect comparisons and ratings</vt:lpstr>
      <vt:lpstr>Some external factors don’t usually affect ratings</vt:lpstr>
      <vt:lpstr>We should use converted scores when making comparisons</vt:lpstr>
      <vt:lpstr>Why we should use converted scores</vt:lpstr>
      <vt:lpstr>Norming sorts people into broad categories </vt:lpstr>
      <vt:lpstr>Why we should use adjusted averages in most cases</vt:lpstr>
      <vt:lpstr>How are they adjusted? </vt:lpstr>
      <vt:lpstr>How are they adjusted, part II</vt:lpstr>
      <vt:lpstr>How are they adjusted, part III</vt:lpstr>
      <vt:lpstr>How are they adjusted, part IV</vt:lpstr>
      <vt:lpstr>How are they adjusted, part V</vt:lpstr>
      <vt:lpstr>A critical exception to using adjusted scores</vt:lpstr>
      <vt:lpstr>Bottom Line</vt:lpstr>
      <vt:lpstr>Myths about IDEA, page 3</vt:lpstr>
      <vt:lpstr>Attend to other evidence</vt:lpstr>
      <vt:lpstr>References</vt:lpstr>
    </vt:vector>
  </TitlesOfParts>
  <Company>RSCN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IDEA</dc:title>
  <dc:creator>mcgoverh</dc:creator>
  <cp:lastModifiedBy>K203-Boardroom</cp:lastModifiedBy>
  <cp:revision>128</cp:revision>
  <dcterms:created xsi:type="dcterms:W3CDTF">2009-11-12T18:25:45Z</dcterms:created>
  <dcterms:modified xsi:type="dcterms:W3CDTF">2011-11-08T16:08:22Z</dcterms:modified>
</cp:coreProperties>
</file>