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7" r:id="rId2"/>
    <p:sldId id="259" r:id="rId3"/>
    <p:sldId id="258" r:id="rId4"/>
    <p:sldId id="270" r:id="rId5"/>
    <p:sldId id="271" r:id="rId6"/>
    <p:sldId id="260" r:id="rId7"/>
    <p:sldId id="272" r:id="rId8"/>
    <p:sldId id="261" r:id="rId9"/>
    <p:sldId id="263" r:id="rId10"/>
    <p:sldId id="264" r:id="rId11"/>
    <p:sldId id="265" r:id="rId12"/>
    <p:sldId id="266" r:id="rId13"/>
    <p:sldId id="267" r:id="rId14"/>
    <p:sldId id="268" r:id="rId15"/>
    <p:sldId id="26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7"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03" d="100"/>
          <a:sy n="103" d="100"/>
        </p:scale>
        <p:origin x="144" y="31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5-02-27T11:21:41.310" idx="17">
    <p:pos x="10" y="10"/>
    <p:text>Dennis does introduction.</p:text>
    <p:extLst>
      <p:ext uri="{C676402C-5697-4E1C-873F-D02D1690AC5C}">
        <p15:threadingInfo xmlns:p15="http://schemas.microsoft.com/office/powerpoint/2012/main" timeZoneBias="30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AAB271-7A32-4509-A0B5-7F3D7D52F09B}" type="datetimeFigureOut">
              <a:rPr lang="en-US" smtClean="0"/>
              <a:t>4/9/2015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71927C-EF6F-477C-988C-B72C71ACF2A5}" type="slidenum">
              <a:rPr lang="en-US" smtClean="0"/>
              <a:t>‹#›</a:t>
            </a:fld>
            <a:endParaRPr lang="en-US"/>
          </a:p>
        </p:txBody>
      </p:sp>
    </p:spTree>
    <p:extLst>
      <p:ext uri="{BB962C8B-B14F-4D97-AF65-F5344CB8AC3E}">
        <p14:creationId xmlns:p14="http://schemas.microsoft.com/office/powerpoint/2010/main" val="4063999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fontScale="40000" lnSpcReduction="20000"/>
          </a:bodyPr>
          <a:lstStyle/>
          <a:p>
            <a:r>
              <a:rPr lang="en-US" sz="1400" b="1" dirty="0" smtClean="0"/>
              <a:t>Flowered lace background</a:t>
            </a:r>
          </a:p>
          <a:p>
            <a:r>
              <a:rPr lang="en-US" sz="1400" dirty="0" smtClean="0"/>
              <a:t>(Basic)</a:t>
            </a:r>
          </a:p>
          <a:p>
            <a:endParaRPr lang="en-US" sz="1400" dirty="0" smtClean="0"/>
          </a:p>
          <a:p>
            <a:endParaRPr lang="en-US" sz="1200" dirty="0" smtClean="0"/>
          </a:p>
          <a:p>
            <a:r>
              <a:rPr lang="en-US" sz="1200" dirty="0" smtClean="0"/>
              <a:t>To reproduce the shape effects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t>On the </a:t>
            </a:r>
            <a:r>
              <a:rPr lang="en-US" sz="1200" b="1" baseline="0" dirty="0" smtClean="0"/>
              <a:t>Home</a:t>
            </a:r>
            <a:r>
              <a:rPr lang="en-US" sz="1200" baseline="0" dirty="0" smtClean="0"/>
              <a:t> tab, in the </a:t>
            </a:r>
            <a:r>
              <a:rPr lang="en-US" sz="1200" b="1" baseline="0" dirty="0" smtClean="0"/>
              <a:t>Slides</a:t>
            </a:r>
            <a:r>
              <a:rPr lang="en-US" sz="1200" baseline="0" dirty="0" smtClean="0"/>
              <a:t> group, click </a:t>
            </a:r>
            <a:r>
              <a:rPr lang="en-US" sz="1200" b="1" baseline="0" dirty="0" smtClean="0"/>
              <a:t>Layout</a:t>
            </a:r>
            <a:r>
              <a:rPr lang="en-US" sz="1200" baseline="0" dirty="0" smtClean="0"/>
              <a:t> and then click </a:t>
            </a:r>
            <a:r>
              <a:rPr lang="en-US" sz="1200" b="1" baseline="0" dirty="0" smtClean="0"/>
              <a:t>Blank</a:t>
            </a:r>
            <a:r>
              <a:rPr lang="en-US" sz="1200" baseline="0" dirty="0" smtClean="0"/>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t>On the </a:t>
            </a:r>
            <a:r>
              <a:rPr lang="en-US" sz="1200" b="1" baseline="0" dirty="0" smtClean="0"/>
              <a:t>Insert</a:t>
            </a:r>
            <a:r>
              <a:rPr lang="en-US" sz="1200" baseline="0" dirty="0" smtClean="0"/>
              <a:t> tab, in the </a:t>
            </a:r>
            <a:r>
              <a:rPr lang="en-US" sz="1200" b="1" baseline="0" dirty="0" smtClean="0"/>
              <a:t>Images</a:t>
            </a:r>
            <a:r>
              <a:rPr lang="en-US" sz="1200" baseline="0" dirty="0" smtClean="0"/>
              <a:t> group, click </a:t>
            </a:r>
            <a:r>
              <a:rPr lang="en-US" sz="1200" b="1" baseline="0" dirty="0" smtClean="0"/>
              <a:t>Clip Art</a:t>
            </a:r>
            <a:r>
              <a:rPr lang="en-US" sz="1200" baseline="0" dirty="0" smtClean="0"/>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Clip Art</a:t>
            </a:r>
            <a:r>
              <a:rPr lang="en-US" sz="1200" kern="1200" dirty="0" smtClean="0">
                <a:solidFill>
                  <a:schemeClr val="tx1"/>
                </a:solidFill>
                <a:effectLst/>
                <a:latin typeface="+mn-lt"/>
                <a:ea typeface="+mn-ea"/>
                <a:cs typeface="+mn-cs"/>
              </a:rPr>
              <a:t> pane, in the </a:t>
            </a:r>
            <a:r>
              <a:rPr lang="en-US" sz="1200" b="1" kern="1200" dirty="0" smtClean="0">
                <a:solidFill>
                  <a:schemeClr val="tx1"/>
                </a:solidFill>
                <a:effectLst/>
                <a:latin typeface="+mn-lt"/>
                <a:ea typeface="+mn-ea"/>
                <a:cs typeface="+mn-cs"/>
              </a:rPr>
              <a:t>Search for</a:t>
            </a:r>
            <a:r>
              <a:rPr lang="en-US" sz="1200" kern="1200" dirty="0" smtClean="0">
                <a:solidFill>
                  <a:schemeClr val="tx1"/>
                </a:solidFill>
                <a:effectLst/>
                <a:latin typeface="+mn-lt"/>
                <a:ea typeface="+mn-ea"/>
                <a:cs typeface="+mn-cs"/>
              </a:rPr>
              <a:t> box, enter </a:t>
            </a:r>
            <a:r>
              <a:rPr lang="en-US" sz="1200" b="1" kern="1200" dirty="0" smtClean="0">
                <a:solidFill>
                  <a:schemeClr val="tx1"/>
                </a:solidFill>
                <a:effectLst/>
                <a:latin typeface="+mn-lt"/>
                <a:ea typeface="+mn-ea"/>
                <a:cs typeface="+mn-cs"/>
              </a:rPr>
              <a:t>00435540</a:t>
            </a:r>
            <a:r>
              <a:rPr lang="en-US" sz="1200" kern="1200" dirty="0" smtClean="0">
                <a:solidFill>
                  <a:schemeClr val="tx1"/>
                </a:solidFill>
                <a:effectLst/>
                <a:latin typeface="+mn-lt"/>
                <a:ea typeface="+mn-ea"/>
                <a:cs typeface="+mn-cs"/>
              </a:rPr>
              <a:t>, select the </a:t>
            </a:r>
            <a:r>
              <a:rPr lang="en-US" sz="1200" b="1" kern="1200" dirty="0" smtClean="0">
                <a:solidFill>
                  <a:schemeClr val="tx1"/>
                </a:solidFill>
                <a:effectLst/>
                <a:latin typeface="+mn-lt"/>
                <a:ea typeface="+mn-ea"/>
                <a:cs typeface="+mn-cs"/>
              </a:rPr>
              <a:t>Include Office.com content</a:t>
            </a:r>
            <a:r>
              <a:rPr lang="en-US" sz="1200" kern="1200" dirty="0" smtClean="0">
                <a:solidFill>
                  <a:schemeClr val="tx1"/>
                </a:solidFill>
                <a:effectLst/>
                <a:latin typeface="+mn-lt"/>
                <a:ea typeface="+mn-ea"/>
                <a:cs typeface="+mn-cs"/>
              </a:rPr>
              <a:t> check box, and then click </a:t>
            </a:r>
            <a:r>
              <a:rPr lang="en-US" sz="1200" b="1" kern="1200" dirty="0" smtClean="0">
                <a:solidFill>
                  <a:schemeClr val="tx1"/>
                </a:solidFill>
                <a:effectLst/>
                <a:latin typeface="+mn-lt"/>
                <a:ea typeface="+mn-ea"/>
                <a:cs typeface="+mn-cs"/>
              </a:rPr>
              <a:t>Go</a:t>
            </a:r>
            <a:r>
              <a:rPr lang="en-US" sz="1200" kern="1200" dirty="0" smtClean="0">
                <a:solidFill>
                  <a:schemeClr val="tx1"/>
                </a:solidFill>
                <a:effectLst/>
                <a:latin typeface="+mn-lt"/>
                <a:ea typeface="+mn-ea"/>
                <a:cs typeface="+mn-cs"/>
              </a:rPr>
              <a:t>. Select the clip art file in the pane to insert it into the slide. (</a:t>
            </a:r>
            <a:r>
              <a:rPr lang="en-US" sz="1200" b="1" kern="1200" dirty="0" smtClean="0">
                <a:solidFill>
                  <a:schemeClr val="tx1"/>
                </a:solidFill>
                <a:effectLst/>
                <a:latin typeface="+mn-lt"/>
                <a:ea typeface="+mn-ea"/>
                <a:cs typeface="+mn-cs"/>
              </a:rPr>
              <a:t>Note:</a:t>
            </a:r>
            <a:r>
              <a:rPr lang="en-US" sz="1200" kern="1200" dirty="0" smtClean="0">
                <a:solidFill>
                  <a:schemeClr val="tx1"/>
                </a:solidFill>
                <a:effectLst/>
                <a:latin typeface="+mn-lt"/>
                <a:ea typeface="+mn-ea"/>
                <a:cs typeface="+mn-cs"/>
              </a:rPr>
              <a:t> If you choose another clip art file, the clip art must be in the Windows Metafile format [.wmf].)</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t>On the slide, select the clip art.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t>On the </a:t>
            </a:r>
            <a:r>
              <a:rPr lang="en-US" sz="1200" b="1" baseline="0" dirty="0" smtClean="0"/>
              <a:t>Home</a:t>
            </a:r>
            <a:r>
              <a:rPr lang="en-US" sz="1200" baseline="0" dirty="0" smtClean="0"/>
              <a:t> tab, in the </a:t>
            </a:r>
            <a:r>
              <a:rPr lang="en-US" sz="1200" b="1" baseline="0" dirty="0" smtClean="0"/>
              <a:t>Drawing</a:t>
            </a:r>
            <a:r>
              <a:rPr lang="en-US" sz="1200" baseline="0" dirty="0" smtClean="0"/>
              <a:t> group, click </a:t>
            </a:r>
            <a:r>
              <a:rPr lang="en-US" sz="1200" b="1" baseline="0" dirty="0" smtClean="0"/>
              <a:t>Arrange</a:t>
            </a:r>
            <a:r>
              <a:rPr lang="en-US" sz="1200" baseline="0" dirty="0" smtClean="0"/>
              <a:t>, and then click </a:t>
            </a:r>
            <a:r>
              <a:rPr lang="en-US" sz="1200" b="1" baseline="0" dirty="0" smtClean="0"/>
              <a:t>Ungroup</a:t>
            </a:r>
            <a:r>
              <a:rPr lang="en-US" sz="1200" baseline="0" dirty="0" smtClean="0"/>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t>In the </a:t>
            </a:r>
            <a:r>
              <a:rPr lang="en-US" sz="1200" b="1" baseline="0" dirty="0" smtClean="0"/>
              <a:t>Microsoft Office PowerPoint </a:t>
            </a:r>
            <a:r>
              <a:rPr lang="en-US" sz="1200" baseline="0" dirty="0" smtClean="0"/>
              <a:t>dialog box, click </a:t>
            </a:r>
            <a:r>
              <a:rPr lang="en-US" sz="1200" b="1" baseline="0" dirty="0" smtClean="0"/>
              <a:t>Yes</a:t>
            </a:r>
            <a:r>
              <a:rPr lang="en-US" sz="1200" baseline="0" dirty="0" smtClean="0"/>
              <a:t>. </a:t>
            </a:r>
            <a:endParaRPr lang="en-US" sz="1200" i="1" dirty="0" smtClean="0"/>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t>On the slide, select the converted clip art. On the </a:t>
            </a:r>
            <a:r>
              <a:rPr lang="en-US" sz="1200" b="1" baseline="0" dirty="0" smtClean="0"/>
              <a:t>Home</a:t>
            </a:r>
            <a:r>
              <a:rPr lang="en-US" sz="1200" baseline="0" dirty="0" smtClean="0"/>
              <a:t> tab, in the </a:t>
            </a:r>
            <a:r>
              <a:rPr lang="en-US" sz="1200" b="1" baseline="0" dirty="0" smtClean="0"/>
              <a:t>Editing</a:t>
            </a:r>
            <a:r>
              <a:rPr lang="en-US" sz="1200" baseline="0" dirty="0" smtClean="0"/>
              <a:t> group, click </a:t>
            </a:r>
            <a:r>
              <a:rPr lang="en-US" sz="1200" b="1" baseline="0" dirty="0" smtClean="0"/>
              <a:t>Select</a:t>
            </a:r>
            <a:r>
              <a:rPr lang="en-US" sz="1200" baseline="0" dirty="0" smtClean="0"/>
              <a:t>, and then click </a:t>
            </a:r>
            <a:r>
              <a:rPr lang="en-US" sz="1200" b="1" baseline="0" dirty="0" smtClean="0"/>
              <a:t>Selection Pane</a:t>
            </a:r>
            <a:r>
              <a:rPr lang="en-US" sz="1200" baseline="0" dirty="0" smtClean="0"/>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t>In the </a:t>
            </a:r>
            <a:r>
              <a:rPr lang="en-US" sz="1200" b="1" baseline="0" dirty="0" smtClean="0"/>
              <a:t>Selection and Visibility </a:t>
            </a:r>
            <a:r>
              <a:rPr lang="en-US" sz="1200" b="0" baseline="0" dirty="0" smtClean="0"/>
              <a:t>pane</a:t>
            </a:r>
            <a:r>
              <a:rPr lang="en-US" sz="1200" baseline="0" dirty="0" smtClean="0"/>
              <a:t>, select the top-level group. On the </a:t>
            </a:r>
            <a:r>
              <a:rPr lang="en-US" sz="1200" b="1" baseline="0" dirty="0" smtClean="0"/>
              <a:t>Home</a:t>
            </a:r>
            <a:r>
              <a:rPr lang="en-US" sz="1200" baseline="0" dirty="0" smtClean="0"/>
              <a:t> tab, in the </a:t>
            </a:r>
            <a:r>
              <a:rPr lang="en-US" sz="1200" b="1" baseline="0" dirty="0" smtClean="0"/>
              <a:t>Drawing</a:t>
            </a:r>
            <a:r>
              <a:rPr lang="en-US" sz="1200" baseline="0" dirty="0" smtClean="0"/>
              <a:t> group, click </a:t>
            </a:r>
            <a:r>
              <a:rPr lang="en-US" sz="1200" b="1" baseline="0" dirty="0" smtClean="0"/>
              <a:t>Arrange</a:t>
            </a:r>
            <a:r>
              <a:rPr lang="en-US" sz="1200" baseline="0" dirty="0" smtClean="0"/>
              <a:t>, and then click </a:t>
            </a:r>
            <a:r>
              <a:rPr lang="en-US" sz="1200" b="1" baseline="0" dirty="0" smtClean="0"/>
              <a:t>Ungroup</a:t>
            </a:r>
            <a:r>
              <a:rPr lang="en-US" sz="1200" baseline="0" dirty="0" smtClean="0"/>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t>Also in the </a:t>
            </a:r>
            <a:r>
              <a:rPr lang="en-US" sz="1200" b="1" baseline="0" dirty="0" smtClean="0"/>
              <a:t>Selection and Visibility</a:t>
            </a:r>
            <a:r>
              <a:rPr lang="en-US" sz="1200" baseline="0" dirty="0" smtClean="0"/>
              <a:t> pane, select the </a:t>
            </a:r>
            <a:r>
              <a:rPr lang="en-US" sz="1200" b="1" baseline="0" dirty="0" smtClean="0"/>
              <a:t>Autoshape</a:t>
            </a:r>
            <a:r>
              <a:rPr lang="en-US" sz="1200" baseline="0" dirty="0" smtClean="0"/>
              <a:t> object, and then press DELETE.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t>On the </a:t>
            </a:r>
            <a:r>
              <a:rPr lang="en-US" sz="1200" b="1" baseline="0" dirty="0" smtClean="0"/>
              <a:t>Home</a:t>
            </a:r>
            <a:r>
              <a:rPr lang="en-US" sz="1200" baseline="0" dirty="0" smtClean="0"/>
              <a:t> tab, in the </a:t>
            </a:r>
            <a:r>
              <a:rPr lang="en-US" sz="1200" b="1" baseline="0" dirty="0" smtClean="0"/>
              <a:t>Editing</a:t>
            </a:r>
            <a:r>
              <a:rPr lang="en-US" sz="1200" baseline="0" dirty="0" smtClean="0"/>
              <a:t> group, click </a:t>
            </a:r>
            <a:r>
              <a:rPr lang="en-US" sz="1200" b="1" baseline="0" dirty="0" smtClean="0"/>
              <a:t>Select</a:t>
            </a:r>
            <a:r>
              <a:rPr lang="en-US" sz="1200" baseline="0" dirty="0" smtClean="0"/>
              <a:t>, and then click </a:t>
            </a:r>
            <a:r>
              <a:rPr lang="en-US" sz="1200" b="1" baseline="0" dirty="0" smtClean="0"/>
              <a:t>Select All</a:t>
            </a:r>
            <a:r>
              <a:rPr lang="en-US" sz="1200" baseline="0" dirty="0" smtClean="0"/>
              <a:t>. On the </a:t>
            </a:r>
            <a:r>
              <a:rPr lang="en-US" sz="1200" b="1" baseline="0" dirty="0" smtClean="0"/>
              <a:t>Home</a:t>
            </a:r>
            <a:r>
              <a:rPr lang="en-US" sz="1200" baseline="0" dirty="0" smtClean="0"/>
              <a:t> tab, in the </a:t>
            </a:r>
            <a:r>
              <a:rPr lang="en-US" sz="1200" b="1" baseline="0" dirty="0" smtClean="0"/>
              <a:t>Drawing</a:t>
            </a:r>
            <a:r>
              <a:rPr lang="en-US" sz="1200" baseline="0" dirty="0" smtClean="0"/>
              <a:t> group, click </a:t>
            </a:r>
            <a:r>
              <a:rPr lang="en-US" sz="1200" b="1" baseline="0" dirty="0" smtClean="0"/>
              <a:t>Arrange</a:t>
            </a:r>
            <a:r>
              <a:rPr lang="en-US" sz="1200" baseline="0" dirty="0" smtClean="0"/>
              <a:t>, and then click </a:t>
            </a:r>
            <a:r>
              <a:rPr lang="en-US" sz="1200" b="1" baseline="0" dirty="0" smtClean="0"/>
              <a:t>Regroup</a:t>
            </a:r>
            <a:r>
              <a:rPr lang="en-US" sz="1200" baseline="0" dirty="0" smtClean="0"/>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t>On the slide, drag the adjustment handles on the group to increase its size so that it extends beyond the edges of the slide.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t>Select the group. On the </a:t>
            </a:r>
            <a:r>
              <a:rPr lang="en-US" sz="1200" b="1" baseline="0" dirty="0" smtClean="0"/>
              <a:t>Home</a:t>
            </a:r>
            <a:r>
              <a:rPr lang="en-US" sz="1200" baseline="0" dirty="0" smtClean="0"/>
              <a:t> tab, in the bottom right corner of the </a:t>
            </a:r>
            <a:r>
              <a:rPr lang="en-US" sz="1200" b="1" baseline="0" dirty="0" smtClean="0"/>
              <a:t>Drawing</a:t>
            </a:r>
            <a:r>
              <a:rPr lang="en-US" sz="1200" baseline="0" dirty="0" smtClean="0"/>
              <a:t> group, click the </a:t>
            </a:r>
            <a:r>
              <a:rPr lang="en-US" sz="1200" b="1" dirty="0" smtClean="0"/>
              <a:t>Format Shape </a:t>
            </a:r>
            <a:r>
              <a:rPr lang="en-US" sz="1200" dirty="0" smtClean="0"/>
              <a:t>dialog box launcher. In the </a:t>
            </a:r>
            <a:r>
              <a:rPr lang="en-US" sz="1200" b="1" dirty="0" smtClean="0"/>
              <a:t>Format Shape </a:t>
            </a:r>
            <a:r>
              <a:rPr lang="en-US" sz="1200" dirty="0" smtClean="0"/>
              <a:t>dialog box , click </a:t>
            </a:r>
            <a:r>
              <a:rPr lang="en-US" sz="1200" b="1" dirty="0" smtClean="0"/>
              <a:t>Fill</a:t>
            </a:r>
            <a:r>
              <a:rPr lang="en-US" sz="1200" dirty="0" smtClean="0"/>
              <a:t> in</a:t>
            </a:r>
            <a:r>
              <a:rPr lang="en-US" sz="1200" baseline="0" dirty="0" smtClean="0"/>
              <a:t> the left pane, select </a:t>
            </a:r>
            <a:r>
              <a:rPr lang="en-US" sz="1200" b="1" baseline="0" dirty="0" smtClean="0"/>
              <a:t>Solid fill </a:t>
            </a:r>
            <a:r>
              <a:rPr lang="en-US" sz="1200" baseline="0" dirty="0" smtClean="0"/>
              <a:t>in the </a:t>
            </a:r>
            <a:r>
              <a:rPr lang="en-US" sz="1200" b="1" baseline="0" dirty="0" smtClean="0"/>
              <a:t>Fill</a:t>
            </a:r>
            <a:r>
              <a:rPr lang="en-US" sz="1200" baseline="0" dirty="0" smtClean="0"/>
              <a:t> pane, and then do the following:</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Click the button next to </a:t>
            </a:r>
            <a:r>
              <a:rPr lang="en-US" sz="1200" b="1" baseline="0" dirty="0" smtClean="0"/>
              <a:t>Color</a:t>
            </a:r>
            <a:r>
              <a:rPr lang="en-US" sz="1200" baseline="0" dirty="0" smtClean="0"/>
              <a:t>, and then under </a:t>
            </a:r>
            <a:r>
              <a:rPr lang="en-US" sz="1200" b="1" baseline="0" dirty="0" smtClean="0"/>
              <a:t>Theme Colors </a:t>
            </a:r>
            <a:r>
              <a:rPr lang="en-US" sz="1200" baseline="0" dirty="0" smtClean="0"/>
              <a:t>click </a:t>
            </a:r>
            <a:r>
              <a:rPr lang="en-US" sz="1200" b="1" dirty="0" smtClean="0"/>
              <a:t>White, Background 1</a:t>
            </a:r>
            <a:r>
              <a:rPr lang="en-US" sz="1200" b="0" dirty="0" smtClean="0"/>
              <a:t> (first row, first option from the left). </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baseline="0" dirty="0" smtClean="0"/>
              <a:t>In the </a:t>
            </a:r>
            <a:r>
              <a:rPr lang="en-US" sz="1200" b="1" baseline="0" dirty="0" smtClean="0"/>
              <a:t>Transparency</a:t>
            </a:r>
            <a:r>
              <a:rPr lang="en-US" sz="1200" b="0" baseline="0" dirty="0" smtClean="0"/>
              <a:t> box, enter </a:t>
            </a:r>
            <a:r>
              <a:rPr lang="en-US" sz="1200" b="1" baseline="0" dirty="0" smtClean="0"/>
              <a:t>80%</a:t>
            </a:r>
            <a:r>
              <a:rPr lang="en-US" sz="1200" b="0" baseline="0" dirty="0" smtClean="0"/>
              <a:t>.</a:t>
            </a:r>
            <a:endParaRPr lang="en-US" sz="1200" baseline="0" dirty="0" smtClean="0"/>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t>Also in the </a:t>
            </a:r>
            <a:r>
              <a:rPr lang="en-US" sz="1200" b="1" dirty="0" smtClean="0"/>
              <a:t>Format Shape </a:t>
            </a:r>
            <a:r>
              <a:rPr lang="en-US" sz="1200" dirty="0" smtClean="0"/>
              <a:t>dialog box , click </a:t>
            </a:r>
            <a:r>
              <a:rPr lang="en-US" sz="1200" b="1" dirty="0" smtClean="0"/>
              <a:t>Line</a:t>
            </a:r>
            <a:r>
              <a:rPr lang="en-US" sz="1200" dirty="0" smtClean="0"/>
              <a:t> </a:t>
            </a:r>
            <a:r>
              <a:rPr lang="en-US" sz="1200" b="1" dirty="0" smtClean="0"/>
              <a:t>Color</a:t>
            </a:r>
            <a:r>
              <a:rPr lang="en-US" sz="1200" dirty="0" smtClean="0"/>
              <a:t> in</a:t>
            </a:r>
            <a:r>
              <a:rPr lang="en-US" sz="1200" baseline="0" dirty="0" smtClean="0"/>
              <a:t> the left pane, select </a:t>
            </a:r>
            <a:r>
              <a:rPr lang="en-US" sz="1200" b="1" baseline="0" dirty="0" smtClean="0"/>
              <a:t>Gradient line </a:t>
            </a:r>
            <a:r>
              <a:rPr lang="en-US" sz="1200" baseline="0" dirty="0" smtClean="0"/>
              <a:t>in the </a:t>
            </a:r>
            <a:r>
              <a:rPr lang="en-US" sz="1200" b="1" baseline="0" dirty="0" smtClean="0"/>
              <a:t>Line Color</a:t>
            </a:r>
            <a:r>
              <a:rPr lang="en-US" sz="1200" baseline="0" dirty="0" smtClean="0"/>
              <a:t> 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Linear Down </a:t>
            </a:r>
            <a:r>
              <a:rPr lang="en-US" sz="1200" b="0" kern="1200" dirty="0" smtClean="0">
                <a:solidFill>
                  <a:schemeClr val="tx1"/>
                </a:solidFill>
                <a:latin typeface="+mn-lt"/>
                <a:ea typeface="+mn-ea"/>
                <a:cs typeface="+mn-cs"/>
              </a:rPr>
              <a:t>(first row, second option from the left).</a:t>
            </a:r>
          </a:p>
          <a:p>
            <a:pPr marL="685800" lvl="1" indent="-228600">
              <a:buFont typeface="Arial" pitchFamily="34" charset="0"/>
              <a:buChar cha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Angle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90%</a:t>
            </a:r>
            <a:r>
              <a:rPr lang="en-US" sz="1200" b="0" kern="1200" dirty="0" smtClean="0">
                <a:solidFill>
                  <a:schemeClr val="tx1"/>
                </a:solidFill>
                <a:latin typeface="+mn-lt"/>
                <a:ea typeface="+mn-ea"/>
                <a:cs typeface="+mn-cs"/>
              </a:rPr>
              <a:t>.</a:t>
            </a:r>
            <a:endParaRPr lang="en-US" sz="1200" b="1"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a:t>
            </a: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Add gradient stop</a:t>
            </a:r>
            <a:r>
              <a:rPr lang="en-US" sz="1200" kern="1200" dirty="0" smtClean="0">
                <a:solidFill>
                  <a:schemeClr val="tx1"/>
                </a:solidFill>
                <a:effectLst/>
                <a:latin typeface="+mn-lt"/>
                <a:ea typeface="+mn-ea"/>
                <a:cs typeface="+mn-cs"/>
              </a:rPr>
              <a:t> or </a:t>
            </a:r>
            <a:r>
              <a:rPr lang="en-US" sz="1200" b="1" kern="1200" dirty="0" smtClean="0">
                <a:solidFill>
                  <a:schemeClr val="tx1"/>
                </a:solidFill>
                <a:effectLst/>
                <a:latin typeface="+mn-lt"/>
                <a:ea typeface="+mn-ea"/>
                <a:cs typeface="+mn-cs"/>
              </a:rPr>
              <a:t>Remove gradient stop</a:t>
            </a:r>
            <a:r>
              <a:rPr lang="en-US" sz="1200" kern="1200" dirty="0" smtClean="0">
                <a:solidFill>
                  <a:schemeClr val="tx1"/>
                </a:solidFill>
                <a:latin typeface="+mn-lt"/>
                <a:ea typeface="+mn-ea"/>
                <a:cs typeface="+mn-cs"/>
              </a:rPr>
              <a:t> until two stops appear in the slider</a:t>
            </a:r>
          </a:p>
          <a:p>
            <a:pPr marL="228600" lvl="0" indent="-228600">
              <a:buFont typeface="+mj-lt"/>
              <a:buAutoNum type="arabicPeriod"/>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kern="1200" dirty="0" smtClean="0">
                <a:solidFill>
                  <a:schemeClr val="tx1"/>
                </a:solidFill>
                <a:effectLst/>
                <a:latin typeface="+mn-lt"/>
                <a:ea typeface="+mn-ea"/>
                <a:cs typeface="+mn-cs"/>
              </a:rPr>
              <a:t>the first stop in the slider</a:t>
            </a:r>
            <a:r>
              <a:rPr lang="en-US" sz="1200" kern="1200" dirty="0" smtClean="0">
                <a:solidFill>
                  <a:schemeClr val="tx1"/>
                </a:solidFill>
                <a:latin typeface="+mn-lt"/>
                <a:ea typeface="+mn-ea"/>
                <a:cs typeface="+mn-cs"/>
              </a:rPr>
              <a: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dirty="0" smtClean="0"/>
              <a:t>White, Background 1</a:t>
            </a:r>
            <a:r>
              <a:rPr lang="en-US" sz="1200" b="1" kern="1200" dirty="0" smtClean="0">
                <a:solidFill>
                  <a:schemeClr val="tx1"/>
                </a:solidFill>
                <a:latin typeface="+mn-lt"/>
                <a:ea typeface="+mn-ea"/>
                <a:cs typeface="+mn-cs"/>
              </a:rPr>
              <a:t> </a:t>
            </a:r>
            <a:r>
              <a:rPr lang="en-US" sz="1200" b="0" kern="1200" dirty="0" smtClean="0">
                <a:solidFill>
                  <a:schemeClr val="tx1"/>
                </a:solidFill>
                <a:latin typeface="+mn-lt"/>
                <a:ea typeface="+mn-ea"/>
                <a:cs typeface="+mn-cs"/>
              </a:rPr>
              <a:t>(first row, first option from the left).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dirty="0" smtClean="0">
                <a:solidFill>
                  <a:schemeClr val="tx1"/>
                </a:solidFill>
                <a:latin typeface="+mn-lt"/>
                <a:ea typeface="+mn-ea"/>
                <a:cs typeface="+mn-cs"/>
              </a:rPr>
              <a:t>In</a:t>
            </a:r>
            <a:r>
              <a:rPr lang="en-US" sz="1200" b="0" kern="1200" baseline="0" dirty="0" smtClean="0">
                <a:solidFill>
                  <a:schemeClr val="tx1"/>
                </a:solidFill>
                <a:latin typeface="+mn-lt"/>
                <a:ea typeface="+mn-ea"/>
                <a:cs typeface="+mn-cs"/>
              </a:rPr>
              <a:t> the </a:t>
            </a:r>
            <a:r>
              <a:rPr lang="en-US" sz="1200" b="1" kern="1200" baseline="0" dirty="0" smtClean="0">
                <a:solidFill>
                  <a:schemeClr val="tx1"/>
                </a:solidFill>
                <a:latin typeface="+mn-lt"/>
                <a:ea typeface="+mn-ea"/>
                <a:cs typeface="+mn-cs"/>
              </a:rPr>
              <a:t>Transparency</a:t>
            </a:r>
            <a:r>
              <a:rPr lang="en-US" sz="1200" b="0" kern="1200" baseline="0" dirty="0" smtClean="0">
                <a:solidFill>
                  <a:schemeClr val="tx1"/>
                </a:solidFill>
                <a:latin typeface="+mn-lt"/>
                <a:ea typeface="+mn-ea"/>
                <a:cs typeface="+mn-cs"/>
              </a:rPr>
              <a:t> box, enter </a:t>
            </a:r>
            <a:r>
              <a:rPr lang="en-US" sz="1200" b="1" kern="1200" baseline="0" dirty="0" smtClean="0">
                <a:solidFill>
                  <a:schemeClr val="tx1"/>
                </a:solidFill>
                <a:latin typeface="+mn-lt"/>
                <a:ea typeface="+mn-ea"/>
                <a:cs typeface="+mn-cs"/>
              </a:rPr>
              <a:t>100%</a:t>
            </a:r>
            <a:r>
              <a:rPr lang="en-US" sz="1200" b="0" kern="1200" baseline="0" dirty="0" smtClean="0">
                <a:solidFill>
                  <a:schemeClr val="tx1"/>
                </a:solidFill>
                <a:latin typeface="+mn-lt"/>
                <a:ea typeface="+mn-ea"/>
                <a:cs typeface="+mn-cs"/>
              </a:rPr>
              <a:t>.</a:t>
            </a:r>
            <a:endParaRPr lang="en-US" sz="1200" b="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kern="1200" dirty="0" smtClean="0">
                <a:solidFill>
                  <a:schemeClr val="tx1"/>
                </a:solidFill>
                <a:effectLst/>
                <a:latin typeface="+mn-lt"/>
                <a:ea typeface="+mn-ea"/>
                <a:cs typeface="+mn-cs"/>
              </a:rPr>
              <a:t>the second stop in the slider</a:t>
            </a:r>
            <a:r>
              <a:rPr lang="en-US" sz="1200" kern="1200" dirty="0" smtClean="0">
                <a:solidFill>
                  <a:schemeClr val="tx1"/>
                </a:solidFill>
                <a:latin typeface="+mn-lt"/>
                <a:ea typeface="+mn-ea"/>
                <a:cs typeface="+mn-cs"/>
              </a:rPr>
              <a:t>, and then do the following: </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100%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dirty="0" smtClean="0"/>
              <a:t>White, Background 1</a:t>
            </a:r>
            <a:r>
              <a:rPr lang="en-US" sz="1200" b="1" kern="1200" dirty="0" smtClean="0">
                <a:solidFill>
                  <a:schemeClr val="tx1"/>
                </a:solidFill>
                <a:latin typeface="+mn-lt"/>
                <a:ea typeface="+mn-ea"/>
                <a:cs typeface="+mn-cs"/>
              </a:rPr>
              <a:t> </a:t>
            </a:r>
            <a:r>
              <a:rPr lang="en-US" sz="1200" b="0" kern="1200" dirty="0" smtClean="0">
                <a:solidFill>
                  <a:schemeClr val="tx1"/>
                </a:solidFill>
                <a:latin typeface="+mn-lt"/>
                <a:ea typeface="+mn-ea"/>
                <a:cs typeface="+mn-cs"/>
              </a:rPr>
              <a:t>(first row, first option from the left).</a:t>
            </a:r>
          </a:p>
          <a:p>
            <a:pPr marL="1143000" lvl="2" indent="-228600">
              <a:buFont typeface="Arial" pitchFamily="34" charset="0"/>
              <a:buChar char="•"/>
            </a:pPr>
            <a:r>
              <a:rPr lang="en-US" sz="1200" b="0" kern="1200" dirty="0" smtClean="0">
                <a:solidFill>
                  <a:schemeClr val="tx1"/>
                </a:solidFill>
                <a:latin typeface="+mn-lt"/>
                <a:ea typeface="+mn-ea"/>
                <a:cs typeface="+mn-cs"/>
              </a:rPr>
              <a:t>In</a:t>
            </a:r>
            <a:r>
              <a:rPr lang="en-US" sz="1200" b="0" kern="1200" baseline="0" dirty="0" smtClean="0">
                <a:solidFill>
                  <a:schemeClr val="tx1"/>
                </a:solidFill>
                <a:latin typeface="+mn-lt"/>
                <a:ea typeface="+mn-ea"/>
                <a:cs typeface="+mn-cs"/>
              </a:rPr>
              <a:t> the </a:t>
            </a:r>
            <a:r>
              <a:rPr lang="en-US" sz="1200" b="1" kern="1200" baseline="0" dirty="0" smtClean="0">
                <a:solidFill>
                  <a:schemeClr val="tx1"/>
                </a:solidFill>
                <a:latin typeface="+mn-lt"/>
                <a:ea typeface="+mn-ea"/>
                <a:cs typeface="+mn-cs"/>
              </a:rPr>
              <a:t>Transparency</a:t>
            </a:r>
            <a:r>
              <a:rPr lang="en-US" sz="1200" b="0" kern="1200" baseline="0" dirty="0" smtClean="0">
                <a:solidFill>
                  <a:schemeClr val="tx1"/>
                </a:solidFill>
                <a:latin typeface="+mn-lt"/>
                <a:ea typeface="+mn-ea"/>
                <a:cs typeface="+mn-cs"/>
              </a:rPr>
              <a:t> box, enter </a:t>
            </a:r>
            <a:r>
              <a:rPr lang="en-US" sz="1200" b="1" kern="1200" baseline="0" dirty="0" smtClean="0">
                <a:solidFill>
                  <a:schemeClr val="tx1"/>
                </a:solidFill>
                <a:latin typeface="+mn-lt"/>
                <a:ea typeface="+mn-ea"/>
                <a:cs typeface="+mn-cs"/>
              </a:rPr>
              <a:t>0%</a:t>
            </a:r>
            <a:r>
              <a:rPr lang="en-US" sz="1200" b="0" kern="1200" baseline="0" dirty="0" smtClean="0">
                <a:solidFill>
                  <a:schemeClr val="tx1"/>
                </a:solidFill>
                <a:latin typeface="+mn-lt"/>
                <a:ea typeface="+mn-ea"/>
                <a:cs typeface="+mn-cs"/>
              </a:rPr>
              <a:t>.</a:t>
            </a:r>
            <a:endParaRPr lang="en-US" sz="1200" baseline="0" dirty="0" smtClean="0"/>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baseline="0" dirty="0" smtClean="0"/>
          </a:p>
          <a:p>
            <a:endParaRPr lang="en-US" sz="1200" dirty="0" smtClean="0"/>
          </a:p>
          <a:p>
            <a:r>
              <a:rPr lang="en-US" sz="1200" kern="1200" dirty="0" smtClean="0">
                <a:solidFill>
                  <a:schemeClr val="tx1"/>
                </a:solidFill>
                <a:latin typeface="+mn-lt"/>
                <a:ea typeface="+mn-ea"/>
                <a:cs typeface="+mn-cs"/>
              </a:rPr>
              <a:t>To reproduce the background on this slide, do the following: </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Design</a:t>
            </a:r>
            <a:r>
              <a:rPr lang="en-US" sz="1200" kern="1200" dirty="0" smtClean="0">
                <a:solidFill>
                  <a:schemeClr val="tx1"/>
                </a:solidFill>
                <a:latin typeface="+mn-lt"/>
                <a:ea typeface="+mn-ea"/>
                <a:cs typeface="+mn-cs"/>
              </a:rPr>
              <a:t> tab, in the bottom right corner of the </a:t>
            </a:r>
            <a:r>
              <a:rPr lang="en-US" sz="1200" b="1" kern="1200" dirty="0" smtClean="0">
                <a:solidFill>
                  <a:schemeClr val="tx1"/>
                </a:solidFill>
                <a:latin typeface="+mn-lt"/>
                <a:ea typeface="+mn-ea"/>
                <a:cs typeface="+mn-cs"/>
              </a:rPr>
              <a:t>Background</a:t>
            </a:r>
            <a:r>
              <a:rPr lang="en-US" sz="1200" kern="1200" dirty="0" smtClean="0">
                <a:solidFill>
                  <a:schemeClr val="tx1"/>
                </a:solidFill>
                <a:latin typeface="+mn-lt"/>
                <a:ea typeface="+mn-ea"/>
                <a:cs typeface="+mn-cs"/>
              </a:rPr>
              <a:t> group, click the </a:t>
            </a:r>
            <a:r>
              <a:rPr lang="en-US" sz="1200" b="1" kern="1200" dirty="0" smtClean="0">
                <a:solidFill>
                  <a:schemeClr val="tx1"/>
                </a:solidFill>
                <a:latin typeface="+mn-lt"/>
                <a:ea typeface="+mn-ea"/>
                <a:cs typeface="+mn-cs"/>
              </a:rPr>
              <a:t>Format Background </a:t>
            </a:r>
            <a:r>
              <a:rPr lang="en-US" sz="1200" b="0" kern="1200" dirty="0" smtClean="0">
                <a:solidFill>
                  <a:schemeClr val="tx1"/>
                </a:solidFill>
                <a:latin typeface="+mn-lt"/>
                <a:ea typeface="+mn-ea"/>
                <a:cs typeface="+mn-cs"/>
              </a:rPr>
              <a:t>dialog box launcher</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Format Background </a:t>
            </a:r>
            <a:r>
              <a:rPr lang="en-US" sz="1200" kern="1200" dirty="0" smtClean="0">
                <a:solidFill>
                  <a:schemeClr val="tx1"/>
                </a:solidFill>
                <a:latin typeface="+mn-lt"/>
                <a:ea typeface="+mn-ea"/>
                <a:cs typeface="+mn-cs"/>
              </a:rPr>
              <a:t>dialog box, click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left pane, select </a:t>
            </a:r>
            <a:r>
              <a:rPr lang="en-US" sz="1200" b="1" kern="1200" dirty="0" smtClean="0">
                <a:solidFill>
                  <a:schemeClr val="tx1"/>
                </a:solidFill>
                <a:latin typeface="+mn-lt"/>
                <a:ea typeface="+mn-ea"/>
                <a:cs typeface="+mn-cs"/>
              </a:rPr>
              <a:t>Gradient fill</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Linear Diagonal </a:t>
            </a:r>
            <a:r>
              <a:rPr lang="en-US" sz="1200" b="0" kern="1200" dirty="0" smtClean="0">
                <a:solidFill>
                  <a:schemeClr val="tx1"/>
                </a:solidFill>
                <a:latin typeface="+mn-lt"/>
                <a:ea typeface="+mn-ea"/>
                <a:cs typeface="+mn-cs"/>
              </a:rPr>
              <a:t>(first row, first option from the left). </a:t>
            </a:r>
            <a:endParaRPr lang="en-US" sz="1200" b="1" kern="1200" dirty="0" smtClean="0">
              <a:solidFill>
                <a:schemeClr val="tx1"/>
              </a:solidFill>
              <a:latin typeface="+mn-lt"/>
              <a:ea typeface="+mn-ea"/>
              <a:cs typeface="+mn-cs"/>
            </a:endParaRPr>
          </a:p>
          <a:p>
            <a:pPr marL="685800" lvl="1" indent="-228600">
              <a:buFont typeface="Arial" pitchFamily="34" charset="0"/>
              <a:buChar char="•"/>
            </a:pPr>
            <a:r>
              <a:rPr lang="en-US" sz="1200" b="0" kern="1200" dirty="0" smtClean="0">
                <a:solidFill>
                  <a:schemeClr val="tx1"/>
                </a:solidFill>
                <a:latin typeface="+mn-lt"/>
                <a:ea typeface="+mn-ea"/>
                <a:cs typeface="+mn-cs"/>
              </a:rPr>
              <a:t>In</a:t>
            </a:r>
            <a:r>
              <a:rPr lang="en-US" sz="1200" b="0" kern="1200" baseline="0" dirty="0" smtClean="0">
                <a:solidFill>
                  <a:schemeClr val="tx1"/>
                </a:solidFill>
                <a:latin typeface="+mn-lt"/>
                <a:ea typeface="+mn-ea"/>
                <a:cs typeface="+mn-cs"/>
              </a:rPr>
              <a:t> the </a:t>
            </a:r>
            <a:r>
              <a:rPr lang="en-US" sz="1200" b="1" kern="1200" baseline="0" dirty="0" smtClean="0">
                <a:solidFill>
                  <a:schemeClr val="tx1"/>
                </a:solidFill>
                <a:latin typeface="+mn-lt"/>
                <a:ea typeface="+mn-ea"/>
                <a:cs typeface="+mn-cs"/>
              </a:rPr>
              <a:t>Angle</a:t>
            </a:r>
            <a:r>
              <a:rPr lang="en-US" sz="1200" b="0" kern="1200" baseline="0" dirty="0" smtClean="0">
                <a:solidFill>
                  <a:schemeClr val="tx1"/>
                </a:solidFill>
                <a:latin typeface="+mn-lt"/>
                <a:ea typeface="+mn-ea"/>
                <a:cs typeface="+mn-cs"/>
              </a:rPr>
              <a:t> box, enter </a:t>
            </a:r>
            <a:r>
              <a:rPr lang="en-US" sz="1200" b="1" kern="1200" baseline="0" dirty="0" smtClean="0">
                <a:solidFill>
                  <a:schemeClr val="tx1"/>
                </a:solidFill>
                <a:latin typeface="+mn-lt"/>
                <a:ea typeface="+mn-ea"/>
                <a:cs typeface="+mn-cs"/>
              </a:rPr>
              <a:t>225⁰</a:t>
            </a:r>
            <a:r>
              <a:rPr lang="en-US" sz="1200" b="0" kern="1200" baseline="0" dirty="0" smtClean="0">
                <a:solidFill>
                  <a:schemeClr val="tx1"/>
                </a:solidFill>
                <a:latin typeface="+mn-lt"/>
                <a:ea typeface="+mn-ea"/>
                <a:cs typeface="+mn-cs"/>
              </a:rPr>
              <a:t>.</a:t>
            </a:r>
            <a:endParaRPr lang="en-US" sz="1200" b="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a:t>
            </a: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Add gradient stop</a:t>
            </a:r>
            <a:r>
              <a:rPr lang="en-US" sz="1200" kern="1200" dirty="0" smtClean="0">
                <a:solidFill>
                  <a:schemeClr val="tx1"/>
                </a:solidFill>
                <a:effectLst/>
                <a:latin typeface="+mn-lt"/>
                <a:ea typeface="+mn-ea"/>
                <a:cs typeface="+mn-cs"/>
              </a:rPr>
              <a:t> or </a:t>
            </a:r>
            <a:r>
              <a:rPr lang="en-US" sz="1200" b="1" kern="1200" dirty="0" smtClean="0">
                <a:solidFill>
                  <a:schemeClr val="tx1"/>
                </a:solidFill>
                <a:effectLst/>
                <a:latin typeface="+mn-lt"/>
                <a:ea typeface="+mn-ea"/>
                <a:cs typeface="+mn-cs"/>
              </a:rPr>
              <a:t>Remove gradient stop</a:t>
            </a:r>
            <a:r>
              <a:rPr lang="en-US" sz="1200" kern="1200" dirty="0" smtClean="0">
                <a:solidFill>
                  <a:schemeClr val="tx1"/>
                </a:solidFill>
                <a:latin typeface="+mn-lt"/>
                <a:ea typeface="+mn-ea"/>
                <a:cs typeface="+mn-cs"/>
              </a:rPr>
              <a:t> until three stops appear in the slider.</a:t>
            </a:r>
          </a:p>
          <a:p>
            <a:pPr marL="228600" lvl="0" indent="-228600">
              <a:buFont typeface="+mj-lt"/>
              <a:buAutoNum type="arabicPeriod"/>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kern="1200" dirty="0" smtClean="0">
                <a:solidFill>
                  <a:schemeClr val="tx1"/>
                </a:solidFill>
                <a:effectLst/>
                <a:latin typeface="+mn-lt"/>
                <a:ea typeface="+mn-ea"/>
                <a:cs typeface="+mn-cs"/>
              </a:rPr>
              <a:t>the first stop in the slider</a:t>
            </a:r>
            <a:r>
              <a:rPr lang="en-US" sz="1200" kern="1200" dirty="0" smtClean="0">
                <a:solidFill>
                  <a:schemeClr val="tx1"/>
                </a:solidFill>
                <a:latin typeface="+mn-lt"/>
                <a:ea typeface="+mn-ea"/>
                <a:cs typeface="+mn-cs"/>
              </a:rPr>
              <a: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Tan,</a:t>
            </a:r>
            <a:r>
              <a:rPr lang="en-US" sz="1200" b="1" kern="1200" baseline="0" dirty="0" smtClean="0">
                <a:solidFill>
                  <a:schemeClr val="tx1"/>
                </a:solidFill>
                <a:latin typeface="+mn-lt"/>
                <a:ea typeface="+mn-ea"/>
                <a:cs typeface="+mn-cs"/>
              </a:rPr>
              <a:t> Background 2, Darker 10% </a:t>
            </a:r>
            <a:r>
              <a:rPr lang="en-US" sz="1200" b="0" kern="1200" baseline="0" dirty="0" smtClean="0">
                <a:solidFill>
                  <a:schemeClr val="tx1"/>
                </a:solidFill>
                <a:latin typeface="+mn-lt"/>
                <a:ea typeface="+mn-ea"/>
                <a:cs typeface="+mn-cs"/>
              </a:rPr>
              <a:t>(second row, third option from the left)</a:t>
            </a:r>
            <a:r>
              <a:rPr lang="en-US" sz="1200" kern="1200" baseline="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kern="1200" dirty="0" smtClean="0">
                <a:solidFill>
                  <a:schemeClr val="tx1"/>
                </a:solidFill>
                <a:effectLst/>
                <a:latin typeface="+mn-lt"/>
                <a:ea typeface="+mn-ea"/>
                <a:cs typeface="+mn-cs"/>
              </a:rPr>
              <a:t>the second stop in the slider</a:t>
            </a:r>
            <a:r>
              <a:rPr lang="en-US" sz="1200" kern="1200" dirty="0" smtClean="0">
                <a:solidFill>
                  <a:schemeClr val="tx1"/>
                </a:solidFill>
                <a:latin typeface="+mn-lt"/>
                <a:ea typeface="+mn-ea"/>
                <a:cs typeface="+mn-cs"/>
              </a:rPr>
              <a:t>, and then do the following: </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18%</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a:t>
            </a:r>
            <a:r>
              <a:rPr lang="en-US" sz="1200" b="0" kern="1200" dirty="0" smtClean="0">
                <a:solidFill>
                  <a:schemeClr val="tx1"/>
                </a:solidFill>
                <a:latin typeface="+mn-lt"/>
                <a:ea typeface="+mn-ea"/>
                <a:cs typeface="+mn-cs"/>
              </a:rPr>
              <a:t>(first row, first option from</a:t>
            </a:r>
            <a:r>
              <a:rPr lang="en-US" sz="1200" b="0" kern="1200" baseline="0" dirty="0" smtClean="0">
                <a:solidFill>
                  <a:schemeClr val="tx1"/>
                </a:solidFill>
                <a:latin typeface="+mn-lt"/>
                <a:ea typeface="+mn-ea"/>
                <a:cs typeface="+mn-cs"/>
              </a:rPr>
              <a:t> the left)</a:t>
            </a:r>
            <a:r>
              <a:rPr lang="en-US" sz="1200" b="0" kern="1200" dirty="0" smtClean="0">
                <a:solidFill>
                  <a:schemeClr val="tx1"/>
                </a:solidFill>
                <a:latin typeface="+mn-lt"/>
                <a:ea typeface="+mn-ea"/>
                <a:cs typeface="+mn-cs"/>
              </a:rPr>
              <a:t>.</a:t>
            </a:r>
            <a:endParaRPr lang="en-US" sz="1200" b="0" dirty="0" smtClean="0"/>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kern="1200" dirty="0" smtClean="0">
                <a:solidFill>
                  <a:schemeClr val="tx1"/>
                </a:solidFill>
                <a:effectLst/>
                <a:latin typeface="+mn-lt"/>
                <a:ea typeface="+mn-ea"/>
                <a:cs typeface="+mn-cs"/>
              </a:rPr>
              <a:t>the third stop in the slider</a:t>
            </a:r>
            <a:r>
              <a:rPr lang="en-US" sz="1200" kern="1200" dirty="0" smtClean="0">
                <a:solidFill>
                  <a:schemeClr val="tx1"/>
                </a:solidFill>
                <a:latin typeface="+mn-lt"/>
                <a:ea typeface="+mn-ea"/>
                <a:cs typeface="+mn-cs"/>
              </a:rPr>
              <a:t>, and then do the following: </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Stop 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100%</a:t>
            </a:r>
            <a:r>
              <a:rPr lang="en-US" sz="1200" kern="1200" dirty="0" smtClean="0">
                <a:solidFill>
                  <a:schemeClr val="tx1"/>
                </a:solidFill>
                <a:latin typeface="+mn-lt"/>
                <a:ea typeface="+mn-ea"/>
                <a:cs typeface="+mn-cs"/>
              </a:rPr>
              <a: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smtClean="0"/>
              <a:t>Click the button next to </a:t>
            </a:r>
            <a:r>
              <a:rPr lang="en-US" sz="1200" b="1" dirty="0" smtClean="0"/>
              <a:t>Color</a:t>
            </a:r>
            <a:r>
              <a:rPr lang="en-US" sz="1200" dirty="0" smtClean="0"/>
              <a:t>, click </a:t>
            </a:r>
            <a:r>
              <a:rPr lang="en-US" sz="1200" b="1" dirty="0" smtClean="0"/>
              <a:t>More Colors</a:t>
            </a:r>
            <a:r>
              <a:rPr lang="en-US" sz="1200" dirty="0" smtClean="0"/>
              <a:t>, and then 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kern="1200" dirty="0" smtClean="0">
                <a:solidFill>
                  <a:schemeClr val="tx1"/>
                </a:solidFill>
                <a:latin typeface="+mn-lt"/>
                <a:ea typeface="+mn-ea"/>
                <a:cs typeface="+mn-cs"/>
              </a:rPr>
              <a:t>209</a:t>
            </a:r>
            <a:r>
              <a:rPr lang="en-US" sz="1200" dirty="0" smtClean="0"/>
              <a:t>, Green: </a:t>
            </a:r>
            <a:r>
              <a:rPr lang="en-US" sz="1200" b="1" kern="1200" dirty="0" smtClean="0">
                <a:solidFill>
                  <a:schemeClr val="tx1"/>
                </a:solidFill>
                <a:latin typeface="+mn-lt"/>
                <a:ea typeface="+mn-ea"/>
                <a:cs typeface="+mn-cs"/>
              </a:rPr>
              <a:t>211</a:t>
            </a:r>
            <a:r>
              <a:rPr lang="en-US" sz="1200" dirty="0" smtClean="0"/>
              <a:t>, Blue: </a:t>
            </a:r>
            <a:r>
              <a:rPr lang="en-US" sz="1200" b="1" kern="1200" dirty="0" smtClean="0">
                <a:solidFill>
                  <a:schemeClr val="tx1"/>
                </a:solidFill>
                <a:latin typeface="+mn-lt"/>
                <a:ea typeface="+mn-ea"/>
                <a:cs typeface="+mn-cs"/>
              </a:rPr>
              <a:t>191</a:t>
            </a:r>
            <a:r>
              <a:rPr lang="en-US" sz="1200" dirty="0" smtClean="0"/>
              <a:t>.</a:t>
            </a:r>
            <a:endParaRPr lang="en-US" sz="1200" kern="1200" dirty="0" smtClean="0">
              <a:solidFill>
                <a:schemeClr val="tx1"/>
              </a:solidFill>
              <a:latin typeface="+mn-lt"/>
              <a:ea typeface="+mn-ea"/>
              <a:cs typeface="+mn-cs"/>
            </a:endParaRPr>
          </a:p>
        </p:txBody>
      </p:sp>
      <p:sp>
        <p:nvSpPr>
          <p:cNvPr id="6" name="Slide Image Placeholder 5"/>
          <p:cNvSpPr>
            <a:spLocks noGrp="1" noRot="1" noChangeAspect="1"/>
          </p:cNvSpPr>
          <p:nvPr>
            <p:ph type="sldImg"/>
          </p:nvPr>
        </p:nvSpPr>
        <p:spPr/>
      </p:sp>
    </p:spTree>
    <p:extLst>
      <p:ext uri="{BB962C8B-B14F-4D97-AF65-F5344CB8AC3E}">
        <p14:creationId xmlns:p14="http://schemas.microsoft.com/office/powerpoint/2010/main" val="37104134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7"/>
            <a:ext cx="103632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09600" y="6356352"/>
            <a:ext cx="2844800" cy="365125"/>
          </a:xfrm>
          <a:prstGeom prst="rect">
            <a:avLst/>
          </a:prstGeom>
        </p:spPr>
        <p:txBody>
          <a:bodyPr/>
          <a:lstStyle/>
          <a:p>
            <a:fld id="{EBCD5785-8A43-4CC4-A705-D4AA7E8DB57F}" type="datetimeFigureOut">
              <a:rPr lang="en-US">
                <a:solidFill>
                  <a:prstClr val="black">
                    <a:tint val="75000"/>
                  </a:prstClr>
                </a:solidFill>
              </a:rPr>
              <a:pPr/>
              <a:t>4/9/2015</a:t>
            </a:fld>
            <a:endParaRPr lang="en-US" dirty="0">
              <a:solidFill>
                <a:prstClr val="black">
                  <a:tint val="75000"/>
                </a:prstClr>
              </a:solidFill>
            </a:endParaRPr>
          </a:p>
        </p:txBody>
      </p:sp>
      <p:sp>
        <p:nvSpPr>
          <p:cNvPr id="5" name="Footer Placeholder 4"/>
          <p:cNvSpPr>
            <a:spLocks noGrp="1"/>
          </p:cNvSpPr>
          <p:nvPr>
            <p:ph type="ftr" sz="quarter" idx="11"/>
          </p:nvPr>
        </p:nvSpPr>
        <p:spPr>
          <a:xfrm>
            <a:off x="4165600" y="6356352"/>
            <a:ext cx="3860800" cy="365125"/>
          </a:xfrm>
          <a:prstGeom prst="rect">
            <a:avLst/>
          </a:prstGeom>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8737600" y="6356352"/>
            <a:ext cx="2844800" cy="365125"/>
          </a:xfrm>
          <a:prstGeom prst="rect">
            <a:avLst/>
          </a:prstGeom>
        </p:spPr>
        <p:txBody>
          <a:bodyPr/>
          <a:lstStyle/>
          <a:p>
            <a:fld id="{FF75B4CE-5129-41CA-A75E-F2AE589D1F47}" type="slidenum">
              <a:rPr lang="en-US">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1269513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600202"/>
            <a:ext cx="109728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09600" y="6356352"/>
            <a:ext cx="2844800" cy="365125"/>
          </a:xfrm>
          <a:prstGeom prst="rect">
            <a:avLst/>
          </a:prstGeom>
        </p:spPr>
        <p:txBody>
          <a:bodyPr/>
          <a:lstStyle/>
          <a:p>
            <a:fld id="{EBCD5785-8A43-4CC4-A705-D4AA7E8DB57F}" type="datetimeFigureOut">
              <a:rPr lang="en-US">
                <a:solidFill>
                  <a:prstClr val="black">
                    <a:tint val="75000"/>
                  </a:prstClr>
                </a:solidFill>
              </a:rPr>
              <a:pPr/>
              <a:t>4/9/2015</a:t>
            </a:fld>
            <a:endParaRPr lang="en-US" dirty="0">
              <a:solidFill>
                <a:prstClr val="black">
                  <a:tint val="75000"/>
                </a:prstClr>
              </a:solidFill>
            </a:endParaRPr>
          </a:p>
        </p:txBody>
      </p:sp>
      <p:sp>
        <p:nvSpPr>
          <p:cNvPr id="5" name="Footer Placeholder 4"/>
          <p:cNvSpPr>
            <a:spLocks noGrp="1"/>
          </p:cNvSpPr>
          <p:nvPr>
            <p:ph type="ftr" sz="quarter" idx="11"/>
          </p:nvPr>
        </p:nvSpPr>
        <p:spPr>
          <a:xfrm>
            <a:off x="4165600" y="6356352"/>
            <a:ext cx="3860800" cy="365125"/>
          </a:xfrm>
          <a:prstGeom prst="rect">
            <a:avLst/>
          </a:prstGeom>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8737600" y="6356352"/>
            <a:ext cx="2844800" cy="365125"/>
          </a:xfrm>
          <a:prstGeom prst="rect">
            <a:avLst/>
          </a:prstGeom>
        </p:spPr>
        <p:txBody>
          <a:bodyPr/>
          <a:lstStyle/>
          <a:p>
            <a:fld id="{FF75B4CE-5129-41CA-A75E-F2AE589D1F47}" type="slidenum">
              <a:rPr lang="en-US">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937820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0"/>
            <a:ext cx="27432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40"/>
            <a:ext cx="80264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09600" y="6356352"/>
            <a:ext cx="2844800" cy="365125"/>
          </a:xfrm>
          <a:prstGeom prst="rect">
            <a:avLst/>
          </a:prstGeom>
        </p:spPr>
        <p:txBody>
          <a:bodyPr/>
          <a:lstStyle/>
          <a:p>
            <a:fld id="{EBCD5785-8A43-4CC4-A705-D4AA7E8DB57F}" type="datetimeFigureOut">
              <a:rPr lang="en-US">
                <a:solidFill>
                  <a:prstClr val="black">
                    <a:tint val="75000"/>
                  </a:prstClr>
                </a:solidFill>
              </a:rPr>
              <a:pPr/>
              <a:t>4/9/2015</a:t>
            </a:fld>
            <a:endParaRPr lang="en-US" dirty="0">
              <a:solidFill>
                <a:prstClr val="black">
                  <a:tint val="75000"/>
                </a:prstClr>
              </a:solidFill>
            </a:endParaRPr>
          </a:p>
        </p:txBody>
      </p:sp>
      <p:sp>
        <p:nvSpPr>
          <p:cNvPr id="5" name="Footer Placeholder 4"/>
          <p:cNvSpPr>
            <a:spLocks noGrp="1"/>
          </p:cNvSpPr>
          <p:nvPr>
            <p:ph type="ftr" sz="quarter" idx="11"/>
          </p:nvPr>
        </p:nvSpPr>
        <p:spPr>
          <a:xfrm>
            <a:off x="4165600" y="6356352"/>
            <a:ext cx="3860800" cy="365125"/>
          </a:xfrm>
          <a:prstGeom prst="rect">
            <a:avLst/>
          </a:prstGeom>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8737600" y="6356352"/>
            <a:ext cx="2844800" cy="365125"/>
          </a:xfrm>
          <a:prstGeom prst="rect">
            <a:avLst/>
          </a:prstGeom>
        </p:spPr>
        <p:txBody>
          <a:bodyPr/>
          <a:lstStyle/>
          <a:p>
            <a:fld id="{FF75B4CE-5129-41CA-A75E-F2AE589D1F47}" type="slidenum">
              <a:rPr lang="en-US">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79705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609600" y="1600202"/>
            <a:ext cx="10972800" cy="4525963"/>
          </a:xfrm>
          <a:prstGeom prst="rect">
            <a:avLst/>
          </a:prstGeom>
        </p:spPr>
        <p:txBody>
          <a:bodyPr/>
          <a:lstStyle>
            <a:lvl1pPr>
              <a:defRPr sz="2800"/>
            </a:lvl1pPr>
            <a:lvl2pPr>
              <a:defRPr sz="2400"/>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09600" y="6356352"/>
            <a:ext cx="2844800" cy="365125"/>
          </a:xfrm>
          <a:prstGeom prst="rect">
            <a:avLst/>
          </a:prstGeom>
        </p:spPr>
        <p:txBody>
          <a:bodyPr/>
          <a:lstStyle/>
          <a:p>
            <a:fld id="{EBCD5785-8A43-4CC4-A705-D4AA7E8DB57F}" type="datetimeFigureOut">
              <a:rPr lang="en-US">
                <a:solidFill>
                  <a:prstClr val="black">
                    <a:tint val="75000"/>
                  </a:prstClr>
                </a:solidFill>
              </a:rPr>
              <a:pPr/>
              <a:t>4/9/2015</a:t>
            </a:fld>
            <a:endParaRPr lang="en-US" dirty="0">
              <a:solidFill>
                <a:prstClr val="black">
                  <a:tint val="75000"/>
                </a:prstClr>
              </a:solidFill>
            </a:endParaRPr>
          </a:p>
        </p:txBody>
      </p:sp>
      <p:sp>
        <p:nvSpPr>
          <p:cNvPr id="5" name="Footer Placeholder 4"/>
          <p:cNvSpPr>
            <a:spLocks noGrp="1"/>
          </p:cNvSpPr>
          <p:nvPr>
            <p:ph type="ftr" sz="quarter" idx="11"/>
          </p:nvPr>
        </p:nvSpPr>
        <p:spPr>
          <a:xfrm>
            <a:off x="4165600" y="6356352"/>
            <a:ext cx="3860800" cy="365125"/>
          </a:xfrm>
          <a:prstGeom prst="rect">
            <a:avLst/>
          </a:prstGeom>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8737600" y="6356352"/>
            <a:ext cx="2844800" cy="365125"/>
          </a:xfrm>
          <a:prstGeom prst="rect">
            <a:avLst/>
          </a:prstGeom>
        </p:spPr>
        <p:txBody>
          <a:bodyPr/>
          <a:lstStyle/>
          <a:p>
            <a:fld id="{FF75B4CE-5129-41CA-A75E-F2AE589D1F47}" type="slidenum">
              <a:rPr lang="en-US">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70774944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8"/>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09600" y="6356352"/>
            <a:ext cx="2844800" cy="365125"/>
          </a:xfrm>
          <a:prstGeom prst="rect">
            <a:avLst/>
          </a:prstGeom>
        </p:spPr>
        <p:txBody>
          <a:bodyPr/>
          <a:lstStyle/>
          <a:p>
            <a:fld id="{EBCD5785-8A43-4CC4-A705-D4AA7E8DB57F}" type="datetimeFigureOut">
              <a:rPr lang="en-US">
                <a:solidFill>
                  <a:prstClr val="black">
                    <a:tint val="75000"/>
                  </a:prstClr>
                </a:solidFill>
              </a:rPr>
              <a:pPr/>
              <a:t>4/9/2015</a:t>
            </a:fld>
            <a:endParaRPr lang="en-US" dirty="0">
              <a:solidFill>
                <a:prstClr val="black">
                  <a:tint val="75000"/>
                </a:prstClr>
              </a:solidFill>
            </a:endParaRPr>
          </a:p>
        </p:txBody>
      </p:sp>
      <p:sp>
        <p:nvSpPr>
          <p:cNvPr id="5" name="Footer Placeholder 4"/>
          <p:cNvSpPr>
            <a:spLocks noGrp="1"/>
          </p:cNvSpPr>
          <p:nvPr>
            <p:ph type="ftr" sz="quarter" idx="11"/>
          </p:nvPr>
        </p:nvSpPr>
        <p:spPr>
          <a:xfrm>
            <a:off x="4165600" y="6356352"/>
            <a:ext cx="3860800" cy="365125"/>
          </a:xfrm>
          <a:prstGeom prst="rect">
            <a:avLst/>
          </a:prstGeom>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8737600" y="6356352"/>
            <a:ext cx="2844800" cy="365125"/>
          </a:xfrm>
          <a:prstGeom prst="rect">
            <a:avLst/>
          </a:prstGeom>
        </p:spPr>
        <p:txBody>
          <a:bodyPr/>
          <a:lstStyle/>
          <a:p>
            <a:fld id="{FF75B4CE-5129-41CA-A75E-F2AE589D1F47}" type="slidenum">
              <a:rPr lang="en-US">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143506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2"/>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2"/>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09600" y="6356352"/>
            <a:ext cx="2844800" cy="365125"/>
          </a:xfrm>
          <a:prstGeom prst="rect">
            <a:avLst/>
          </a:prstGeom>
        </p:spPr>
        <p:txBody>
          <a:bodyPr/>
          <a:lstStyle/>
          <a:p>
            <a:fld id="{EBCD5785-8A43-4CC4-A705-D4AA7E8DB57F}" type="datetimeFigureOut">
              <a:rPr lang="en-US">
                <a:solidFill>
                  <a:prstClr val="black">
                    <a:tint val="75000"/>
                  </a:prstClr>
                </a:solidFill>
              </a:rPr>
              <a:pPr/>
              <a:t>4/9/2015</a:t>
            </a:fld>
            <a:endParaRPr lang="en-US" dirty="0">
              <a:solidFill>
                <a:prstClr val="black">
                  <a:tint val="75000"/>
                </a:prstClr>
              </a:solidFill>
            </a:endParaRPr>
          </a:p>
        </p:txBody>
      </p:sp>
      <p:sp>
        <p:nvSpPr>
          <p:cNvPr id="6" name="Footer Placeholder 5"/>
          <p:cNvSpPr>
            <a:spLocks noGrp="1"/>
          </p:cNvSpPr>
          <p:nvPr>
            <p:ph type="ftr" sz="quarter" idx="11"/>
          </p:nvPr>
        </p:nvSpPr>
        <p:spPr>
          <a:xfrm>
            <a:off x="4165600" y="6356352"/>
            <a:ext cx="3860800" cy="365125"/>
          </a:xfrm>
          <a:prstGeom prst="rect">
            <a:avLst/>
          </a:prstGeom>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8737600" y="6356352"/>
            <a:ext cx="2844800" cy="365125"/>
          </a:xfrm>
          <a:prstGeom prst="rect">
            <a:avLst/>
          </a:prstGeom>
        </p:spPr>
        <p:txBody>
          <a:bodyPr/>
          <a:lstStyle/>
          <a:p>
            <a:fld id="{FF75B4CE-5129-41CA-A75E-F2AE589D1F47}" type="slidenum">
              <a:rPr lang="en-US">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784763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70" y="1535113"/>
            <a:ext cx="5389033"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70"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09600" y="6356352"/>
            <a:ext cx="2844800" cy="365125"/>
          </a:xfrm>
          <a:prstGeom prst="rect">
            <a:avLst/>
          </a:prstGeom>
        </p:spPr>
        <p:txBody>
          <a:bodyPr/>
          <a:lstStyle/>
          <a:p>
            <a:fld id="{EBCD5785-8A43-4CC4-A705-D4AA7E8DB57F}" type="datetimeFigureOut">
              <a:rPr lang="en-US">
                <a:solidFill>
                  <a:prstClr val="black">
                    <a:tint val="75000"/>
                  </a:prstClr>
                </a:solidFill>
              </a:rPr>
              <a:pPr/>
              <a:t>4/9/2015</a:t>
            </a:fld>
            <a:endParaRPr lang="en-US" dirty="0">
              <a:solidFill>
                <a:prstClr val="black">
                  <a:tint val="75000"/>
                </a:prstClr>
              </a:solidFill>
            </a:endParaRPr>
          </a:p>
        </p:txBody>
      </p:sp>
      <p:sp>
        <p:nvSpPr>
          <p:cNvPr id="8" name="Footer Placeholder 7"/>
          <p:cNvSpPr>
            <a:spLocks noGrp="1"/>
          </p:cNvSpPr>
          <p:nvPr>
            <p:ph type="ftr" sz="quarter" idx="11"/>
          </p:nvPr>
        </p:nvSpPr>
        <p:spPr>
          <a:xfrm>
            <a:off x="4165600" y="6356352"/>
            <a:ext cx="3860800" cy="365125"/>
          </a:xfrm>
          <a:prstGeom prst="rect">
            <a:avLst/>
          </a:prstGeom>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a:xfrm>
            <a:off x="8737600" y="6356352"/>
            <a:ext cx="2844800" cy="365125"/>
          </a:xfrm>
          <a:prstGeom prst="rect">
            <a:avLst/>
          </a:prstGeom>
        </p:spPr>
        <p:txBody>
          <a:bodyPr/>
          <a:lstStyle/>
          <a:p>
            <a:fld id="{FF75B4CE-5129-41CA-A75E-F2AE589D1F47}" type="slidenum">
              <a:rPr lang="en-US">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66601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09600" y="6356352"/>
            <a:ext cx="2844800" cy="365125"/>
          </a:xfrm>
          <a:prstGeom prst="rect">
            <a:avLst/>
          </a:prstGeom>
        </p:spPr>
        <p:txBody>
          <a:bodyPr/>
          <a:lstStyle/>
          <a:p>
            <a:fld id="{EBCD5785-8A43-4CC4-A705-D4AA7E8DB57F}" type="datetimeFigureOut">
              <a:rPr lang="en-US">
                <a:solidFill>
                  <a:prstClr val="black">
                    <a:tint val="75000"/>
                  </a:prstClr>
                </a:solidFill>
              </a:rPr>
              <a:pPr/>
              <a:t>4/9/2015</a:t>
            </a:fld>
            <a:endParaRPr lang="en-US" dirty="0">
              <a:solidFill>
                <a:prstClr val="black">
                  <a:tint val="75000"/>
                </a:prstClr>
              </a:solidFill>
            </a:endParaRPr>
          </a:p>
        </p:txBody>
      </p:sp>
      <p:sp>
        <p:nvSpPr>
          <p:cNvPr id="4" name="Footer Placeholder 3"/>
          <p:cNvSpPr>
            <a:spLocks noGrp="1"/>
          </p:cNvSpPr>
          <p:nvPr>
            <p:ph type="ftr" sz="quarter" idx="11"/>
          </p:nvPr>
        </p:nvSpPr>
        <p:spPr>
          <a:xfrm>
            <a:off x="4165600" y="6356352"/>
            <a:ext cx="3860800" cy="365125"/>
          </a:xfrm>
          <a:prstGeom prst="rect">
            <a:avLst/>
          </a:prstGeom>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a:xfrm>
            <a:off x="8737600" y="6356352"/>
            <a:ext cx="2844800" cy="365125"/>
          </a:xfrm>
          <a:prstGeom prst="rect">
            <a:avLst/>
          </a:prstGeom>
        </p:spPr>
        <p:txBody>
          <a:bodyPr/>
          <a:lstStyle/>
          <a:p>
            <a:fld id="{FF75B4CE-5129-41CA-A75E-F2AE589D1F47}" type="slidenum">
              <a:rPr lang="en-US">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655497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09600" y="6356352"/>
            <a:ext cx="2844800" cy="365125"/>
          </a:xfrm>
          <a:prstGeom prst="rect">
            <a:avLst/>
          </a:prstGeom>
        </p:spPr>
        <p:txBody>
          <a:bodyPr/>
          <a:lstStyle/>
          <a:p>
            <a:fld id="{EBCD5785-8A43-4CC4-A705-D4AA7E8DB57F}" type="datetimeFigureOut">
              <a:rPr lang="en-US">
                <a:solidFill>
                  <a:prstClr val="black">
                    <a:tint val="75000"/>
                  </a:prstClr>
                </a:solidFill>
              </a:rPr>
              <a:pPr/>
              <a:t>4/9/2015</a:t>
            </a:fld>
            <a:endParaRPr lang="en-US" dirty="0">
              <a:solidFill>
                <a:prstClr val="black">
                  <a:tint val="75000"/>
                </a:prstClr>
              </a:solidFill>
            </a:endParaRPr>
          </a:p>
        </p:txBody>
      </p:sp>
      <p:sp>
        <p:nvSpPr>
          <p:cNvPr id="3" name="Footer Placeholder 2"/>
          <p:cNvSpPr>
            <a:spLocks noGrp="1"/>
          </p:cNvSpPr>
          <p:nvPr>
            <p:ph type="ftr" sz="quarter" idx="11"/>
          </p:nvPr>
        </p:nvSpPr>
        <p:spPr>
          <a:xfrm>
            <a:off x="4165600" y="6356352"/>
            <a:ext cx="3860800" cy="365125"/>
          </a:xfrm>
          <a:prstGeom prst="rect">
            <a:avLst/>
          </a:prstGeom>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a:xfrm>
            <a:off x="8737600" y="6356352"/>
            <a:ext cx="2844800" cy="365125"/>
          </a:xfrm>
          <a:prstGeom prst="rect">
            <a:avLst/>
          </a:prstGeom>
        </p:spPr>
        <p:txBody>
          <a:bodyPr/>
          <a:lstStyle/>
          <a:p>
            <a:fld id="{FF75B4CE-5129-41CA-A75E-F2AE589D1F47}" type="slidenum">
              <a:rPr lang="en-US">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3951269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2"/>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3" y="1435102"/>
            <a:ext cx="4011084"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09600" y="6356352"/>
            <a:ext cx="2844800" cy="365125"/>
          </a:xfrm>
          <a:prstGeom prst="rect">
            <a:avLst/>
          </a:prstGeom>
        </p:spPr>
        <p:txBody>
          <a:bodyPr/>
          <a:lstStyle/>
          <a:p>
            <a:fld id="{EBCD5785-8A43-4CC4-A705-D4AA7E8DB57F}" type="datetimeFigureOut">
              <a:rPr lang="en-US">
                <a:solidFill>
                  <a:prstClr val="black">
                    <a:tint val="75000"/>
                  </a:prstClr>
                </a:solidFill>
              </a:rPr>
              <a:pPr/>
              <a:t>4/9/2015</a:t>
            </a:fld>
            <a:endParaRPr lang="en-US" dirty="0">
              <a:solidFill>
                <a:prstClr val="black">
                  <a:tint val="75000"/>
                </a:prstClr>
              </a:solidFill>
            </a:endParaRPr>
          </a:p>
        </p:txBody>
      </p:sp>
      <p:sp>
        <p:nvSpPr>
          <p:cNvPr id="6" name="Footer Placeholder 5"/>
          <p:cNvSpPr>
            <a:spLocks noGrp="1"/>
          </p:cNvSpPr>
          <p:nvPr>
            <p:ph type="ftr" sz="quarter" idx="11"/>
          </p:nvPr>
        </p:nvSpPr>
        <p:spPr>
          <a:xfrm>
            <a:off x="4165600" y="6356352"/>
            <a:ext cx="3860800" cy="365125"/>
          </a:xfrm>
          <a:prstGeom prst="rect">
            <a:avLst/>
          </a:prstGeom>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8737600" y="6356352"/>
            <a:ext cx="2844800" cy="365125"/>
          </a:xfrm>
          <a:prstGeom prst="rect">
            <a:avLst/>
          </a:prstGeom>
        </p:spPr>
        <p:txBody>
          <a:bodyPr/>
          <a:lstStyle/>
          <a:p>
            <a:fld id="{FF75B4CE-5129-41CA-A75E-F2AE589D1F47}" type="slidenum">
              <a:rPr lang="en-US">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836821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2389717" y="5367339"/>
            <a:ext cx="7315200" cy="8048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09600" y="6356352"/>
            <a:ext cx="2844800" cy="365125"/>
          </a:xfrm>
          <a:prstGeom prst="rect">
            <a:avLst/>
          </a:prstGeom>
        </p:spPr>
        <p:txBody>
          <a:bodyPr/>
          <a:lstStyle/>
          <a:p>
            <a:fld id="{EBCD5785-8A43-4CC4-A705-D4AA7E8DB57F}" type="datetimeFigureOut">
              <a:rPr lang="en-US">
                <a:solidFill>
                  <a:prstClr val="black">
                    <a:tint val="75000"/>
                  </a:prstClr>
                </a:solidFill>
              </a:rPr>
              <a:pPr/>
              <a:t>4/9/2015</a:t>
            </a:fld>
            <a:endParaRPr lang="en-US" dirty="0">
              <a:solidFill>
                <a:prstClr val="black">
                  <a:tint val="75000"/>
                </a:prstClr>
              </a:solidFill>
            </a:endParaRPr>
          </a:p>
        </p:txBody>
      </p:sp>
      <p:sp>
        <p:nvSpPr>
          <p:cNvPr id="6" name="Footer Placeholder 5"/>
          <p:cNvSpPr>
            <a:spLocks noGrp="1"/>
          </p:cNvSpPr>
          <p:nvPr>
            <p:ph type="ftr" sz="quarter" idx="11"/>
          </p:nvPr>
        </p:nvSpPr>
        <p:spPr>
          <a:xfrm>
            <a:off x="4165600" y="6356352"/>
            <a:ext cx="3860800" cy="365125"/>
          </a:xfrm>
          <a:prstGeom prst="rect">
            <a:avLst/>
          </a:prstGeom>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8737600" y="6356352"/>
            <a:ext cx="2844800" cy="365125"/>
          </a:xfrm>
          <a:prstGeom prst="rect">
            <a:avLst/>
          </a:prstGeom>
        </p:spPr>
        <p:txBody>
          <a:bodyPr/>
          <a:lstStyle/>
          <a:p>
            <a:fld id="{FF75B4CE-5129-41CA-A75E-F2AE589D1F47}" type="slidenum">
              <a:rPr lang="en-US">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64732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 name="Picture 1" descr="PPT-bottom-bar-Black.jpg"/>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7366279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heideaonline.org/idea/cs/survey?S=2340411/21052818/F/F/2935493820" TargetMode="External"/><Relationship Id="rId2" Type="http://schemas.openxmlformats.org/officeDocument/2006/relationships/hyperlink" Target="mailto:studentevaluations@stockton.edu"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intraweb.stockton.edu/eyos/page.cfm?siteID=14&amp;pageID=180&amp;action=ca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472701"/>
            <a:ext cx="10363200" cy="1470025"/>
          </a:xfrm>
        </p:spPr>
        <p:txBody>
          <a:bodyPr/>
          <a:lstStyle/>
          <a:p>
            <a:r>
              <a:rPr lang="en-US" dirty="0" smtClean="0"/>
              <a:t>Increasing Online Survey Response Rates </a:t>
            </a:r>
            <a:endParaRPr lang="en-US" dirty="0"/>
          </a:p>
        </p:txBody>
      </p:sp>
      <p:sp>
        <p:nvSpPr>
          <p:cNvPr id="8" name="Subtitle 7"/>
          <p:cNvSpPr>
            <a:spLocks noGrp="1"/>
          </p:cNvSpPr>
          <p:nvPr>
            <p:ph type="subTitle" idx="1"/>
          </p:nvPr>
        </p:nvSpPr>
        <p:spPr>
          <a:xfrm>
            <a:off x="1828800" y="3191378"/>
            <a:ext cx="8534400" cy="1752600"/>
          </a:xfrm>
        </p:spPr>
        <p:txBody>
          <a:bodyPr/>
          <a:lstStyle/>
          <a:p>
            <a:r>
              <a:rPr lang="en-US" dirty="0" smtClean="0"/>
              <a:t>April 7, 2015</a:t>
            </a:r>
          </a:p>
          <a:p>
            <a:r>
              <a:rPr lang="en-US" dirty="0" smtClean="0"/>
              <a:t>Institute for Faculty Development</a:t>
            </a:r>
            <a:endParaRPr lang="en-US" dirty="0"/>
          </a:p>
        </p:txBody>
      </p:sp>
    </p:spTree>
    <p:extLst>
      <p:ext uri="{BB962C8B-B14F-4D97-AF65-F5344CB8AC3E}">
        <p14:creationId xmlns:p14="http://schemas.microsoft.com/office/powerpoint/2010/main" val="2134442351"/>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5416" y="283184"/>
            <a:ext cx="10972800" cy="1143000"/>
          </a:xfrm>
        </p:spPr>
        <p:txBody>
          <a:bodyPr/>
          <a:lstStyle/>
          <a:p>
            <a:r>
              <a:rPr lang="en-US" sz="4000" dirty="0" smtClean="0"/>
              <a:t>Recommendation 1: Create Value for Student Feedback</a:t>
            </a:r>
            <a:endParaRPr lang="en-US" sz="4000" dirty="0"/>
          </a:p>
        </p:txBody>
      </p:sp>
      <p:sp>
        <p:nvSpPr>
          <p:cNvPr id="3" name="Content Placeholder 2"/>
          <p:cNvSpPr>
            <a:spLocks noGrp="1"/>
          </p:cNvSpPr>
          <p:nvPr>
            <p:ph idx="1"/>
          </p:nvPr>
        </p:nvSpPr>
        <p:spPr/>
        <p:txBody>
          <a:bodyPr/>
          <a:lstStyle/>
          <a:p>
            <a:r>
              <a:rPr lang="en-US" sz="2400" dirty="0" smtClean="0"/>
              <a:t>Beginning of course</a:t>
            </a:r>
          </a:p>
          <a:p>
            <a:pPr lvl="1"/>
            <a:r>
              <a:rPr lang="en-US" sz="2000" dirty="0" smtClean="0"/>
              <a:t>Align IDEA objectives with course objectives (and ELOs) on syllabus</a:t>
            </a:r>
          </a:p>
          <a:p>
            <a:pPr lvl="1"/>
            <a:r>
              <a:rPr lang="en-US" sz="2000" dirty="0" smtClean="0"/>
              <a:t>Tell students how you have used prior student feedback to improve course</a:t>
            </a:r>
          </a:p>
          <a:p>
            <a:r>
              <a:rPr lang="en-US" sz="2400" dirty="0" smtClean="0"/>
              <a:t>Mid-semester:  remind students of learning objectives, strategies you’ve utilized to achieve them</a:t>
            </a:r>
          </a:p>
          <a:p>
            <a:r>
              <a:rPr lang="en-US" sz="2400" dirty="0" smtClean="0"/>
              <a:t>End of course</a:t>
            </a:r>
          </a:p>
          <a:p>
            <a:pPr lvl="1"/>
            <a:r>
              <a:rPr lang="en-US" sz="2000" dirty="0" smtClean="0"/>
              <a:t>Remind students that to this point you’ve been giving them feedback, now it’s their chance</a:t>
            </a:r>
          </a:p>
          <a:p>
            <a:pPr lvl="1"/>
            <a:r>
              <a:rPr lang="en-US" sz="2000" dirty="0" smtClean="0"/>
              <a:t>Show them sample score report—emphasize info generated</a:t>
            </a:r>
          </a:p>
          <a:p>
            <a:pPr lvl="1"/>
            <a:r>
              <a:rPr lang="en-US" sz="2000" dirty="0" smtClean="0"/>
              <a:t>Re-emphasize confidentiality (no identifying information; grade cannot be affected)</a:t>
            </a:r>
          </a:p>
        </p:txBody>
      </p:sp>
    </p:spTree>
    <p:extLst>
      <p:ext uri="{BB962C8B-B14F-4D97-AF65-F5344CB8AC3E}">
        <p14:creationId xmlns:p14="http://schemas.microsoft.com/office/powerpoint/2010/main" val="1911749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fade">
                                      <p:cBhvr>
                                        <p:cTn id="29" dur="500"/>
                                        <p:tgtEl>
                                          <p:spTgt spid="3">
                                            <p:txEl>
                                              <p:pRg st="5" end="5"/>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Effect transition="in" filter="fade">
                                      <p:cBhvr>
                                        <p:cTn id="34" dur="500"/>
                                        <p:tgtEl>
                                          <p:spTgt spid="3">
                                            <p:txEl>
                                              <p:pRg st="6" end="6"/>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fade">
                                      <p:cBhvr>
                                        <p:cTn id="39"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Recommendation 2:  Communicate with students</a:t>
            </a:r>
            <a:endParaRPr lang="en-US" sz="4000" dirty="0"/>
          </a:p>
        </p:txBody>
      </p:sp>
      <p:sp>
        <p:nvSpPr>
          <p:cNvPr id="3" name="Content Placeholder 2"/>
          <p:cNvSpPr>
            <a:spLocks noGrp="1"/>
          </p:cNvSpPr>
          <p:nvPr>
            <p:ph idx="1"/>
          </p:nvPr>
        </p:nvSpPr>
        <p:spPr/>
        <p:txBody>
          <a:bodyPr/>
          <a:lstStyle/>
          <a:p>
            <a:r>
              <a:rPr lang="en-US" dirty="0" smtClean="0"/>
              <a:t>Use encouraging emails that report proportion of students that have completed survey</a:t>
            </a:r>
          </a:p>
          <a:p>
            <a:r>
              <a:rPr lang="en-US" dirty="0" smtClean="0"/>
              <a:t>Use of social media (more effective if you have utilized SM throughout semester)</a:t>
            </a:r>
          </a:p>
          <a:p>
            <a:r>
              <a:rPr lang="en-US" dirty="0" smtClean="0"/>
              <a:t>If class meets in-person, provide daily updates, reminders</a:t>
            </a:r>
            <a:endParaRPr lang="en-US" dirty="0"/>
          </a:p>
        </p:txBody>
      </p:sp>
    </p:spTree>
    <p:extLst>
      <p:ext uri="{BB962C8B-B14F-4D97-AF65-F5344CB8AC3E}">
        <p14:creationId xmlns:p14="http://schemas.microsoft.com/office/powerpoint/2010/main" val="3926493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Recommendation 3:  Integrate process into campus culture</a:t>
            </a:r>
            <a:endParaRPr lang="en-US" sz="4000" dirty="0"/>
          </a:p>
        </p:txBody>
      </p:sp>
      <p:sp>
        <p:nvSpPr>
          <p:cNvPr id="3" name="Content Placeholder 2"/>
          <p:cNvSpPr>
            <a:spLocks noGrp="1"/>
          </p:cNvSpPr>
          <p:nvPr>
            <p:ph idx="1"/>
          </p:nvPr>
        </p:nvSpPr>
        <p:spPr/>
        <p:txBody>
          <a:bodyPr/>
          <a:lstStyle/>
          <a:p>
            <a:r>
              <a:rPr lang="en-US" dirty="0" smtClean="0"/>
              <a:t>Introduce online process as part of freshman orientation</a:t>
            </a:r>
          </a:p>
          <a:p>
            <a:r>
              <a:rPr lang="en-US" dirty="0" smtClean="0"/>
              <a:t>Make use of campus-wide information forums</a:t>
            </a:r>
          </a:p>
          <a:p>
            <a:pPr lvl="1"/>
            <a:r>
              <a:rPr lang="en-US" dirty="0" smtClean="0"/>
              <a:t>Ad or article in Argo</a:t>
            </a:r>
          </a:p>
          <a:p>
            <a:pPr lvl="1"/>
            <a:r>
              <a:rPr lang="en-US" dirty="0" smtClean="0"/>
              <a:t>Prominent reminder on students’ Go Portal home page </a:t>
            </a:r>
          </a:p>
          <a:p>
            <a:pPr lvl="2"/>
            <a:r>
              <a:rPr lang="en-US" dirty="0" smtClean="0"/>
              <a:t>Update of campus-wide proportion of completers</a:t>
            </a:r>
          </a:p>
          <a:p>
            <a:pPr lvl="2"/>
            <a:r>
              <a:rPr lang="en-US" dirty="0" smtClean="0"/>
              <a:t>“40 percent of students have completed their online IDEA surveys. Have you?”</a:t>
            </a:r>
            <a:endParaRPr lang="en-US" dirty="0"/>
          </a:p>
        </p:txBody>
      </p:sp>
    </p:spTree>
    <p:extLst>
      <p:ext uri="{BB962C8B-B14F-4D97-AF65-F5344CB8AC3E}">
        <p14:creationId xmlns:p14="http://schemas.microsoft.com/office/powerpoint/2010/main" val="3770666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 4: Use class time</a:t>
            </a:r>
            <a:endParaRPr lang="en-US" dirty="0"/>
          </a:p>
        </p:txBody>
      </p:sp>
      <p:sp>
        <p:nvSpPr>
          <p:cNvPr id="3" name="Content Placeholder 2"/>
          <p:cNvSpPr>
            <a:spLocks noGrp="1"/>
          </p:cNvSpPr>
          <p:nvPr>
            <p:ph idx="1"/>
          </p:nvPr>
        </p:nvSpPr>
        <p:spPr/>
        <p:txBody>
          <a:bodyPr/>
          <a:lstStyle/>
          <a:p>
            <a:r>
              <a:rPr lang="en-US" dirty="0" smtClean="0"/>
              <a:t>Schedule computer lab </a:t>
            </a:r>
          </a:p>
          <a:p>
            <a:r>
              <a:rPr lang="en-US" dirty="0" smtClean="0"/>
              <a:t>Have students bring laptops </a:t>
            </a:r>
            <a:endParaRPr lang="en-US" dirty="0"/>
          </a:p>
        </p:txBody>
      </p:sp>
    </p:spTree>
    <p:extLst>
      <p:ext uri="{BB962C8B-B14F-4D97-AF65-F5344CB8AC3E}">
        <p14:creationId xmlns:p14="http://schemas.microsoft.com/office/powerpoint/2010/main" val="560301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 5:  Incentives</a:t>
            </a:r>
            <a:endParaRPr lang="en-US" dirty="0"/>
          </a:p>
        </p:txBody>
      </p:sp>
      <p:sp>
        <p:nvSpPr>
          <p:cNvPr id="3" name="Content Placeholder 2"/>
          <p:cNvSpPr>
            <a:spLocks noGrp="1"/>
          </p:cNvSpPr>
          <p:nvPr>
            <p:ph idx="1"/>
          </p:nvPr>
        </p:nvSpPr>
        <p:spPr/>
        <p:txBody>
          <a:bodyPr/>
          <a:lstStyle/>
          <a:p>
            <a:r>
              <a:rPr lang="en-US" dirty="0" smtClean="0"/>
              <a:t>Course specific</a:t>
            </a:r>
          </a:p>
          <a:p>
            <a:pPr lvl="1"/>
            <a:r>
              <a:rPr lang="en-US" dirty="0" smtClean="0"/>
              <a:t>Points for reaching a set response rate</a:t>
            </a:r>
          </a:p>
          <a:p>
            <a:pPr lvl="1"/>
            <a:r>
              <a:rPr lang="en-US" dirty="0" smtClean="0"/>
              <a:t>Elimination of quiz, homework assignment</a:t>
            </a:r>
          </a:p>
          <a:p>
            <a:r>
              <a:rPr lang="en-US" dirty="0" smtClean="0"/>
              <a:t>Institution-wide</a:t>
            </a:r>
          </a:p>
          <a:p>
            <a:pPr lvl="1"/>
            <a:r>
              <a:rPr lang="en-US" dirty="0" smtClean="0"/>
              <a:t>Lottery for prize</a:t>
            </a:r>
          </a:p>
          <a:p>
            <a:pPr lvl="1"/>
            <a:r>
              <a:rPr lang="en-US" dirty="0" smtClean="0"/>
              <a:t>Early access to grades (probably not viable for us)</a:t>
            </a:r>
            <a:endParaRPr lang="en-US" dirty="0"/>
          </a:p>
        </p:txBody>
      </p:sp>
    </p:spTree>
    <p:extLst>
      <p:ext uri="{BB962C8B-B14F-4D97-AF65-F5344CB8AC3E}">
        <p14:creationId xmlns:p14="http://schemas.microsoft.com/office/powerpoint/2010/main" val="1798681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lstStyle/>
          <a:p>
            <a:r>
              <a:rPr lang="en-US" dirty="0" smtClean="0"/>
              <a:t>Your relationship with students may be the strongest incentive for their participation</a:t>
            </a:r>
          </a:p>
          <a:p>
            <a:pPr lvl="1"/>
            <a:r>
              <a:rPr lang="en-US" dirty="0" smtClean="0"/>
              <a:t>Create “feedback culture” through frequent formative evaluations</a:t>
            </a:r>
          </a:p>
          <a:p>
            <a:pPr lvl="1"/>
            <a:r>
              <a:rPr lang="en-US" dirty="0" smtClean="0"/>
              <a:t>Emphasize desire for feedback about what is </a:t>
            </a:r>
            <a:r>
              <a:rPr lang="en-US" b="1" dirty="0" smtClean="0"/>
              <a:t>and</a:t>
            </a:r>
            <a:r>
              <a:rPr lang="en-US" dirty="0" smtClean="0"/>
              <a:t> isn’t working</a:t>
            </a:r>
          </a:p>
          <a:p>
            <a:r>
              <a:rPr lang="en-US" dirty="0" smtClean="0"/>
              <a:t>Fostering rapport and a collaborative environment throughout the semester “primes” students for collaboration through IDEA feedback</a:t>
            </a:r>
          </a:p>
          <a:p>
            <a:r>
              <a:rPr lang="en-US" dirty="0" smtClean="0"/>
              <a:t>Over 80 percent participation is a reasonable expectation for online IDEA</a:t>
            </a:r>
          </a:p>
          <a:p>
            <a:endParaRPr lang="en-US" dirty="0" smtClean="0"/>
          </a:p>
        </p:txBody>
      </p:sp>
    </p:spTree>
    <p:extLst>
      <p:ext uri="{BB962C8B-B14F-4D97-AF65-F5344CB8AC3E}">
        <p14:creationId xmlns:p14="http://schemas.microsoft.com/office/powerpoint/2010/main" val="30563582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Students and surveys</a:t>
            </a:r>
            <a:endParaRPr lang="en-US" dirty="0"/>
          </a:p>
        </p:txBody>
      </p:sp>
      <p:sp>
        <p:nvSpPr>
          <p:cNvPr id="3" name="Content Placeholder 2"/>
          <p:cNvSpPr>
            <a:spLocks noGrp="1"/>
          </p:cNvSpPr>
          <p:nvPr>
            <p:ph idx="1"/>
          </p:nvPr>
        </p:nvSpPr>
        <p:spPr>
          <a:xfrm>
            <a:off x="609600" y="1880939"/>
            <a:ext cx="10972800" cy="4525963"/>
          </a:xfrm>
        </p:spPr>
        <p:txBody>
          <a:bodyPr/>
          <a:lstStyle/>
          <a:p>
            <a:r>
              <a:rPr lang="en-US" dirty="0" smtClean="0"/>
              <a:t>MOA creates a moratorium on surveying students during </a:t>
            </a:r>
            <a:br>
              <a:rPr lang="en-US" dirty="0" smtClean="0"/>
            </a:br>
            <a:r>
              <a:rPr lang="en-US" dirty="0" smtClean="0"/>
              <a:t>the official survey period</a:t>
            </a:r>
          </a:p>
          <a:p>
            <a:r>
              <a:rPr lang="en-US" dirty="0" smtClean="0"/>
              <a:t>Students are receiving multiple requests for surveys</a:t>
            </a:r>
          </a:p>
          <a:p>
            <a:r>
              <a:rPr lang="en-US" dirty="0" smtClean="0"/>
              <a:t>Less can be more</a:t>
            </a:r>
          </a:p>
          <a:p>
            <a:r>
              <a:rPr lang="en-US" dirty="0" smtClean="0"/>
              <a:t>Students are e-mailed separate e-mails for IDEA Online and </a:t>
            </a:r>
            <a:br>
              <a:rPr lang="en-US" dirty="0" smtClean="0"/>
            </a:br>
            <a:r>
              <a:rPr lang="en-US" dirty="0" smtClean="0"/>
              <a:t>Small Class Online</a:t>
            </a:r>
          </a:p>
          <a:p>
            <a:pPr marL="0" indent="0">
              <a:buNone/>
            </a:pPr>
            <a:endParaRPr lang="en-US" dirty="0" smtClean="0"/>
          </a:p>
          <a:p>
            <a:endParaRPr lang="en-US" dirty="0" smtClean="0"/>
          </a:p>
        </p:txBody>
      </p:sp>
    </p:spTree>
    <p:extLst>
      <p:ext uri="{BB962C8B-B14F-4D97-AF65-F5344CB8AC3E}">
        <p14:creationId xmlns:p14="http://schemas.microsoft.com/office/powerpoint/2010/main" val="36208084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are online surveys administered?</a:t>
            </a:r>
            <a:endParaRPr lang="en-US" dirty="0"/>
          </a:p>
        </p:txBody>
      </p:sp>
      <p:sp>
        <p:nvSpPr>
          <p:cNvPr id="3" name="Content Placeholder 2"/>
          <p:cNvSpPr>
            <a:spLocks noGrp="1"/>
          </p:cNvSpPr>
          <p:nvPr>
            <p:ph idx="1"/>
          </p:nvPr>
        </p:nvSpPr>
        <p:spPr>
          <a:xfrm>
            <a:off x="609600" y="1118939"/>
            <a:ext cx="10972800" cy="4525963"/>
          </a:xfrm>
        </p:spPr>
        <p:txBody>
          <a:bodyPr/>
          <a:lstStyle/>
          <a:p>
            <a:r>
              <a:rPr lang="en-US" dirty="0" smtClean="0"/>
              <a:t>E-mails are sent to students by respective systems</a:t>
            </a:r>
          </a:p>
          <a:p>
            <a:pPr lvl="1"/>
            <a:r>
              <a:rPr lang="en-US" dirty="0" smtClean="0"/>
              <a:t>IDEA Online system (external)</a:t>
            </a:r>
          </a:p>
          <a:p>
            <a:pPr lvl="1"/>
            <a:r>
              <a:rPr lang="en-US" dirty="0" smtClean="0"/>
              <a:t>Small Class Online system (internal)</a:t>
            </a:r>
          </a:p>
          <a:p>
            <a:pPr>
              <a:buFont typeface="Arial" panose="020B0604020202020204" pitchFamily="34" charset="0"/>
              <a:buChar char="•"/>
            </a:pPr>
            <a:r>
              <a:rPr lang="en-US" dirty="0" smtClean="0"/>
              <a:t>IDEA Online utilizes students’ Z Numbers to authenticate or link to survey</a:t>
            </a:r>
          </a:p>
          <a:p>
            <a:pPr>
              <a:buFont typeface="Arial" panose="020B0604020202020204" pitchFamily="34" charset="0"/>
              <a:buChar char="•"/>
            </a:pPr>
            <a:r>
              <a:rPr lang="en-US" dirty="0" smtClean="0"/>
              <a:t>Small Class Online utilizes students’ portal ID and password to authenticate</a:t>
            </a:r>
          </a:p>
          <a:p>
            <a:pPr>
              <a:buFont typeface="Arial" panose="020B0604020202020204" pitchFamily="34" charset="0"/>
              <a:buChar char="•"/>
            </a:pPr>
            <a:r>
              <a:rPr lang="en-US" dirty="0" smtClean="0"/>
              <a:t>IDEA Online sends individual e-mail out for every survey</a:t>
            </a:r>
          </a:p>
          <a:p>
            <a:pPr>
              <a:buFont typeface="Arial" panose="020B0604020202020204" pitchFamily="34" charset="0"/>
              <a:buChar char="•"/>
            </a:pPr>
            <a:r>
              <a:rPr lang="en-US" dirty="0" smtClean="0"/>
              <a:t>Small Class Online utilizes multiple e-mails but one site with all survey links</a:t>
            </a:r>
            <a:endParaRPr lang="en-US" dirty="0"/>
          </a:p>
        </p:txBody>
      </p:sp>
    </p:spTree>
    <p:extLst>
      <p:ext uri="{BB962C8B-B14F-4D97-AF65-F5344CB8AC3E}">
        <p14:creationId xmlns:p14="http://schemas.microsoft.com/office/powerpoint/2010/main" val="18312984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3452" y="274638"/>
            <a:ext cx="10972800" cy="808204"/>
          </a:xfrm>
        </p:spPr>
        <p:txBody>
          <a:bodyPr/>
          <a:lstStyle/>
          <a:p>
            <a:r>
              <a:rPr lang="en-US" dirty="0" smtClean="0"/>
              <a:t>IDEA Online</a:t>
            </a:r>
            <a:endParaRPr lang="en-US" dirty="0"/>
          </a:p>
        </p:txBody>
      </p:sp>
      <p:sp>
        <p:nvSpPr>
          <p:cNvPr id="9" name="Content Placeholder 8"/>
          <p:cNvSpPr>
            <a:spLocks noGrp="1"/>
          </p:cNvSpPr>
          <p:nvPr>
            <p:ph idx="1"/>
          </p:nvPr>
        </p:nvSpPr>
        <p:spPr>
          <a:xfrm>
            <a:off x="705853" y="2001254"/>
            <a:ext cx="10972800" cy="4525963"/>
          </a:xfrm>
        </p:spPr>
        <p:txBody>
          <a:bodyPr/>
          <a:lstStyle/>
          <a:p>
            <a:pPr marL="0" indent="0">
              <a:buNone/>
            </a:pPr>
            <a:r>
              <a:rPr lang="en-US" sz="1200" dirty="0"/>
              <a:t>Please click on the URL below to complete an IDEA Student Ratings of Instruction course survey for</a:t>
            </a:r>
          </a:p>
          <a:p>
            <a:pPr marL="0" indent="0">
              <a:buNone/>
            </a:pPr>
            <a:r>
              <a:rPr lang="en-US" sz="1200" dirty="0"/>
              <a:t>Richard Stockton College of New Jersey</a:t>
            </a:r>
            <a:br>
              <a:rPr lang="en-US" sz="1200" dirty="0"/>
            </a:br>
            <a:r>
              <a:rPr lang="en-US" sz="1200" dirty="0"/>
              <a:t>Dennis Fotia</a:t>
            </a:r>
            <a:br>
              <a:rPr lang="en-US" sz="1200" dirty="0"/>
            </a:br>
            <a:r>
              <a:rPr lang="en-US" sz="1200" dirty="0"/>
              <a:t>GAH 1234 Introduction to Student Evaluations course</a:t>
            </a:r>
            <a:r>
              <a:rPr lang="en-US" sz="1200" dirty="0" smtClean="0"/>
              <a:t>.</a:t>
            </a:r>
            <a:br>
              <a:rPr lang="en-US" sz="1200" dirty="0" smtClean="0"/>
            </a:br>
            <a:endParaRPr lang="en-US" sz="1200" dirty="0"/>
          </a:p>
          <a:p>
            <a:pPr marL="0" indent="0">
              <a:buNone/>
            </a:pPr>
            <a:r>
              <a:rPr lang="en-US" sz="1200" dirty="0"/>
              <a:t>YOU WILL ONLY BE ABLE TO ACCESS THE URL ONE TIME.</a:t>
            </a:r>
          </a:p>
          <a:p>
            <a:pPr marL="0" indent="0">
              <a:buNone/>
            </a:pPr>
            <a:r>
              <a:rPr lang="en-US" sz="1200" dirty="0"/>
              <a:t>In order to have your responses included, the survey must be completed by </a:t>
            </a:r>
            <a:r>
              <a:rPr lang="en-US" sz="1200" dirty="0" smtClean="0"/>
              <a:t>4/27/2015</a:t>
            </a:r>
            <a:r>
              <a:rPr lang="en-US" sz="1200" dirty="0"/>
              <a:t>.</a:t>
            </a:r>
          </a:p>
          <a:p>
            <a:pPr marL="0" indent="0">
              <a:buNone/>
            </a:pPr>
            <a:r>
              <a:rPr lang="en-US" sz="1200" dirty="0"/>
              <a:t>All of your responses will be kept confidential and will be submitted directly to the IDEA Center in Manhattan, KS. Your instructor will be provided a report summarizing the responses of your entire class. The written comments given by you and your classmates will also be provided verbatim and will be anonymous unless you supply information that identifies yourself. This information will be most helpful to the instructor and to the institution if you answer thoughtfully and honestly.</a:t>
            </a:r>
          </a:p>
          <a:p>
            <a:pPr marL="0" indent="0">
              <a:buNone/>
            </a:pPr>
            <a:r>
              <a:rPr lang="en-US" sz="1200" dirty="0"/>
              <a:t>If you experience any technical difficulties please contact </a:t>
            </a:r>
            <a:r>
              <a:rPr lang="en-US" sz="1200" u="sng" dirty="0">
                <a:hlinkClick r:id="rId2"/>
              </a:rPr>
              <a:t>studentevaluations@stockton.edu</a:t>
            </a:r>
            <a:r>
              <a:rPr lang="en-US" sz="1200" dirty="0"/>
              <a:t>. Other questions should be addressed to your instructor.</a:t>
            </a:r>
          </a:p>
          <a:p>
            <a:pPr marL="0" indent="0">
              <a:buNone/>
            </a:pPr>
            <a:r>
              <a:rPr lang="en-US" sz="1200" dirty="0"/>
              <a:t>Thank you for your time and thoughtful responses.</a:t>
            </a:r>
          </a:p>
          <a:p>
            <a:pPr marL="0" indent="0">
              <a:buNone/>
            </a:pPr>
            <a:r>
              <a:rPr lang="en-US" sz="1200" u="sng" dirty="0">
                <a:hlinkClick r:id="rId3"/>
              </a:rPr>
              <a:t>https://theideaonline.org/idea/cs/survey?S=2340411/21052818/F/F/2935493820</a:t>
            </a:r>
            <a:r>
              <a:rPr lang="en-US" sz="1200" dirty="0"/>
              <a:t> </a:t>
            </a:r>
          </a:p>
          <a:p>
            <a:pPr marL="0" indent="0">
              <a:buNone/>
            </a:pPr>
            <a:r>
              <a:rPr lang="en-US" sz="1200" dirty="0"/>
              <a:t>If your system is unable to link to the website, please copy the underlined text and paste it into the location field of your web browser.</a:t>
            </a:r>
          </a:p>
          <a:p>
            <a:endParaRPr lang="en-US" dirty="0"/>
          </a:p>
        </p:txBody>
      </p:sp>
      <p:sp>
        <p:nvSpPr>
          <p:cNvPr id="10" name="TextBox 9"/>
          <p:cNvSpPr txBox="1"/>
          <p:nvPr/>
        </p:nvSpPr>
        <p:spPr>
          <a:xfrm>
            <a:off x="665747" y="1182198"/>
            <a:ext cx="11012906" cy="553998"/>
          </a:xfrm>
          <a:prstGeom prst="rect">
            <a:avLst/>
          </a:prstGeom>
          <a:noFill/>
        </p:spPr>
        <p:txBody>
          <a:bodyPr wrap="square" rtlCol="0">
            <a:spAutoFit/>
          </a:bodyPr>
          <a:lstStyle/>
          <a:p>
            <a:r>
              <a:rPr lang="en-US" sz="1200" b="1" dirty="0"/>
              <a:t>From</a:t>
            </a:r>
            <a:r>
              <a:rPr lang="en-US" sz="1200" dirty="0"/>
              <a:t>	</a:t>
            </a:r>
            <a:r>
              <a:rPr lang="en-US" sz="1200" dirty="0" smtClean="0"/>
              <a:t>			</a:t>
            </a:r>
            <a:r>
              <a:rPr lang="en-US" sz="1200" b="1" dirty="0" smtClean="0"/>
              <a:t>Subject</a:t>
            </a:r>
            <a:r>
              <a:rPr lang="en-US" sz="1200" b="1" dirty="0"/>
              <a:t>	</a:t>
            </a:r>
            <a:r>
              <a:rPr lang="en-US" sz="1200" dirty="0"/>
              <a:t>	</a:t>
            </a:r>
          </a:p>
          <a:p>
            <a:r>
              <a:rPr lang="en-US" sz="1200" b="1" dirty="0"/>
              <a:t>Stockton Student Evaluations </a:t>
            </a:r>
            <a:r>
              <a:rPr lang="en-US" sz="1200" dirty="0"/>
              <a:t>	</a:t>
            </a:r>
            <a:r>
              <a:rPr lang="en-US" sz="1200" b="1" dirty="0"/>
              <a:t>End of Semester IDEA Course Survey for GAH 1234</a:t>
            </a:r>
            <a:r>
              <a:rPr lang="en-US" sz="1200" dirty="0"/>
              <a:t>	</a:t>
            </a:r>
            <a:r>
              <a:rPr lang="en-US" sz="1200" b="1" dirty="0"/>
              <a:t>11:27 AM</a:t>
            </a:r>
            <a:r>
              <a:rPr lang="en-US" b="1" dirty="0"/>
              <a:t>	</a:t>
            </a:r>
            <a:r>
              <a:rPr lang="en-US" dirty="0"/>
              <a:t>	</a:t>
            </a:r>
          </a:p>
        </p:txBody>
      </p:sp>
    </p:spTree>
    <p:extLst>
      <p:ext uri="{BB962C8B-B14F-4D97-AF65-F5344CB8AC3E}">
        <p14:creationId xmlns:p14="http://schemas.microsoft.com/office/powerpoint/2010/main" val="25185429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Small Class Online</a:t>
            </a:r>
            <a:endParaRPr lang="en-US" dirty="0"/>
          </a:p>
        </p:txBody>
      </p:sp>
      <p:sp>
        <p:nvSpPr>
          <p:cNvPr id="3" name="Content Placeholder 2"/>
          <p:cNvSpPr>
            <a:spLocks noGrp="1"/>
          </p:cNvSpPr>
          <p:nvPr>
            <p:ph idx="1"/>
          </p:nvPr>
        </p:nvSpPr>
        <p:spPr>
          <a:xfrm>
            <a:off x="609600" y="1600203"/>
            <a:ext cx="10972800" cy="3701714"/>
          </a:xfrm>
        </p:spPr>
        <p:txBody>
          <a:bodyPr/>
          <a:lstStyle/>
          <a:p>
            <a:pPr marL="0" indent="0">
              <a:buNone/>
            </a:pPr>
            <a:r>
              <a:rPr lang="en-US" sz="1200" dirty="0"/>
              <a:t>Dear Stockton Student,</a:t>
            </a:r>
            <a:br>
              <a:rPr lang="en-US" sz="1200" dirty="0"/>
            </a:br>
            <a:r>
              <a:rPr lang="en-US" sz="1200" dirty="0"/>
              <a:t> </a:t>
            </a:r>
            <a:br>
              <a:rPr lang="en-US" sz="1200" dirty="0"/>
            </a:br>
            <a:r>
              <a:rPr lang="en-US" sz="1200" dirty="0"/>
              <a:t>Please use the following link to provide feedback regarding your Sub Term A course to your professor and the college about the quality of instruction you have received in any of your classes that may be using an online small class form for student evaluations.  You should only complete a survey for your Sub Term A course.</a:t>
            </a:r>
          </a:p>
          <a:p>
            <a:pPr marL="0" indent="0">
              <a:buNone/>
            </a:pPr>
            <a:r>
              <a:rPr lang="en-US" sz="1200" dirty="0"/>
              <a:t> </a:t>
            </a:r>
          </a:p>
          <a:p>
            <a:pPr marL="0" indent="0">
              <a:buNone/>
            </a:pPr>
            <a:r>
              <a:rPr lang="en-US" sz="1200" u="sng" dirty="0">
                <a:hlinkClick r:id="rId2"/>
              </a:rPr>
              <a:t>http://intraweb.stockton.edu/eyos/page.cfm?siteID=14&amp;pageID=180&amp;action=cas</a:t>
            </a:r>
            <a:r>
              <a:rPr lang="en-US" sz="1200" dirty="0"/>
              <a:t/>
            </a:r>
            <a:br>
              <a:rPr lang="en-US" sz="1200" dirty="0"/>
            </a:br>
            <a:r>
              <a:rPr lang="en-US" sz="1200" dirty="0"/>
              <a:t> </a:t>
            </a:r>
            <a:br>
              <a:rPr lang="en-US" sz="1200" dirty="0"/>
            </a:br>
            <a:r>
              <a:rPr lang="en-US" sz="1200" dirty="0"/>
              <a:t>Note the following important directions:</a:t>
            </a:r>
            <a:br>
              <a:rPr lang="en-US" sz="1200" dirty="0"/>
            </a:br>
            <a:r>
              <a:rPr lang="en-US" sz="1200" dirty="0"/>
              <a:t> </a:t>
            </a:r>
            <a:br>
              <a:rPr lang="en-US" sz="1200" dirty="0"/>
            </a:br>
            <a:r>
              <a:rPr lang="en-US" sz="1200" dirty="0"/>
              <a:t>1) You will have between</a:t>
            </a:r>
            <a:r>
              <a:rPr lang="en-US" sz="1200" b="1" dirty="0"/>
              <a:t> </a:t>
            </a:r>
            <a:r>
              <a:rPr lang="en-US" sz="1200" b="1" dirty="0" smtClean="0"/>
              <a:t>April 14 and April 27 </a:t>
            </a:r>
            <a:r>
              <a:rPr lang="en-US" sz="1200" dirty="0" smtClean="0"/>
              <a:t>to </a:t>
            </a:r>
            <a:r>
              <a:rPr lang="en-US" sz="1200" dirty="0"/>
              <a:t>complete an evaluation.</a:t>
            </a:r>
            <a:br>
              <a:rPr lang="en-US" sz="1200" dirty="0"/>
            </a:br>
            <a:r>
              <a:rPr lang="en-US" sz="1200" dirty="0"/>
              <a:t>2) You must be logged into the Stockton portal for the link to work.</a:t>
            </a:r>
            <a:br>
              <a:rPr lang="en-US" sz="1200" dirty="0"/>
            </a:br>
            <a:r>
              <a:rPr lang="en-US" sz="1200" dirty="0"/>
              <a:t>3) Once you have submitted an evaluation for a class, you will not be able to change it.</a:t>
            </a:r>
            <a:br>
              <a:rPr lang="en-US" sz="1200" dirty="0"/>
            </a:br>
            <a:r>
              <a:rPr lang="en-US" sz="1200" dirty="0"/>
              <a:t> </a:t>
            </a:r>
            <a:br>
              <a:rPr lang="en-US" sz="1200" dirty="0"/>
            </a:br>
            <a:r>
              <a:rPr lang="en-US" sz="1200" dirty="0"/>
              <a:t>Your feedback will be most helpful to the instructor and to the institution if you answer thoughtfully and honestly. As student evaluators, you should also know that the results of your evaluations for this class will be included as part of the information used to make decisions about promotion/tenure/salary increases for this instructor. Fairness to both the individual and the institution require accurate and honest answers. The institution guarantees the confidentiality of your responses. Your considered response is important to the college, to the faculty member being evaluated, and to your student colleagues. Please respond accordingly.</a:t>
            </a:r>
          </a:p>
          <a:p>
            <a:endParaRPr lang="en-US" dirty="0"/>
          </a:p>
        </p:txBody>
      </p:sp>
    </p:spTree>
    <p:extLst>
      <p:ext uri="{BB962C8B-B14F-4D97-AF65-F5344CB8AC3E}">
        <p14:creationId xmlns:p14="http://schemas.microsoft.com/office/powerpoint/2010/main" val="30682028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Faculty interaction</a:t>
            </a:r>
            <a:endParaRPr lang="en-US" dirty="0"/>
          </a:p>
        </p:txBody>
      </p:sp>
      <p:sp>
        <p:nvSpPr>
          <p:cNvPr id="3" name="Content Placeholder 2"/>
          <p:cNvSpPr>
            <a:spLocks noGrp="1"/>
          </p:cNvSpPr>
          <p:nvPr>
            <p:ph idx="1"/>
          </p:nvPr>
        </p:nvSpPr>
        <p:spPr/>
        <p:txBody>
          <a:bodyPr/>
          <a:lstStyle/>
          <a:p>
            <a:r>
              <a:rPr lang="en-US" dirty="0" smtClean="0"/>
              <a:t>Alert students ahead of the survey period letting them know to look for survey request</a:t>
            </a:r>
          </a:p>
          <a:p>
            <a:r>
              <a:rPr lang="en-US" dirty="0" smtClean="0"/>
              <a:t>Remind students during survey administration period and prior to survey deadline</a:t>
            </a:r>
          </a:p>
          <a:p>
            <a:pPr lvl="1"/>
            <a:r>
              <a:rPr lang="en-US" dirty="0" smtClean="0"/>
              <a:t>Course e-mail to students’ Stockton e-mail accounts</a:t>
            </a:r>
          </a:p>
          <a:p>
            <a:pPr lvl="1"/>
            <a:r>
              <a:rPr lang="en-US" dirty="0" smtClean="0"/>
              <a:t>Blackboard Announcement (and set to Stockton e-mail)</a:t>
            </a:r>
          </a:p>
          <a:p>
            <a:pPr lvl="1"/>
            <a:r>
              <a:rPr lang="en-US" dirty="0" smtClean="0"/>
              <a:t>Blackboard Message</a:t>
            </a:r>
          </a:p>
          <a:p>
            <a:pPr lvl="1"/>
            <a:r>
              <a:rPr lang="en-US" dirty="0" smtClean="0"/>
              <a:t>Blackboard e-mail</a:t>
            </a:r>
          </a:p>
          <a:p>
            <a:pPr lvl="1"/>
            <a:endParaRPr lang="en-US" dirty="0" smtClean="0"/>
          </a:p>
          <a:p>
            <a:pPr marL="457200" lvl="1" indent="0">
              <a:buNone/>
            </a:pPr>
            <a:endParaRPr lang="en-US" dirty="0" smtClean="0"/>
          </a:p>
          <a:p>
            <a:pPr lvl="1"/>
            <a:endParaRPr lang="en-US" dirty="0" smtClean="0"/>
          </a:p>
          <a:p>
            <a:endParaRPr lang="en-US" dirty="0" smtClean="0"/>
          </a:p>
          <a:p>
            <a:endParaRPr lang="en-US" dirty="0" smtClean="0"/>
          </a:p>
          <a:p>
            <a:endParaRPr lang="en-US" dirty="0" smtClean="0"/>
          </a:p>
          <a:p>
            <a:r>
              <a:rPr lang="en-US" dirty="0" smtClean="0"/>
              <a:t>Remind students of course objectives with survey objectives</a:t>
            </a:r>
          </a:p>
          <a:p>
            <a:endParaRPr lang="en-US" dirty="0" smtClean="0"/>
          </a:p>
        </p:txBody>
      </p:sp>
    </p:spTree>
    <p:extLst>
      <p:ext uri="{BB962C8B-B14F-4D97-AF65-F5344CB8AC3E}">
        <p14:creationId xmlns:p14="http://schemas.microsoft.com/office/powerpoint/2010/main" val="35990904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URL to post Announcement</a:t>
            </a:r>
            <a:endParaRPr lang="en-US" dirty="0"/>
          </a:p>
        </p:txBody>
      </p:sp>
      <p:pic>
        <p:nvPicPr>
          <p:cNvPr id="4" name="Content Placeholder 3"/>
          <p:cNvPicPr>
            <a:picLocks noGrp="1" noChangeAspect="1"/>
          </p:cNvPicPr>
          <p:nvPr>
            <p:ph idx="1"/>
          </p:nvPr>
        </p:nvPicPr>
        <p:blipFill>
          <a:blip r:embed="rId2"/>
          <a:stretch>
            <a:fillRect/>
          </a:stretch>
        </p:blipFill>
        <p:spPr>
          <a:xfrm>
            <a:off x="2165891" y="1503947"/>
            <a:ext cx="7491249" cy="3998495"/>
          </a:xfrm>
          <a:prstGeom prst="rect">
            <a:avLst/>
          </a:prstGeom>
        </p:spPr>
      </p:pic>
    </p:spTree>
    <p:extLst>
      <p:ext uri="{BB962C8B-B14F-4D97-AF65-F5344CB8AC3E}">
        <p14:creationId xmlns:p14="http://schemas.microsoft.com/office/powerpoint/2010/main" val="38818629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anonymity and survey enrollment</a:t>
            </a:r>
            <a:endParaRPr lang="en-US" dirty="0"/>
          </a:p>
        </p:txBody>
      </p:sp>
      <p:sp>
        <p:nvSpPr>
          <p:cNvPr id="3" name="Content Placeholder 2"/>
          <p:cNvSpPr>
            <a:spLocks noGrp="1"/>
          </p:cNvSpPr>
          <p:nvPr>
            <p:ph idx="1"/>
          </p:nvPr>
        </p:nvSpPr>
        <p:spPr/>
        <p:txBody>
          <a:bodyPr/>
          <a:lstStyle/>
          <a:p>
            <a:r>
              <a:rPr lang="en-US" dirty="0" smtClean="0"/>
              <a:t>Student participation and individual responses in online surveys remain anonymous</a:t>
            </a:r>
          </a:p>
          <a:p>
            <a:r>
              <a:rPr lang="en-US" dirty="0" smtClean="0"/>
              <a:t>I can provide current response rate to faculty/instructors but not individual names of respondents who have completed a survey</a:t>
            </a:r>
          </a:p>
          <a:p>
            <a:r>
              <a:rPr lang="en-US" dirty="0" smtClean="0"/>
              <a:t>Students who withdraw from a course are not surveyed</a:t>
            </a:r>
          </a:p>
          <a:p>
            <a:r>
              <a:rPr lang="en-US" dirty="0" smtClean="0"/>
              <a:t>All students officially enrolled are given an opportunity to take survey</a:t>
            </a:r>
          </a:p>
          <a:p>
            <a:endParaRPr lang="en-US" dirty="0" smtClean="0"/>
          </a:p>
          <a:p>
            <a:endParaRPr lang="en-US" dirty="0"/>
          </a:p>
        </p:txBody>
      </p:sp>
    </p:spTree>
    <p:extLst>
      <p:ext uri="{BB962C8B-B14F-4D97-AF65-F5344CB8AC3E}">
        <p14:creationId xmlns:p14="http://schemas.microsoft.com/office/powerpoint/2010/main" val="6857175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administrative </a:t>
            </a:r>
            <a:r>
              <a:rPr lang="en-US" dirty="0"/>
              <a:t>s</a:t>
            </a:r>
            <a:r>
              <a:rPr lang="en-US" dirty="0" smtClean="0"/>
              <a:t>trategies</a:t>
            </a:r>
            <a:endParaRPr lang="en-US" dirty="0"/>
          </a:p>
        </p:txBody>
      </p:sp>
      <p:sp>
        <p:nvSpPr>
          <p:cNvPr id="3" name="Content Placeholder 2"/>
          <p:cNvSpPr>
            <a:spLocks noGrp="1"/>
          </p:cNvSpPr>
          <p:nvPr>
            <p:ph idx="1"/>
          </p:nvPr>
        </p:nvSpPr>
        <p:spPr/>
        <p:txBody>
          <a:bodyPr/>
          <a:lstStyle/>
          <a:p>
            <a:r>
              <a:rPr lang="en-US" dirty="0" smtClean="0"/>
              <a:t>Utilization of convenient student interface for completion of IDEA</a:t>
            </a:r>
          </a:p>
          <a:p>
            <a:r>
              <a:rPr lang="en-US" dirty="0"/>
              <a:t>E</a:t>
            </a:r>
            <a:r>
              <a:rPr lang="en-US" dirty="0" smtClean="0"/>
              <a:t>mail reminders to students and faculty</a:t>
            </a:r>
          </a:p>
          <a:p>
            <a:r>
              <a:rPr lang="en-US" dirty="0" smtClean="0"/>
              <a:t>Regular email updates to faculty on proportion of students that have completed IDEA</a:t>
            </a:r>
            <a:endParaRPr lang="en-US" dirty="0"/>
          </a:p>
        </p:txBody>
      </p:sp>
    </p:spTree>
    <p:extLst>
      <p:ext uri="{BB962C8B-B14F-4D97-AF65-F5344CB8AC3E}">
        <p14:creationId xmlns:p14="http://schemas.microsoft.com/office/powerpoint/2010/main" val="2774638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pt-bottom-ba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pt-bottom-bar" id="{CBC44014-F63C-4EEF-9060-5C16F71EA939}" vid="{35AAA3DA-D741-4179-9C44-151F62B9513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10808</TotalTime>
  <Words>1476</Words>
  <Application>Microsoft Office PowerPoint</Application>
  <PresentationFormat>Widescreen</PresentationFormat>
  <Paragraphs>143</Paragraphs>
  <Slides>15</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ppt-bottom-bar</vt:lpstr>
      <vt:lpstr>Increasing Online Survey Response Rates </vt:lpstr>
      <vt:lpstr>Students and surveys</vt:lpstr>
      <vt:lpstr>How are online surveys administered?</vt:lpstr>
      <vt:lpstr>IDEA Online</vt:lpstr>
      <vt:lpstr>Small Class Online</vt:lpstr>
      <vt:lpstr>Faculty interaction</vt:lpstr>
      <vt:lpstr>Using URL to post Announcement</vt:lpstr>
      <vt:lpstr>Student anonymity and survey enrollment</vt:lpstr>
      <vt:lpstr>Current administrative strategies</vt:lpstr>
      <vt:lpstr>Recommendation 1: Create Value for Student Feedback</vt:lpstr>
      <vt:lpstr>Recommendation 2:  Communicate with students</vt:lpstr>
      <vt:lpstr>Recommendation 3:  Integrate process into campus culture</vt:lpstr>
      <vt:lpstr>Recommendation 4: Use class time</vt:lpstr>
      <vt:lpstr>Recommendation 5:  Incentives</vt:lpstr>
      <vt:lpstr>Conclusions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Fotia, Dennis</dc:creator>
  <cp:lastModifiedBy>Monticello, Nancy</cp:lastModifiedBy>
  <cp:revision>21</cp:revision>
  <dcterms:created xsi:type="dcterms:W3CDTF">2015-03-27T16:03:56Z</dcterms:created>
  <dcterms:modified xsi:type="dcterms:W3CDTF">2015-04-09T13:53:37Z</dcterms:modified>
</cp:coreProperties>
</file>