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264" r:id="rId3"/>
    <p:sldId id="257" r:id="rId4"/>
    <p:sldId id="298" r:id="rId5"/>
    <p:sldId id="296" r:id="rId6"/>
    <p:sldId id="294" r:id="rId7"/>
    <p:sldId id="293" r:id="rId8"/>
    <p:sldId id="291" r:id="rId9"/>
    <p:sldId id="297" r:id="rId10"/>
    <p:sldId id="304" r:id="rId11"/>
    <p:sldId id="299" r:id="rId12"/>
    <p:sldId id="258" r:id="rId13"/>
    <p:sldId id="265" r:id="rId14"/>
    <p:sldId id="300" r:id="rId15"/>
    <p:sldId id="301" r:id="rId16"/>
    <p:sldId id="267" r:id="rId17"/>
    <p:sldId id="288" r:id="rId18"/>
    <p:sldId id="302" r:id="rId19"/>
    <p:sldId id="289" r:id="rId20"/>
    <p:sldId id="268" r:id="rId21"/>
    <p:sldId id="260" r:id="rId22"/>
    <p:sldId id="259" r:id="rId23"/>
    <p:sldId id="261" r:id="rId24"/>
    <p:sldId id="303" r:id="rId25"/>
    <p:sldId id="269" r:id="rId26"/>
    <p:sldId id="270" r:id="rId27"/>
    <p:sldId id="271" r:id="rId28"/>
    <p:sldId id="295" r:id="rId29"/>
    <p:sldId id="276" r:id="rId30"/>
    <p:sldId id="262" r:id="rId31"/>
    <p:sldId id="273" r:id="rId32"/>
    <p:sldId id="274" r:id="rId33"/>
    <p:sldId id="283" r:id="rId34"/>
    <p:sldId id="284" r:id="rId35"/>
    <p:sldId id="285" r:id="rId36"/>
    <p:sldId id="286" r:id="rId37"/>
    <p:sldId id="287" r:id="rId38"/>
    <p:sldId id="275" r:id="rId39"/>
    <p:sldId id="282" r:id="rId40"/>
    <p:sldId id="281" r:id="rId41"/>
    <p:sldId id="277" r:id="rId42"/>
    <p:sldId id="278" r:id="rId43"/>
    <p:sldId id="279" r:id="rId44"/>
    <p:sldId id="280" r:id="rId45"/>
    <p:sldId id="305" r:id="rId46"/>
    <p:sldId id="306" r:id="rId47"/>
    <p:sldId id="307" r:id="rId48"/>
    <p:sldId id="308" r:id="rId49"/>
    <p:sldId id="292"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136CE-D3A3-4F14-AD27-B527E199DCD2}" type="datetimeFigureOut">
              <a:rPr lang="en-US" smtClean="0"/>
              <a:pPr/>
              <a:t>2/18/2010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EC10A2-02BA-4660-B786-AC588C6E045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currently piloting</a:t>
            </a:r>
            <a:r>
              <a:rPr lang="en-US" baseline="0" dirty="0" smtClean="0"/>
              <a:t> an instrument to use instead of the IDEA diagnostic form for small classes (fewer than 10 students). But note that reliability drops sharply between 15 and 10 raters, so that even if that is implemented, there will still be classes with less reliable data. And note that untenured faculty can’t participate in the pilot, so we’ll have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owe my profs an apology!” And the</a:t>
            </a:r>
            <a:r>
              <a:rPr lang="en-US" baseline="0" dirty="0" smtClean="0"/>
              <a:t> limits to the precision of a 5 point scale.</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Age usually has been</a:t>
            </a:r>
            <a:r>
              <a:rPr lang="en-US" baseline="0" dirty="0" smtClean="0"/>
              <a:t> shown to have little effect, but when it does, it is a negative effect. Race has not been studied much. Gender sometimes has been shown to have little effect and other times has been shown to have effect in complex ways. At Stockton, Sonia learned that with raw scores, in HLTH women score higher than men on PROS, excellent course, and excellent teacher. In BUSN, men score higher on PROS. In NAMS, men score higher on excellent course. Men scored higher in most cases with adjusted scores, except in education, where women scored higher. Course workload tends to be positively correlated.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advice</a:t>
            </a:r>
            <a:r>
              <a:rPr lang="en-US" baseline="0" dirty="0" smtClean="0"/>
              <a:t> is consistent with our processes for tenure and promotion which clearly communicate that teaching evaluations are to be one of many sources for information about teaching effectiveness.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EC10A2-02BA-4660-B786-AC588C6E0450}"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Evaluators</a:t>
            </a:r>
            <a:r>
              <a:rPr lang="en-US" baseline="0" dirty="0" smtClean="0"/>
              <a:t> should use all of these and weigh them fairly evenly when making decisions. In addition, faculty should note that they must provide rich information in order to allow evaluators to assign weight to sources other than the student evaluations—and they must provide information to address aspects of Stockton’s “excellent teaching” about which IDEA says nothing.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tend to more highly value the interestingness of the instructor, good speaking skills, and willingness to help, as well as  progress on learning objectives/colleagues tend to more highly value intellectual challenge, high standards, motivating students</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Orange—student</a:t>
            </a:r>
            <a:r>
              <a:rPr lang="en-US" baseline="0" dirty="0" smtClean="0"/>
              <a:t> ratings are one valid measure. Red—student ratings are valid and IDEA overlaps. Underlined—student ratings and valid, IDEA overlaps, and IDEA may be one of the best sources of information.</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2/18/2010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0097A1D-5811-498E-B8DB-ED759CED040D}" type="datetimeFigureOut">
              <a:rPr lang="en-US" smtClean="0"/>
              <a:pPr/>
              <a:t>2/18/2010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ED4405-3905-491F-84E8-5D88FADF6F8E}"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theideacenter.org/sites/default/files/Idea_Paper_32.pdf" TargetMode="External"/><Relationship Id="rId7" Type="http://schemas.openxmlformats.org/officeDocument/2006/relationships/hyperlink" Target="http://www.theideacenter.org/sites/default/files/Administrative%20DecisionMaking.pdf"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www.theideacenter.org/sites/default/files/InterpretingAdjustedScores.pdf" TargetMode="External"/><Relationship Id="rId5" Type="http://schemas.openxmlformats.org/officeDocument/2006/relationships/hyperlink" Target="http://www.theideacenter.org/sites/default/files/Idea_Paper_36.pdf" TargetMode="External"/><Relationship Id="rId4" Type="http://schemas.openxmlformats.org/officeDocument/2006/relationships/hyperlink" Target="http://www.theideacenter.org/sites/default/files/Idea_Paper_20.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Interpreting IDEA</a:t>
            </a:r>
            <a:endParaRPr lang="en-US" dirty="0"/>
          </a:p>
        </p:txBody>
      </p:sp>
      <p:sp>
        <p:nvSpPr>
          <p:cNvPr id="3" name="Subtitle 2"/>
          <p:cNvSpPr>
            <a:spLocks noGrp="1"/>
          </p:cNvSpPr>
          <p:nvPr>
            <p:ph type="subTitle" idx="1"/>
          </p:nvPr>
        </p:nvSpPr>
        <p:spPr>
          <a:xfrm>
            <a:off x="1432560" y="2286000"/>
            <a:ext cx="7406640" cy="1316664"/>
          </a:xfrm>
        </p:spPr>
        <p:txBody>
          <a:bodyPr>
            <a:normAutofit fontScale="25000" lnSpcReduction="20000"/>
          </a:bodyPr>
          <a:lstStyle/>
          <a:p>
            <a:r>
              <a:rPr lang="en-US" dirty="0" smtClean="0"/>
              <a:t>Heather McGovern</a:t>
            </a:r>
          </a:p>
          <a:p>
            <a:r>
              <a:rPr lang="en-US" dirty="0" smtClean="0"/>
              <a:t>Director of the Institute for Faculty Development</a:t>
            </a:r>
          </a:p>
          <a:p>
            <a:r>
              <a:rPr lang="en-US" dirty="0" smtClean="0"/>
              <a:t>November </a:t>
            </a:r>
            <a:r>
              <a:rPr lang="en-US" dirty="0" smtClean="0"/>
              <a:t>2009</a:t>
            </a:r>
          </a:p>
          <a:p>
            <a:endParaRPr lang="en-US" dirty="0" smtClean="0"/>
          </a:p>
          <a:p>
            <a:endParaRPr lang="en-US" dirty="0" smtClean="0"/>
          </a:p>
          <a:p>
            <a:r>
              <a:rPr lang="en-US" dirty="0" smtClean="0"/>
              <a:t>add info on criterio</a:t>
            </a:r>
            <a:r>
              <a:rPr lang="en-US" dirty="0" smtClean="0"/>
              <a:t>n vs. </a:t>
            </a:r>
            <a:r>
              <a:rPr lang="en-US" dirty="0" err="1" smtClean="0"/>
              <a:t>normed</a:t>
            </a:r>
            <a:r>
              <a:rPr lang="en-US" smtClean="0"/>
              <a:t> scores</a:t>
            </a:r>
          </a:p>
          <a:p>
            <a:r>
              <a:rPr lang="en-US" smtClean="0"/>
              <a:t>Add </a:t>
            </a:r>
            <a:r>
              <a:rPr lang="en-US" dirty="0" smtClean="0"/>
              <a:t>info on standard </a:t>
            </a:r>
            <a:r>
              <a:rPr lang="en-US" dirty="0" err="1" smtClean="0"/>
              <a:t>deviation:</a:t>
            </a:r>
            <a:r>
              <a:rPr lang="en-US" dirty="0" err="1" smtClean="0"/>
              <a:t>Standard</a:t>
            </a:r>
            <a:r>
              <a:rPr lang="en-US" dirty="0" smtClean="0"/>
              <a:t> deviations of about 0.7 are typical. When</a:t>
            </a:r>
          </a:p>
          <a:p>
            <a:r>
              <a:rPr lang="en-US" dirty="0" smtClean="0"/>
              <a:t>these values exceed 1.2, the class exhibits unusual</a:t>
            </a:r>
          </a:p>
          <a:p>
            <a:r>
              <a:rPr lang="en-US" dirty="0" smtClean="0"/>
              <a:t>diversity. Especially in such cases, it is suggested that</a:t>
            </a:r>
          </a:p>
          <a:p>
            <a:r>
              <a:rPr lang="en-US" dirty="0" smtClean="0"/>
              <a:t>the distribution of responses be examined closely,</a:t>
            </a:r>
          </a:p>
          <a:p>
            <a:r>
              <a:rPr lang="en-US" dirty="0" smtClean="0"/>
              <a:t>primarily to detect tendencies toward a bimodal</a:t>
            </a:r>
          </a:p>
          <a:p>
            <a:r>
              <a:rPr lang="en-US" dirty="0" smtClean="0"/>
              <a:t>distribution (one in which class members are about</a:t>
            </a:r>
          </a:p>
          <a:p>
            <a:r>
              <a:rPr lang="en-US" dirty="0" smtClean="0"/>
              <a:t>equally divided between the “high” and “low” end of the</a:t>
            </a:r>
          </a:p>
          <a:p>
            <a:r>
              <a:rPr lang="en-US" dirty="0" smtClean="0"/>
              <a:t>scale, with few “in-between.” Bimodal distributions</a:t>
            </a:r>
          </a:p>
          <a:p>
            <a:r>
              <a:rPr lang="en-US" dirty="0" smtClean="0"/>
              <a:t>suggest that the class contains two types of students</a:t>
            </a:r>
          </a:p>
          <a:p>
            <a:r>
              <a:rPr lang="en-US" dirty="0" smtClean="0"/>
              <a:t>who are so distinctive that what “works” for one group</a:t>
            </a:r>
          </a:p>
          <a:p>
            <a:r>
              <a:rPr lang="en-US" dirty="0" smtClean="0"/>
              <a:t>will not for the other. For example, one group may have</a:t>
            </a:r>
          </a:p>
          <a:p>
            <a:r>
              <a:rPr lang="en-US" dirty="0" smtClean="0"/>
              <a:t>an appropriate background for the course while the other</a:t>
            </a:r>
          </a:p>
          <a:p>
            <a:r>
              <a:rPr lang="en-US" dirty="0" smtClean="0"/>
              <a:t>may be under-prepared; or one group may learn most</a:t>
            </a:r>
          </a:p>
          <a:p>
            <a:r>
              <a:rPr lang="en-US" dirty="0" smtClean="0"/>
              <a:t>easily through “reading/writing” exercises while another</a:t>
            </a:r>
          </a:p>
          <a:p>
            <a:r>
              <a:rPr lang="en-US" dirty="0" smtClean="0"/>
              <a:t>may learn more through activities requiring motor</a:t>
            </a:r>
          </a:p>
          <a:p>
            <a:r>
              <a:rPr lang="en-US" dirty="0" smtClean="0"/>
              <a:t>performance. In any event, detailed examination of</a:t>
            </a:r>
          </a:p>
          <a:p>
            <a:r>
              <a:rPr lang="en-US" dirty="0" smtClean="0"/>
              <a:t>individual items can suggest possible changes in prerequisites,</a:t>
            </a:r>
          </a:p>
          <a:p>
            <a:r>
              <a:rPr lang="en-US" dirty="0" smtClean="0"/>
              <a:t>sectioning, or versatility in instructional</a:t>
            </a:r>
          </a:p>
          <a:p>
            <a:r>
              <a:rPr lang="en-US" dirty="0" smtClean="0"/>
              <a:t>methods.</a:t>
            </a:r>
            <a:endParaRPr lang="en-US" dirty="0"/>
          </a:p>
        </p:txBody>
      </p:sp>
    </p:spTree>
  </p:cSld>
  <p:clrMapOvr>
    <a:masterClrMapping/>
  </p:clrMapOvr>
  <p:transition advTm="35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assumptions about IDEA</a:t>
            </a:r>
            <a:endParaRPr lang="en-US" dirty="0"/>
          </a:p>
        </p:txBody>
      </p:sp>
      <p:sp>
        <p:nvSpPr>
          <p:cNvPr id="3" name="Content Placeholder 2"/>
          <p:cNvSpPr>
            <a:spLocks noGrp="1"/>
          </p:cNvSpPr>
          <p:nvPr>
            <p:ph idx="1"/>
          </p:nvPr>
        </p:nvSpPr>
        <p:spPr/>
        <p:txBody>
          <a:bodyPr/>
          <a:lstStyle/>
          <a:p>
            <a:r>
              <a:rPr lang="en-US" dirty="0" smtClean="0"/>
              <a:t>Effective teaching=students make progress on all 12 learning objectives</a:t>
            </a:r>
          </a:p>
          <a:p>
            <a:r>
              <a:rPr lang="en-US" dirty="0" smtClean="0"/>
              <a:t>Effective teachers= teachers who employ all 20 teaching methods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Reliability and representativeness</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number of classes are needed to draw accurate conclusions</a:t>
            </a:r>
            <a:endParaRPr lang="en-US" dirty="0"/>
          </a:p>
        </p:txBody>
      </p:sp>
      <p:sp>
        <p:nvSpPr>
          <p:cNvPr id="3" name="Content Placeholder 2"/>
          <p:cNvSpPr>
            <a:spLocks noGrp="1"/>
          </p:cNvSpPr>
          <p:nvPr>
            <p:ph idx="1"/>
          </p:nvPr>
        </p:nvSpPr>
        <p:spPr/>
        <p:txBody>
          <a:bodyPr>
            <a:normAutofit/>
          </a:bodyPr>
          <a:lstStyle/>
          <a:p>
            <a:pPr marL="55563" indent="0">
              <a:buNone/>
            </a:pPr>
            <a:r>
              <a:rPr lang="en-US" dirty="0" smtClean="0"/>
              <a:t>File reviewers should keep in mind that the IDEA Center “recommends </a:t>
            </a:r>
            <a:r>
              <a:rPr lang="en-US" dirty="0"/>
              <a:t>using six to eight classes, </a:t>
            </a:r>
            <a:r>
              <a:rPr lang="en-US" dirty="0" smtClean="0"/>
              <a:t>not necessarily </a:t>
            </a:r>
            <a:r>
              <a:rPr lang="en-US" dirty="0"/>
              <a:t>all from the same academic year, that </a:t>
            </a:r>
            <a:r>
              <a:rPr lang="en-US" dirty="0" smtClean="0"/>
              <a:t>are representative </a:t>
            </a:r>
            <a:r>
              <a:rPr lang="en-US" dirty="0"/>
              <a:t>of all of an instructor’s </a:t>
            </a:r>
            <a:r>
              <a:rPr lang="en-US" dirty="0" smtClean="0"/>
              <a:t>teaching responsibilities.”</a:t>
            </a:r>
          </a:p>
          <a:p>
            <a:pPr>
              <a:buNone/>
            </a:pPr>
            <a:endParaRPr lang="en-US" dirty="0" smtClean="0"/>
          </a:p>
          <a:p>
            <a:pPr>
              <a:buNone/>
            </a:pPr>
            <a:endParaRPr lang="en-US" dirty="0"/>
          </a:p>
          <a:p>
            <a:endParaRPr lang="en-US" dirty="0"/>
          </a:p>
        </p:txBody>
      </p:sp>
    </p:spTree>
  </p:cSld>
  <p:clrMapOvr>
    <a:masterClrMapping/>
  </p:clrMapOvr>
  <p:transition advTm="1645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fontScale="90000"/>
          </a:bodyPr>
          <a:lstStyle/>
          <a:p>
            <a:r>
              <a:rPr lang="en-US" dirty="0" smtClean="0"/>
              <a:t>The number of student responders affects reliability</a:t>
            </a:r>
            <a:endParaRPr lang="en-US"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pPr marL="628650" indent="0">
              <a:buNone/>
            </a:pPr>
            <a:r>
              <a:rPr lang="en-US" dirty="0" smtClean="0"/>
              <a:t>The number of student respondents affects reliability. In this context, reliability refers to consistency,  interrater reliability. </a:t>
            </a:r>
          </a:p>
          <a:p>
            <a:pPr marL="628650" indent="0">
              <a:buNone/>
            </a:pPr>
            <a:r>
              <a:rPr lang="en-US" dirty="0" smtClean="0"/>
              <a:t>Fewer than ten students are unreliable—evaluators should pay scant attention to numerical data from classes with fewer than ten respondents. IDEA reports the following median rates: </a:t>
            </a:r>
          </a:p>
          <a:p>
            <a:pPr>
              <a:buNone/>
            </a:pPr>
            <a:r>
              <a:rPr lang="en-US" dirty="0" smtClean="0"/>
              <a:t>		10 raters	.69 reliability</a:t>
            </a:r>
          </a:p>
          <a:p>
            <a:pPr>
              <a:buNone/>
            </a:pPr>
            <a:r>
              <a:rPr lang="en-US" dirty="0" smtClean="0"/>
              <a:t>		15 raters	.83 reliability</a:t>
            </a:r>
          </a:p>
          <a:p>
            <a:pPr>
              <a:buNone/>
            </a:pPr>
            <a:r>
              <a:rPr lang="en-US" dirty="0" smtClean="0"/>
              <a:t>		20 raters	.83 reliability</a:t>
            </a:r>
          </a:p>
          <a:p>
            <a:pPr>
              <a:buNone/>
            </a:pPr>
            <a:r>
              <a:rPr lang="en-US" dirty="0" smtClean="0"/>
              <a:t>		30 raters	.88 reliability</a:t>
            </a:r>
          </a:p>
          <a:p>
            <a:pPr>
              <a:buNone/>
            </a:pPr>
            <a:r>
              <a:rPr lang="en-US" dirty="0" smtClean="0"/>
              <a:t>		40 raters	.91 reliability</a:t>
            </a:r>
          </a:p>
          <a:p>
            <a:pPr>
              <a:buNone/>
            </a:pPr>
            <a:r>
              <a:rPr lang="en-US" b="1" dirty="0" smtClean="0"/>
              <a:t>	  </a:t>
            </a:r>
          </a:p>
          <a:p>
            <a:pPr>
              <a:buNone/>
            </a:pPr>
            <a:endParaRPr lang="en-US" b="1" dirty="0" smtClean="0"/>
          </a:p>
          <a:p>
            <a:pPr>
              <a:buNone/>
            </a:pPr>
            <a:r>
              <a:rPr lang="en-US" b="1" dirty="0" smtClean="0"/>
              <a:t>		Reliability ratings below .70 are highly suspect.</a:t>
            </a:r>
            <a:endParaRPr lang="en-US" b="1" dirty="0"/>
          </a:p>
        </p:txBody>
      </p:sp>
    </p:spTree>
  </p:cSld>
  <p:clrMapOvr>
    <a:masterClrMapping/>
  </p:clrMapOvr>
  <p:transition advTm="6015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number of student responders affects representativeness</a:t>
            </a:r>
            <a:endParaRPr lang="en-US" dirty="0"/>
          </a:p>
        </p:txBody>
      </p:sp>
      <p:sp>
        <p:nvSpPr>
          <p:cNvPr id="3" name="Content Placeholder 2"/>
          <p:cNvSpPr>
            <a:spLocks noGrp="1"/>
          </p:cNvSpPr>
          <p:nvPr>
            <p:ph idx="1"/>
          </p:nvPr>
        </p:nvSpPr>
        <p:spPr>
          <a:xfrm>
            <a:off x="1435608" y="1752600"/>
            <a:ext cx="7498080" cy="4495800"/>
          </a:xfrm>
        </p:spPr>
        <p:txBody>
          <a:bodyPr>
            <a:normAutofit fontScale="77500" lnSpcReduction="20000"/>
          </a:bodyPr>
          <a:lstStyle/>
          <a:p>
            <a:pPr>
              <a:buNone/>
            </a:pPr>
            <a:r>
              <a:rPr lang="en-US" dirty="0" smtClean="0"/>
              <a:t>	Higher response rates provide more representative data. Lower response rates provide less representative data. </a:t>
            </a:r>
          </a:p>
          <a:p>
            <a:pPr>
              <a:buNone/>
            </a:pPr>
            <a:endParaRPr lang="en-US" dirty="0" smtClean="0"/>
          </a:p>
          <a:p>
            <a:pPr>
              <a:lnSpc>
                <a:spcPct val="120000"/>
              </a:lnSpc>
              <a:buNone/>
              <a:defRPr/>
            </a:pPr>
            <a:r>
              <a:rPr lang="en-US" dirty="0" smtClean="0"/>
              <a:t>	This is especially an area of concern for classes using the online IDEA which has a lower response rate.</a:t>
            </a:r>
            <a:r>
              <a:rPr lang="en-US" sz="3600" dirty="0" smtClean="0"/>
              <a:t> </a:t>
            </a:r>
            <a:r>
              <a:rPr lang="en-US" dirty="0" smtClean="0"/>
              <a:t>Dennis </a:t>
            </a:r>
            <a:r>
              <a:rPr lang="en-US" dirty="0" err="1" smtClean="0"/>
              <a:t>Fotia</a:t>
            </a:r>
            <a:r>
              <a:rPr lang="en-US" dirty="0" smtClean="0"/>
              <a:t> informs me that in Fall 2008, the response rate was 62.9%. Spring 2009 data</a:t>
            </a:r>
            <a:r>
              <a:rPr lang="en-US" b="1" dirty="0" smtClean="0"/>
              <a:t>: </a:t>
            </a:r>
          </a:p>
          <a:p>
            <a:pPr lvl="1">
              <a:lnSpc>
                <a:spcPct val="80000"/>
              </a:lnSpc>
              <a:defRPr/>
            </a:pPr>
            <a:r>
              <a:rPr lang="en-US" dirty="0" smtClean="0"/>
              <a:t>Number of Surveys Processed: 50</a:t>
            </a:r>
          </a:p>
          <a:p>
            <a:pPr lvl="1">
              <a:lnSpc>
                <a:spcPct val="80000"/>
              </a:lnSpc>
              <a:defRPr/>
            </a:pPr>
            <a:r>
              <a:rPr lang="en-US" dirty="0" smtClean="0"/>
              <a:t>Number of Respondents: 1045</a:t>
            </a:r>
          </a:p>
          <a:p>
            <a:pPr lvl="1">
              <a:lnSpc>
                <a:spcPct val="80000"/>
              </a:lnSpc>
              <a:defRPr/>
            </a:pPr>
            <a:r>
              <a:rPr lang="en-US" dirty="0" smtClean="0"/>
              <a:t>Number of Responses: 714</a:t>
            </a:r>
          </a:p>
          <a:p>
            <a:pPr lvl="1">
              <a:lnSpc>
                <a:spcPct val="80000"/>
              </a:lnSpc>
              <a:defRPr/>
            </a:pPr>
            <a:r>
              <a:rPr lang="en-US" dirty="0" smtClean="0"/>
              <a:t>Average Response Rate: 71.5%</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data</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 scores can be affected by outliers</a:t>
            </a:r>
            <a:endParaRPr lang="en-US" dirty="0"/>
          </a:p>
        </p:txBody>
      </p:sp>
      <p:sp>
        <p:nvSpPr>
          <p:cNvPr id="3" name="Content Placeholder 2"/>
          <p:cNvSpPr>
            <a:spLocks noGrp="1"/>
          </p:cNvSpPr>
          <p:nvPr>
            <p:ph idx="1"/>
          </p:nvPr>
        </p:nvSpPr>
        <p:spPr>
          <a:xfrm>
            <a:off x="1435608" y="1676400"/>
            <a:ext cx="7498080" cy="4572000"/>
          </a:xfrm>
        </p:spPr>
        <p:txBody>
          <a:bodyPr/>
          <a:lstStyle/>
          <a:p>
            <a:pPr marL="55563" indent="26988">
              <a:buNone/>
            </a:pPr>
            <a:r>
              <a:rPr lang="en-US" dirty="0" smtClean="0"/>
              <a:t>Note that average scores as provided on the IDEA form are mean scores. As such, they can be affected by outliers. Careful evaluators will check the statistical detail on page 4 to note the presence of outliers. </a:t>
            </a:r>
          </a:p>
          <a:p>
            <a:pPr>
              <a:buNone/>
            </a:pPr>
            <a:endParaRPr lang="en-US" dirty="0"/>
          </a:p>
        </p:txBody>
      </p:sp>
    </p:spTree>
  </p:cSld>
  <p:clrMapOvr>
    <a:masterClrMapping/>
  </p:clrMapOvr>
  <p:transition advTm="49125"/>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Scores can be affected by the halo effect</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Ranters and Ravers, or the halo effect</a:t>
            </a:r>
          </a:p>
          <a:p>
            <a:pPr lvl="1">
              <a:buNone/>
            </a:pPr>
            <a:r>
              <a:rPr lang="en-US" dirty="0" smtClean="0"/>
              <a:t>	 “the tendency of raters to form a general opinion of the person being rated and then let that opinion color all specific ratings. If the general impression is favorable, the "halo effect" is positive and the individual receives higher ratings on many items than a more objective evaluation would justify. The "halo effect" can also be negative; an unfavorable general impression will lead to low marks "across the board", even in areas where performance is strong.”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know? </a:t>
            </a:r>
            <a:endParaRPr lang="en-US" dirty="0"/>
          </a:p>
        </p:txBody>
      </p:sp>
      <p:sp>
        <p:nvSpPr>
          <p:cNvPr id="3" name="Content Placeholder 2"/>
          <p:cNvSpPr>
            <a:spLocks noGrp="1"/>
          </p:cNvSpPr>
          <p:nvPr>
            <p:ph idx="1"/>
          </p:nvPr>
        </p:nvSpPr>
        <p:spPr/>
        <p:txBody>
          <a:bodyPr/>
          <a:lstStyle/>
          <a:p>
            <a:pPr>
              <a:buNone/>
            </a:pPr>
            <a:r>
              <a:rPr lang="en-US" dirty="0" smtClean="0"/>
              <a:t>Look at the student forms themselves. If a form gives someone a 5 all the way down—halo effect! In most cases, also true with a 1 or any other number all the way down…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77962"/>
          </a:xfrm>
        </p:spPr>
        <p:txBody>
          <a:bodyPr>
            <a:normAutofit/>
          </a:bodyPr>
          <a:lstStyle/>
          <a:p>
            <a:r>
              <a:rPr lang="en-US" dirty="0" smtClean="0"/>
              <a:t>The Error of Central Tendency can affect scores </a:t>
            </a:r>
            <a:endParaRPr lang="en-US" dirty="0"/>
          </a:p>
        </p:txBody>
      </p:sp>
      <p:sp>
        <p:nvSpPr>
          <p:cNvPr id="3" name="Content Placeholder 2"/>
          <p:cNvSpPr>
            <a:spLocks noGrp="1"/>
          </p:cNvSpPr>
          <p:nvPr>
            <p:ph idx="1"/>
          </p:nvPr>
        </p:nvSpPr>
        <p:spPr>
          <a:xfrm>
            <a:off x="1435608" y="1905000"/>
            <a:ext cx="7498080" cy="4343400"/>
          </a:xfrm>
        </p:spPr>
        <p:txBody>
          <a:bodyPr>
            <a:normAutofit fontScale="92500"/>
          </a:bodyPr>
          <a:lstStyle/>
          <a:p>
            <a:pPr>
              <a:buNone/>
            </a:pPr>
            <a:r>
              <a:rPr lang="en-US" dirty="0" smtClean="0"/>
              <a:t>	“Most people have a tendency to avoid the extremes (very high and very low) in making ratings.  As a result, ratings tend to pile up more toward the middle of the rating scale than might be justified. In many cases, ratings which are "somewhat below average" or "somewhat above average" may represent subdued estimates of an individual's status because of the "Error of Central Tendency.”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70000" lnSpcReduction="20000"/>
          </a:bodyPr>
          <a:lstStyle/>
          <a:p>
            <a:pPr marL="653796" indent="-571500">
              <a:buFont typeface="+mj-lt"/>
              <a:buAutoNum type="romanUcPeriod"/>
            </a:pPr>
            <a:r>
              <a:rPr lang="en-US" dirty="0" smtClean="0"/>
              <a:t>The appropriate role of IDEA in the context of evaluation of teaching at Stockton</a:t>
            </a:r>
          </a:p>
          <a:p>
            <a:pPr marL="1385316" lvl="3" indent="-571500">
              <a:buAutoNum type="alphaUcPeriod"/>
            </a:pPr>
            <a:r>
              <a:rPr lang="en-US" dirty="0" smtClean="0"/>
              <a:t>Validity</a:t>
            </a:r>
          </a:p>
          <a:p>
            <a:pPr marL="1385316" lvl="3" indent="-571500">
              <a:buAutoNum type="alphaUcPeriod"/>
            </a:pPr>
            <a:r>
              <a:rPr lang="en-US" dirty="0" smtClean="0"/>
              <a:t>Reliability and representativeness </a:t>
            </a:r>
          </a:p>
          <a:p>
            <a:pPr marL="653796" indent="-571500">
              <a:buFont typeface="+mj-lt"/>
              <a:buAutoNum type="romanUcPeriod"/>
            </a:pPr>
            <a:r>
              <a:rPr lang="en-US" dirty="0" smtClean="0"/>
              <a:t>Interpreting data</a:t>
            </a:r>
          </a:p>
          <a:p>
            <a:pPr marL="1385316" lvl="3" indent="-571500">
              <a:buFont typeface="+mj-lt"/>
              <a:buAutoNum type="alphaUcPeriod"/>
            </a:pPr>
            <a:r>
              <a:rPr lang="en-US" dirty="0" smtClean="0"/>
              <a:t>Mean</a:t>
            </a:r>
          </a:p>
          <a:p>
            <a:pPr marL="1385316" lvl="3" indent="-571500">
              <a:buFont typeface="+mj-lt"/>
              <a:buAutoNum type="alphaUcPeriod"/>
            </a:pPr>
            <a:r>
              <a:rPr lang="en-US" dirty="0" smtClean="0"/>
              <a:t>Halo effect </a:t>
            </a:r>
          </a:p>
          <a:p>
            <a:pPr marL="1385316" lvl="3" indent="-571500">
              <a:buFont typeface="+mj-lt"/>
              <a:buAutoNum type="alphaUcPeriod"/>
            </a:pPr>
            <a:r>
              <a:rPr lang="en-US" dirty="0" smtClean="0"/>
              <a:t>Error of central tendency</a:t>
            </a:r>
          </a:p>
          <a:p>
            <a:pPr marL="1385316" lvl="3" indent="-571500">
              <a:buFont typeface="+mj-lt"/>
              <a:buAutoNum type="alphaUcPeriod"/>
            </a:pPr>
            <a:r>
              <a:rPr lang="en-US" dirty="0" smtClean="0"/>
              <a:t>Faculty selection of objectives</a:t>
            </a:r>
          </a:p>
          <a:p>
            <a:pPr marL="1385316" lvl="3" indent="-571500">
              <a:buNone/>
            </a:pPr>
            <a:endParaRPr lang="en-US" dirty="0" smtClean="0"/>
          </a:p>
          <a:p>
            <a:pPr marL="653796" indent="-571500">
              <a:buFont typeface="+mj-lt"/>
              <a:buAutoNum type="romanUcPeriod"/>
            </a:pPr>
            <a:r>
              <a:rPr lang="en-US" dirty="0" smtClean="0"/>
              <a:t>Making comparisons</a:t>
            </a:r>
          </a:p>
          <a:p>
            <a:pPr marL="1385316" lvl="3" indent="-571500">
              <a:buFont typeface="+mj-lt"/>
              <a:buAutoNum type="alphaUcPeriod"/>
            </a:pPr>
            <a:r>
              <a:rPr lang="en-US" dirty="0" smtClean="0"/>
              <a:t>IDEA, Stockton, and disciplinary comparisons</a:t>
            </a:r>
          </a:p>
          <a:p>
            <a:pPr marL="1385316" lvl="3" indent="-571500">
              <a:buFont typeface="+mj-lt"/>
              <a:buAutoNum type="alphaUcPeriod"/>
            </a:pPr>
            <a:r>
              <a:rPr lang="en-US" dirty="0" smtClean="0"/>
              <a:t>Converted scores</a:t>
            </a:r>
          </a:p>
          <a:p>
            <a:pPr marL="1385316" lvl="3" indent="-571500">
              <a:buFont typeface="+mj-lt"/>
              <a:buAutoNum type="alphaUcPeriod"/>
            </a:pPr>
            <a:r>
              <a:rPr lang="en-US" dirty="0" smtClean="0"/>
              <a:t>Adjusted scores</a:t>
            </a:r>
          </a:p>
          <a:p>
            <a:pPr marL="1385316" lvl="3" indent="-571500">
              <a:buFont typeface="+mj-lt"/>
              <a:buAutoNum type="alphaUcPeriod"/>
            </a:pPr>
            <a:r>
              <a:rPr lang="en-US" dirty="0" err="1" smtClean="0"/>
              <a:t>Norming</a:t>
            </a:r>
            <a:endParaRPr lang="en-US" dirty="0" smtClean="0"/>
          </a:p>
          <a:p>
            <a:pPr marL="1385316" lvl="3" indent="-571500">
              <a:buFont typeface="+mj-lt"/>
              <a:buAutoNum type="alphaUcPeriod"/>
            </a:pPr>
            <a:r>
              <a:rPr lang="en-US" dirty="0" smtClean="0"/>
              <a:t>Comparisons to SET data</a:t>
            </a:r>
          </a:p>
          <a:p>
            <a:pPr marL="653796" indent="-571500">
              <a:buFont typeface="+mj-lt"/>
              <a:buAutoNum type="romanUcPeriod"/>
            </a:pPr>
            <a:r>
              <a:rPr lang="en-US" dirty="0" smtClean="0"/>
              <a:t>Other things to consider</a:t>
            </a:r>
          </a:p>
          <a:p>
            <a:pPr marL="653796" indent="-571500">
              <a:buFont typeface="+mj-lt"/>
              <a:buAutoNum type="romanUcPeriod"/>
            </a:pPr>
            <a:r>
              <a:rPr lang="en-US" dirty="0" smtClean="0"/>
              <a:t>References</a:t>
            </a:r>
          </a:p>
          <a:p>
            <a:pPr marL="1385316" lvl="3" indent="-571500">
              <a:buNone/>
            </a:pPr>
            <a:endParaRPr lang="en-US" dirty="0" smtClean="0"/>
          </a:p>
          <a:p>
            <a:endParaRPr lang="en-US" dirty="0"/>
          </a:p>
        </p:txBody>
      </p:sp>
    </p:spTree>
  </p:cSld>
  <p:clrMapOvr>
    <a:masterClrMapping/>
  </p:clrMapOvr>
  <p:transition advTm="28453"/>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faculty select objectives can affect scores</a:t>
            </a:r>
            <a:endParaRPr lang="en-US" dirty="0"/>
          </a:p>
        </p:txBody>
      </p:sp>
      <p:sp>
        <p:nvSpPr>
          <p:cNvPr id="3" name="Content Placeholder 2"/>
          <p:cNvSpPr>
            <a:spLocks noGrp="1"/>
          </p:cNvSpPr>
          <p:nvPr>
            <p:ph idx="1"/>
          </p:nvPr>
        </p:nvSpPr>
        <p:spPr/>
        <p:txBody>
          <a:bodyPr>
            <a:normAutofit/>
          </a:bodyPr>
          <a:lstStyle/>
          <a:p>
            <a:pPr marL="111125" indent="-28575">
              <a:buNone/>
            </a:pPr>
            <a:r>
              <a:rPr lang="en-US" dirty="0" smtClean="0"/>
              <a:t>The “Summary Evaluation” provided on page one of the IDEA report weights Progress toward Relevant Objectives at  50% and Excellent Teacher and Excellent Course at 25%.</a:t>
            </a:r>
          </a:p>
          <a:p>
            <a:pPr marL="111125" indent="-28575">
              <a:buNone/>
            </a:pPr>
            <a:r>
              <a:rPr lang="en-US" dirty="0" smtClean="0"/>
              <a:t/>
            </a:r>
            <a:br>
              <a:rPr lang="en-US" dirty="0" smtClean="0"/>
            </a:br>
            <a:r>
              <a:rPr lang="en-US" dirty="0" smtClean="0"/>
              <a:t>Therefore, evaluators should pay attention to the objectives a faculty member selected.</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Things evaluators should check</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 The teacher selected objectives. If not, by default, all will be considered “important.” This makes most information on the first summary page of the report worthless. </a:t>
            </a:r>
          </a:p>
          <a:p>
            <a:pPr>
              <a:buFont typeface="Wingdings" pitchFamily="2" charset="2"/>
              <a:buChar char="q"/>
            </a:pPr>
            <a:r>
              <a:rPr lang="en-US" dirty="0" smtClean="0"/>
              <a:t> The objectives the teacher chose seem reasonable for the course. </a:t>
            </a:r>
          </a:p>
          <a:p>
            <a:pPr>
              <a:buFont typeface="Wingdings" pitchFamily="2" charset="2"/>
              <a:buChar char="q"/>
            </a:pPr>
            <a:r>
              <a:rPr lang="en-US" dirty="0" smtClean="0"/>
              <a:t>The teacher discusses problematic objective choices or irregularities in the class.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 external factors in objective selection</a:t>
            </a:r>
            <a:endParaRPr lang="en-US" dirty="0"/>
          </a:p>
        </p:txBody>
      </p:sp>
      <p:sp>
        <p:nvSpPr>
          <p:cNvPr id="3" name="Content Placeholder 2"/>
          <p:cNvSpPr>
            <a:spLocks noGrp="1"/>
          </p:cNvSpPr>
          <p:nvPr>
            <p:ph idx="1"/>
          </p:nvPr>
        </p:nvSpPr>
        <p:spPr>
          <a:xfrm>
            <a:off x="1435608" y="1524000"/>
            <a:ext cx="7498080" cy="4724400"/>
          </a:xfrm>
        </p:spPr>
        <p:txBody>
          <a:bodyPr>
            <a:normAutofit lnSpcReduction="10000"/>
          </a:bodyPr>
          <a:lstStyle/>
          <a:p>
            <a:pPr>
              <a:buNone/>
            </a:pPr>
            <a:r>
              <a:rPr lang="en-US" dirty="0" smtClean="0"/>
              <a:t>	Most of the time at Stockton, the ultimate decisions about objectives are the teacher’s choice. However, some (and a growing number of) programs encourage (or for all practical purposes, especially for untenured faculty, require) some objectives to be held in common.  This is particularly the case with courses of which there are multiple sections. </a:t>
            </a:r>
          </a:p>
          <a:p>
            <a:pPr>
              <a:buNone/>
            </a:pPr>
            <a:r>
              <a:rPr lang="en-US" dirty="0" smtClean="0"/>
              <a:t>	</a:t>
            </a:r>
            <a:endParaRPr lang="en-US" dirty="0"/>
          </a:p>
          <a:p>
            <a:pPr>
              <a:buNone/>
            </a:pP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can help evaluators…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Logically, faculty members creating their files should note if they</a:t>
            </a:r>
          </a:p>
          <a:p>
            <a:r>
              <a:rPr lang="en-US" dirty="0"/>
              <a:t>f</a:t>
            </a:r>
            <a:r>
              <a:rPr lang="en-US" dirty="0" smtClean="0"/>
              <a:t>orgot to select objectives, which seriously impacts the results,</a:t>
            </a:r>
          </a:p>
          <a:p>
            <a:r>
              <a:rPr lang="en-US" dirty="0" smtClean="0"/>
              <a:t>later see that they chose objectives poorly.,</a:t>
            </a:r>
          </a:p>
          <a:p>
            <a:r>
              <a:rPr lang="en-US" dirty="0" smtClean="0"/>
              <a:t>were using objectives in common with a larger group of courses, but those were problematic for their class, or</a:t>
            </a:r>
          </a:p>
          <a:p>
            <a:r>
              <a:rPr lang="en-US" dirty="0" smtClean="0"/>
              <a:t>need to report an unusual situation that likely affected student progress towards objectives or student perception of the class.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Making comparisons</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 compares class results to three groups </a:t>
            </a:r>
            <a:endParaRPr lang="en-US" dirty="0"/>
          </a:p>
        </p:txBody>
      </p:sp>
      <p:sp>
        <p:nvSpPr>
          <p:cNvPr id="3" name="Content Placeholder 2"/>
          <p:cNvSpPr>
            <a:spLocks noGrp="1"/>
          </p:cNvSpPr>
          <p:nvPr>
            <p:ph idx="1"/>
          </p:nvPr>
        </p:nvSpPr>
        <p:spPr/>
        <p:txBody>
          <a:bodyPr>
            <a:normAutofit fontScale="85000" lnSpcReduction="20000"/>
          </a:bodyPr>
          <a:lstStyle/>
          <a:p>
            <a:pPr marL="596646" indent="-514350">
              <a:buFont typeface="+mj-lt"/>
              <a:buAutoNum type="arabicParenR"/>
            </a:pPr>
            <a:r>
              <a:rPr lang="en-US" dirty="0" smtClean="0"/>
              <a:t>Three years of IDEA student ratings at 122 institutions in 73, 722 classes (excluding classes with fewer than 10 students, limiting to no more than 5% of database from any one institution, excluding first time institutions)</a:t>
            </a:r>
          </a:p>
          <a:p>
            <a:pPr marL="596646" indent="-514350">
              <a:buFont typeface="+mj-lt"/>
              <a:buAutoNum type="arabicParenR"/>
            </a:pPr>
            <a:r>
              <a:rPr lang="en-US" dirty="0" smtClean="0"/>
              <a:t>Classes at your institution in the most recent five years (excluding classes with no objectives selected, including classes of all sizes)</a:t>
            </a:r>
          </a:p>
          <a:p>
            <a:pPr marL="596646" indent="-514350">
              <a:buFont typeface="+mj-lt"/>
              <a:buAutoNum type="arabicParenR"/>
            </a:pPr>
            <a:r>
              <a:rPr lang="en-US" dirty="0" smtClean="0"/>
              <a:t>Classes in the same discipline in the most recent five years where at least 400 classes with the same disciplinary code were rated (excluding as in 1) plus courses with no selected objectives)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4800"/>
            <a:ext cx="7406640" cy="935502"/>
          </a:xfrm>
        </p:spPr>
        <p:txBody>
          <a:bodyPr>
            <a:normAutofit fontScale="90000"/>
          </a:bodyPr>
          <a:lstStyle/>
          <a:p>
            <a:r>
              <a:rPr lang="en-US" dirty="0" smtClean="0"/>
              <a:t>The validity of comparisons varies</a:t>
            </a:r>
            <a:endParaRPr lang="en-US" dirty="0"/>
          </a:p>
        </p:txBody>
      </p:sp>
      <p:sp>
        <p:nvSpPr>
          <p:cNvPr id="3" name="Subtitle 2"/>
          <p:cNvSpPr>
            <a:spLocks noGrp="1"/>
          </p:cNvSpPr>
          <p:nvPr>
            <p:ph type="subTitle" idx="1"/>
          </p:nvPr>
        </p:nvSpPr>
        <p:spPr>
          <a:xfrm>
            <a:off x="1432560" y="1447800"/>
            <a:ext cx="7406640" cy="4876800"/>
          </a:xfrm>
        </p:spPr>
        <p:txBody>
          <a:bodyPr>
            <a:normAutofit/>
          </a:bodyPr>
          <a:lstStyle/>
          <a:p>
            <a:r>
              <a:rPr lang="en-US" dirty="0" smtClean="0"/>
              <a:t>The validity of comparisons depends on a number of factors, including how “typical” a class is, compared to classes at Stockton or all classes in the IDEA database or how well the class aligns with other classes with the same IDEA disciplinary code. </a:t>
            </a:r>
          </a:p>
          <a:p>
            <a:endParaRPr lang="en-US" dirty="0" smtClean="0"/>
          </a:p>
          <a:p>
            <a:r>
              <a:rPr lang="en-US" dirty="0" smtClean="0"/>
              <a:t>Some classes at Stockton align poorly with “typical” classes—say, a fieldwork class or a class with an cutting-edge format. </a:t>
            </a:r>
          </a:p>
          <a:p>
            <a:endParaRPr lang="en-US" dirty="0" smtClean="0"/>
          </a:p>
          <a:p>
            <a:endParaRPr lang="en-US" dirty="0" smtClean="0"/>
          </a:p>
          <a:p>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factors can affect comparisons and ratings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Students in required courses tend to report lower. </a:t>
            </a:r>
          </a:p>
          <a:p>
            <a:r>
              <a:rPr lang="en-US" dirty="0" smtClean="0"/>
              <a:t>Students in lower level classes tend to report lower.  </a:t>
            </a:r>
          </a:p>
          <a:p>
            <a:r>
              <a:rPr lang="en-US" dirty="0" smtClean="0"/>
              <a:t>Arts and humanities &gt;social science &gt; math (this may be because of differences in teaching quality or due to quantitative nature of courses, both, or other factors).</a:t>
            </a:r>
          </a:p>
          <a:p>
            <a:r>
              <a:rPr lang="en-US" dirty="0" smtClean="0"/>
              <a:t>Gender/age/race/culture/height/physical attractiveness and more may be factors, as they are in many other areas of life. </a:t>
            </a:r>
          </a:p>
          <a:p>
            <a:r>
              <a:rPr lang="en-US" dirty="0" smtClean="0"/>
              <a:t>If the students are told the evaluation will be used in personnel decisions the scores are higher. </a:t>
            </a:r>
          </a:p>
          <a:p>
            <a:r>
              <a:rPr lang="en-US" dirty="0" smtClean="0"/>
              <a:t>If the instructor is present during the evaluation the scores are higher.</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external factors don’t usually affect ratings</a:t>
            </a:r>
            <a:endParaRPr lang="en-US" dirty="0"/>
          </a:p>
        </p:txBody>
      </p:sp>
      <p:sp>
        <p:nvSpPr>
          <p:cNvPr id="3" name="Content Placeholder 2"/>
          <p:cNvSpPr>
            <a:spLocks noGrp="1"/>
          </p:cNvSpPr>
          <p:nvPr>
            <p:ph idx="1"/>
          </p:nvPr>
        </p:nvSpPr>
        <p:spPr/>
        <p:txBody>
          <a:bodyPr/>
          <a:lstStyle/>
          <a:p>
            <a:r>
              <a:rPr lang="en-US" dirty="0" smtClean="0"/>
              <a:t>Time of day of the course</a:t>
            </a:r>
          </a:p>
          <a:p>
            <a:r>
              <a:rPr lang="en-US" dirty="0" smtClean="0"/>
              <a:t>Time in the term in which evaluations are given (after midterm)</a:t>
            </a:r>
          </a:p>
          <a:p>
            <a:r>
              <a:rPr lang="en-US" dirty="0" smtClean="0"/>
              <a:t>Age of student</a:t>
            </a:r>
          </a:p>
          <a:p>
            <a:r>
              <a:rPr lang="en-US" dirty="0" smtClean="0"/>
              <a:t>Level of student</a:t>
            </a:r>
          </a:p>
          <a:p>
            <a:r>
              <a:rPr lang="en-US" dirty="0" smtClean="0"/>
              <a:t>Student GPA</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disciplinary comparisons are suspect </a:t>
            </a:r>
            <a:endParaRPr lang="en-US" dirty="0"/>
          </a:p>
        </p:txBody>
      </p:sp>
      <p:sp>
        <p:nvSpPr>
          <p:cNvPr id="3" name="Content Placeholder 2"/>
          <p:cNvSpPr>
            <a:spLocks noGrp="1"/>
          </p:cNvSpPr>
          <p:nvPr>
            <p:ph idx="1"/>
          </p:nvPr>
        </p:nvSpPr>
        <p:spPr/>
        <p:txBody>
          <a:bodyPr>
            <a:normAutofit/>
          </a:bodyPr>
          <a:lstStyle/>
          <a:p>
            <a:pPr>
              <a:buNone/>
            </a:pPr>
            <a:r>
              <a:rPr lang="en-US" dirty="0" smtClean="0"/>
              <a:t>	Many classes align poorly with disciplinary codes: CRIM stats here, which is compared either with Criminal Justice or with Mathematics.  Or developmental writing here, which is higher level than many but also for credit. Or most of our G courses, perhaps particularly our GIS courses.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appropriate role of IDEA in overall evaluation of teaching</a:t>
            </a:r>
            <a:endParaRPr lang="en-US" dirty="0"/>
          </a:p>
        </p:txBody>
      </p:sp>
      <p:sp>
        <p:nvSpPr>
          <p:cNvPr id="3" name="Content Placeholder 2"/>
          <p:cNvSpPr>
            <a:spLocks noGrp="1"/>
          </p:cNvSpPr>
          <p:nvPr>
            <p:ph idx="1"/>
          </p:nvPr>
        </p:nvSpPr>
        <p:spPr/>
        <p:txBody>
          <a:bodyPr>
            <a:normAutofit fontScale="92500"/>
          </a:bodyPr>
          <a:lstStyle/>
          <a:p>
            <a:pPr marL="111125" indent="-28575">
              <a:buNone/>
            </a:pPr>
            <a:r>
              <a:rPr lang="en-US" dirty="0"/>
              <a:t>The IDEA </a:t>
            </a:r>
            <a:r>
              <a:rPr lang="en-US" dirty="0" smtClean="0"/>
              <a:t>Center “strongly </a:t>
            </a:r>
            <a:r>
              <a:rPr lang="en-US" dirty="0"/>
              <a:t>recommends that additional sources </a:t>
            </a:r>
            <a:r>
              <a:rPr lang="en-US" dirty="0" smtClean="0"/>
              <a:t>of evidence </a:t>
            </a:r>
            <a:r>
              <a:rPr lang="en-US" dirty="0"/>
              <a:t>be used when teaching is evaluated and </a:t>
            </a:r>
            <a:r>
              <a:rPr lang="en-US" dirty="0" smtClean="0"/>
              <a:t>that student </a:t>
            </a:r>
            <a:r>
              <a:rPr lang="en-US" dirty="0"/>
              <a:t>ratings constitute only 30% to 50% of </a:t>
            </a:r>
            <a:r>
              <a:rPr lang="en-US" dirty="0" smtClean="0"/>
              <a:t>the overall </a:t>
            </a:r>
            <a:r>
              <a:rPr lang="en-US" dirty="0"/>
              <a:t>evaluation of teaching</a:t>
            </a:r>
            <a:r>
              <a:rPr lang="en-US" dirty="0" smtClean="0"/>
              <a:t>.” Primary reasons: </a:t>
            </a:r>
          </a:p>
          <a:p>
            <a:pPr lvl="1">
              <a:buFont typeface="Courier New" pitchFamily="49" charset="0"/>
              <a:buChar char="o"/>
            </a:pPr>
            <a:r>
              <a:rPr lang="en-US" dirty="0"/>
              <a:t>	</a:t>
            </a:r>
            <a:r>
              <a:rPr lang="en-US" dirty="0" smtClean="0"/>
              <a:t>“some </a:t>
            </a:r>
            <a:r>
              <a:rPr lang="en-US" dirty="0"/>
              <a:t>components </a:t>
            </a:r>
            <a:r>
              <a:rPr lang="en-US" dirty="0" smtClean="0"/>
              <a:t>of effective </a:t>
            </a:r>
            <a:r>
              <a:rPr lang="en-US" dirty="0"/>
              <a:t>teaching are </a:t>
            </a:r>
            <a:endParaRPr lang="en-US" dirty="0" smtClean="0"/>
          </a:p>
          <a:p>
            <a:pPr lvl="1">
              <a:buNone/>
            </a:pPr>
            <a:r>
              <a:rPr lang="en-US" dirty="0" smtClean="0"/>
              <a:t>		best </a:t>
            </a:r>
            <a:r>
              <a:rPr lang="en-US" dirty="0"/>
              <a:t>judged by peers and </a:t>
            </a:r>
            <a:r>
              <a:rPr lang="en-US" dirty="0" smtClean="0"/>
              <a:t>not students”</a:t>
            </a:r>
          </a:p>
          <a:p>
            <a:pPr lvl="1">
              <a:buFont typeface="Courier New" pitchFamily="49" charset="0"/>
              <a:buChar char="o"/>
            </a:pPr>
            <a:r>
              <a:rPr lang="en-US" dirty="0" smtClean="0"/>
              <a:t>	“it </a:t>
            </a:r>
            <a:r>
              <a:rPr lang="en-US" dirty="0"/>
              <a:t>is always useful to </a:t>
            </a:r>
            <a:r>
              <a:rPr lang="en-US" dirty="0" smtClean="0"/>
              <a:t>triangulate information...” </a:t>
            </a:r>
          </a:p>
          <a:p>
            <a:pPr lvl="1">
              <a:buFont typeface="Courier New" pitchFamily="49" charset="0"/>
              <a:buChar char="o"/>
            </a:pPr>
            <a:r>
              <a:rPr lang="en-US" dirty="0" smtClean="0"/>
              <a:t>	no instrument is fully valid</a:t>
            </a:r>
          </a:p>
          <a:p>
            <a:pPr lvl="1">
              <a:buFont typeface="Courier New" pitchFamily="49" charset="0"/>
              <a:buChar char="o"/>
            </a:pPr>
            <a:r>
              <a:rPr lang="en-US" dirty="0" smtClean="0"/>
              <a:t>	no instrument is fully reliable</a:t>
            </a:r>
            <a:endParaRPr lang="en-US" dirty="0"/>
          </a:p>
          <a:p>
            <a:endParaRPr lang="en-US" dirty="0"/>
          </a:p>
        </p:txBody>
      </p:sp>
    </p:spTree>
  </p:cSld>
  <p:clrMapOvr>
    <a:masterClrMapping/>
  </p:clrMapOvr>
  <p:transition advTm="2714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 should use converted scores</a:t>
            </a:r>
            <a:endParaRPr lang="en-US" dirty="0"/>
          </a:p>
        </p:txBody>
      </p:sp>
      <p:sp>
        <p:nvSpPr>
          <p:cNvPr id="3" name="Content Placeholder 2"/>
          <p:cNvSpPr>
            <a:spLocks noGrp="1"/>
          </p:cNvSpPr>
          <p:nvPr>
            <p:ph idx="1"/>
          </p:nvPr>
        </p:nvSpPr>
        <p:spPr/>
        <p:txBody>
          <a:bodyPr>
            <a:normAutofit/>
          </a:bodyPr>
          <a:lstStyle/>
          <a:p>
            <a:pPr>
              <a:buNone/>
            </a:pPr>
            <a:r>
              <a:rPr lang="en-US" dirty="0" smtClean="0"/>
              <a:t>IDEA states that “Institutions that want to make judgments about teaching effectiveness on a comparative basis should use </a:t>
            </a:r>
            <a:r>
              <a:rPr lang="en-US" b="1" dirty="0" smtClean="0"/>
              <a:t>converted scores.”</a:t>
            </a:r>
          </a:p>
          <a:p>
            <a:pPr>
              <a:buNone/>
            </a:pP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converted scores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5-point averages of progress ratings on “Essential” or “Important” objectives vary across objective. For instance, the average for “gaining factual knowledge” is 4.00, while that for “gaining a broader understanding and appreciation for intellectual/cultural activity is 3.69.</a:t>
            </a:r>
          </a:p>
          <a:p>
            <a:r>
              <a:rPr lang="en-US" dirty="0" smtClean="0"/>
              <a:t>Unconverted averages disadvantage “broad liberal education” objectives. </a:t>
            </a:r>
          </a:p>
          <a:p>
            <a:r>
              <a:rPr lang="en-US" dirty="0" smtClean="0"/>
              <a:t>Using converted averages “ensures that instructors choosing objectives where average progress ratings are relatively low will not be penalized for choosing objectives that are particularly challenging or that address complex cognitive skills.”</a:t>
            </a:r>
          </a:p>
          <a:p>
            <a:pPr>
              <a:buNone/>
            </a:pPr>
            <a:endParaRPr lang="en-US" dirty="0" smtClean="0"/>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adjusted averages in most cases</a:t>
            </a:r>
            <a:endParaRPr lang="en-US" dirty="0"/>
          </a:p>
        </p:txBody>
      </p:sp>
      <p:sp>
        <p:nvSpPr>
          <p:cNvPr id="3" name="Content Placeholder 2"/>
          <p:cNvSpPr>
            <a:spLocks noGrp="1"/>
          </p:cNvSpPr>
          <p:nvPr>
            <p:ph idx="1"/>
          </p:nvPr>
        </p:nvSpPr>
        <p:spPr/>
        <p:txBody>
          <a:bodyPr>
            <a:normAutofit/>
          </a:bodyPr>
          <a:lstStyle/>
          <a:p>
            <a:pPr>
              <a:buNone/>
            </a:pPr>
            <a:r>
              <a:rPr lang="en-US" dirty="0" smtClean="0"/>
              <a:t>Adjusted scores adjust for “student motivation, student work habits, class size, course difficulty, and student effort.</a:t>
            </a:r>
            <a:r>
              <a:rPr lang="en-US" i="1" dirty="0" smtClean="0"/>
              <a:t> Therefore, in most circumstances, the IDEA Center recommends using adjusted scores.” </a:t>
            </a:r>
          </a:p>
          <a:p>
            <a:pPr>
              <a:buNone/>
            </a:pPr>
            <a:endParaRPr lang="en-US" i="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a:t>
            </a:r>
            <a:endParaRPr lang="en-US" dirty="0"/>
          </a:p>
        </p:txBody>
      </p:sp>
      <p:sp>
        <p:nvSpPr>
          <p:cNvPr id="3" name="Content Placeholder 2"/>
          <p:cNvSpPr>
            <a:spLocks noGrp="1"/>
          </p:cNvSpPr>
          <p:nvPr>
            <p:ph idx="1"/>
          </p:nvPr>
        </p:nvSpPr>
        <p:spPr/>
        <p:txBody>
          <a:bodyPr>
            <a:normAutofit/>
          </a:bodyPr>
          <a:lstStyle/>
          <a:p>
            <a:pPr>
              <a:buNone/>
            </a:pPr>
            <a:r>
              <a:rPr lang="en-US" dirty="0" smtClean="0"/>
              <a:t>	“Work Habits (mean of Item 43, </a:t>
            </a:r>
            <a:r>
              <a:rPr lang="en-US" i="1" dirty="0" smtClean="0"/>
              <a:t>As a rule, I put forth more effort than other students on academic work</a:t>
            </a:r>
            <a:r>
              <a:rPr lang="en-US" dirty="0" smtClean="0"/>
              <a:t>) is generally the most potent predictor…Unless ratings are adjusted, the instructors of such classes would have an unfair advantage over colleagues with less dedicated students.”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a:t>
            </a:r>
            <a:endParaRPr lang="en-US" dirty="0"/>
          </a:p>
        </p:txBody>
      </p:sp>
      <p:sp>
        <p:nvSpPr>
          <p:cNvPr id="3" name="Content Placeholder 2"/>
          <p:cNvSpPr>
            <a:spLocks noGrp="1"/>
          </p:cNvSpPr>
          <p:nvPr>
            <p:ph idx="1"/>
          </p:nvPr>
        </p:nvSpPr>
        <p:spPr/>
        <p:txBody>
          <a:bodyPr>
            <a:normAutofit/>
          </a:bodyPr>
          <a:lstStyle/>
          <a:p>
            <a:pPr>
              <a:buNone/>
            </a:pPr>
            <a:r>
              <a:rPr lang="en-US" dirty="0" smtClean="0"/>
              <a:t>“Course Motivation (mean of Item 39, </a:t>
            </a:r>
            <a:r>
              <a:rPr lang="en-US" i="1" dirty="0" smtClean="0"/>
              <a:t>I really wanted to take this course regardless of who taught it</a:t>
            </a:r>
            <a:r>
              <a:rPr lang="en-US" dirty="0" smtClean="0"/>
              <a:t>) is the second most potent predictor. …unless ratings are adjusted, the instructors of such classes would have an unfair advantage over colleagues with less motivated students.”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III</a:t>
            </a:r>
            <a:endParaRPr lang="en-US" dirty="0"/>
          </a:p>
        </p:txBody>
      </p:sp>
      <p:sp>
        <p:nvSpPr>
          <p:cNvPr id="3" name="Content Placeholder 2"/>
          <p:cNvSpPr>
            <a:spLocks noGrp="1"/>
          </p:cNvSpPr>
          <p:nvPr>
            <p:ph idx="1"/>
          </p:nvPr>
        </p:nvSpPr>
        <p:spPr/>
        <p:txBody>
          <a:bodyPr>
            <a:normAutofit/>
          </a:bodyPr>
          <a:lstStyle/>
          <a:p>
            <a:pPr>
              <a:buNone/>
            </a:pPr>
            <a:r>
              <a:rPr lang="en-US" dirty="0" smtClean="0"/>
              <a:t>“Size of Class…is not always statistically significant; but when it was, it was always negative – the larger the class, the lower the expected rating.”</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IV</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“Course Difficulty, as indicated by student ratings of item 35, </a:t>
            </a:r>
            <a:r>
              <a:rPr lang="en-US" i="1" dirty="0" smtClean="0"/>
              <a:t>Difficulty of subject matter” </a:t>
            </a:r>
            <a:r>
              <a:rPr lang="en-US" dirty="0" smtClean="0"/>
              <a:t> is complicated because the instructor influences students’ perception of difficulty. </a:t>
            </a:r>
          </a:p>
          <a:p>
            <a:pPr>
              <a:buNone/>
            </a:pPr>
            <a:r>
              <a:rPr lang="en-US" dirty="0" smtClean="0"/>
              <a:t>Therefore, “A statistical technique was used to remove the instructor’s influence on “Difficulty” ratings in order to achieve a measure of a class’s (and often a discipline’s) inherent difficulty. Generally, if the class is perceived as difficult (after taking into account the impact of the instructor on perceived difficulty), an  attenuated outcome can be expected.” </a:t>
            </a:r>
          </a:p>
          <a:p>
            <a:pPr>
              <a:buNone/>
            </a:pPr>
            <a:r>
              <a:rPr lang="en-US" dirty="0" smtClean="0"/>
              <a:t>Notable examples:  in “Creative capacities” and “Communication skills” “high difficulty is strongly associated with low progress ratings.”</a:t>
            </a:r>
          </a:p>
          <a:p>
            <a:pPr>
              <a:buNone/>
            </a:pPr>
            <a:r>
              <a:rPr lang="en-US" dirty="0" smtClean="0"/>
              <a:t>In two cases, high difficulty leads to high ratings on progress toward objectives: “Factual knowledge” and “Principles and theories.”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V</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“Student Effort is measured with responses to item 37, </a:t>
            </a:r>
            <a:r>
              <a:rPr lang="en-US" i="1" dirty="0" smtClean="0"/>
              <a:t>I worked harder on this course than on most courses I have taken</a:t>
            </a:r>
            <a:r>
              <a:rPr lang="en-US" dirty="0" smtClean="0"/>
              <a:t>. “ Here, because response reflects the students’ general habits and how well the teacher motivated students, the latter is statistically removed from the ratings leaving  the fifth extraneous factor, “student effort not attributable to the instructor.” Usually, student effort is negatively related to ratings. </a:t>
            </a:r>
          </a:p>
          <a:p>
            <a:pPr>
              <a:buNone/>
            </a:pPr>
            <a:r>
              <a:rPr lang="en-US" dirty="0" smtClean="0"/>
              <a:t>A special case is that in the cases of “Classes containing an unusually large number of students who worked harder than the instructor’s approach required” which get low progress ratings, maybe because people were unprepared for the class or lack self-confidence and so under achieve “or under-estimate their progress in a self-abasing manner.”</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critical exception to using adjusted scores</a:t>
            </a:r>
            <a:endParaRPr lang="en-US" dirty="0"/>
          </a:p>
        </p:txBody>
      </p:sp>
      <p:sp>
        <p:nvSpPr>
          <p:cNvPr id="3" name="Content Placeholder 2"/>
          <p:cNvSpPr>
            <a:spLocks noGrp="1"/>
          </p:cNvSpPr>
          <p:nvPr>
            <p:ph idx="1"/>
          </p:nvPr>
        </p:nvSpPr>
        <p:spPr/>
        <p:txBody>
          <a:bodyPr>
            <a:normAutofit fontScale="92500" lnSpcReduction="10000"/>
          </a:bodyPr>
          <a:lstStyle/>
          <a:p>
            <a:pPr marL="55563" indent="26988">
              <a:buNone/>
            </a:pPr>
            <a:r>
              <a:rPr lang="en-US" i="1" dirty="0" smtClean="0"/>
              <a:t>“We recommend using the unadjusted score if the average progress rating is high </a:t>
            </a:r>
            <a:r>
              <a:rPr lang="en-US" dirty="0" smtClean="0"/>
              <a:t>(for example, 4.2 or higher).”  </a:t>
            </a:r>
          </a:p>
          <a:p>
            <a:pPr marL="55563" indent="26988">
              <a:buNone/>
            </a:pPr>
            <a:endParaRPr lang="en-US" dirty="0" smtClean="0"/>
          </a:p>
          <a:p>
            <a:pPr marL="55563" indent="26988">
              <a:buNone/>
            </a:pPr>
            <a:r>
              <a:rPr lang="en-US" dirty="0" smtClean="0"/>
              <a:t>In these cases, students are so motivated and hard-working that the teacher has little opportunity to influence their progress, but “instructors should not be penalized for having success with a class of highly motivated students with good work habits.”</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25562"/>
          </a:xfrm>
        </p:spPr>
        <p:txBody>
          <a:bodyPr>
            <a:normAutofit fontScale="90000"/>
          </a:bodyPr>
          <a:lstStyle/>
          <a:p>
            <a:r>
              <a:rPr lang="en-US" dirty="0" smtClean="0"/>
              <a:t>Another exception to using adjusted scores:  Assessment of learning</a:t>
            </a:r>
            <a:endParaRPr lang="en-US" dirty="0"/>
          </a:p>
        </p:txBody>
      </p:sp>
      <p:sp>
        <p:nvSpPr>
          <p:cNvPr id="3" name="Content Placeholder 2"/>
          <p:cNvSpPr>
            <a:spLocks noGrp="1"/>
          </p:cNvSpPr>
          <p:nvPr>
            <p:ph idx="1"/>
          </p:nvPr>
        </p:nvSpPr>
        <p:spPr>
          <a:xfrm>
            <a:off x="1435608" y="2209800"/>
            <a:ext cx="7498080" cy="4038600"/>
          </a:xfrm>
        </p:spPr>
        <p:txBody>
          <a:bodyPr>
            <a:normAutofit/>
          </a:bodyPr>
          <a:lstStyle/>
          <a:p>
            <a:pPr>
              <a:buNone/>
            </a:pPr>
            <a:r>
              <a:rPr lang="en-US" dirty="0" smtClean="0"/>
              <a:t>“In deciding which ratings to use, it is important to consider whether the focus is on student outcomes or on instructor contributions to those outcomes. For the former, “Unadjusted” ratings are most relevant; for the latter, “Adjusted” ratings are generally more appropriate.”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Validity</a:t>
            </a:r>
            <a:endParaRPr lang="en-US" dirty="0"/>
          </a:p>
        </p:txBody>
      </p:sp>
      <p:sp>
        <p:nvSpPr>
          <p:cNvPr id="4" name="Subtitle 3"/>
          <p:cNvSpPr>
            <a:spLocks noGrp="1"/>
          </p:cNvSpPr>
          <p:nvPr>
            <p:ph type="subTitle" idx="1"/>
          </p:nvPr>
        </p:nvSpPr>
        <p:spPr/>
        <p:txBody>
          <a:bodyPr/>
          <a:lstStyle/>
          <a:p>
            <a:endParaRPr lang="en-US" dirty="0"/>
          </a:p>
        </p:txBody>
      </p:sp>
    </p:spTree>
  </p:cSld>
  <p:clrMapOvr>
    <a:masterClrMapping/>
  </p:clrMapOvr>
  <p:transition advTm="1797"/>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not try to cut the scores more precisely than IDEA does…</a:t>
            </a:r>
            <a:endParaRPr lang="en-US" dirty="0"/>
          </a:p>
        </p:txBody>
      </p:sp>
      <p:sp>
        <p:nvSpPr>
          <p:cNvPr id="3" name="Content Placeholder 2"/>
          <p:cNvSpPr>
            <a:spLocks noGrp="1"/>
          </p:cNvSpPr>
          <p:nvPr>
            <p:ph idx="1"/>
          </p:nvPr>
        </p:nvSpPr>
        <p:spPr/>
        <p:txBody>
          <a:bodyPr/>
          <a:lstStyle/>
          <a:p>
            <a:pPr>
              <a:buNone/>
            </a:pPr>
            <a:r>
              <a:rPr lang="en-US" dirty="0" smtClean="0"/>
              <a:t>Because the instrument is not perfectly valid or reliable, trying to compare scores within the five major categories IDEA provides is not recommended.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Norming sorts people into broad categories </a:t>
            </a:r>
            <a:endParaRPr lang="en-US" dirty="0"/>
          </a:p>
        </p:txBody>
      </p:sp>
      <p:sp>
        <p:nvSpPr>
          <p:cNvPr id="3" name="Content Placeholder 2"/>
          <p:cNvSpPr>
            <a:spLocks noGrp="1"/>
          </p:cNvSpPr>
          <p:nvPr>
            <p:ph idx="1"/>
          </p:nvPr>
        </p:nvSpPr>
        <p:spPr/>
        <p:txBody>
          <a:bodyPr/>
          <a:lstStyle/>
          <a:p>
            <a:pPr>
              <a:buNone/>
            </a:pPr>
            <a:r>
              <a:rPr lang="en-US" dirty="0" smtClean="0"/>
              <a:t>	Scores are normed. Therefore, it is unrealistic to expect most people to score above the similar range. Statistically, 40% of people ALWAYS score in the similar range and 30% above and 30% below that range.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norming…</a:t>
            </a:r>
            <a:endParaRPr lang="en-US" dirty="0"/>
          </a:p>
        </p:txBody>
      </p:sp>
      <p:sp>
        <p:nvSpPr>
          <p:cNvPr id="3" name="Content Placeholder 2"/>
          <p:cNvSpPr>
            <a:spLocks noGrp="1"/>
          </p:cNvSpPr>
          <p:nvPr>
            <p:ph idx="1"/>
          </p:nvPr>
        </p:nvSpPr>
        <p:spPr/>
        <p:txBody>
          <a:bodyPr>
            <a:normAutofit fontScale="92500"/>
          </a:bodyPr>
          <a:lstStyle/>
          <a:p>
            <a:r>
              <a:rPr lang="en-US" dirty="0" smtClean="0"/>
              <a:t>Many teachers teach well. Therefore, the comparative standard is relatively high. Being “similar” is not bad. It is fine. </a:t>
            </a:r>
          </a:p>
          <a:p>
            <a:r>
              <a:rPr lang="en-US" dirty="0" smtClean="0"/>
              <a:t>If we made a list of 10 teachers at random at Stockton, we’d expect that one would fall into the “much lower” range, two into “lower,” four into “similar,” two into “higher,” and one into “much higher” if we think Stockton teachers are basically comparable to the teachers in the IDEA database.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Thoughts about comparing to SET data</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We can’t perform the most accurate comparisons of IDEA data to SET data because we don’t know the standard of error for the SET.  The SET also did not convert or adjust or norm scores. Questions on it were not tested for validity and reliability.  Most questions don’t compare to the IDEA form (and those that do could be differently influenced by the other questions on the forms).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Mathematical conversion…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All that said, I’ve found what are supposed to be fairly valid equations for adjusting from a 5 point to a 7 point scale and back.</a:t>
            </a:r>
          </a:p>
          <a:p>
            <a:pPr>
              <a:buNone/>
            </a:pPr>
            <a:endParaRPr lang="en-US" dirty="0" smtClean="0"/>
          </a:p>
          <a:p>
            <a:pPr>
              <a:buNone/>
            </a:pPr>
            <a:r>
              <a:rPr lang="en-US" dirty="0" smtClean="0"/>
              <a:t>That said, research indicates that scales with fewer points (the IDEA compared to the SET) allow for less precise measurement. Apparently this mainly means that because people can’t go as much higher, scores tend to be lower even after being converted.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Other things to consider</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items that relate to our definition of excellent teaching</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Primarily, pages one and two should be used for summative evaluation of teaching. Page 4, which provides raw data, should be at least skimmed to note distribution of scores and for responses to additional questions. </a:t>
            </a:r>
          </a:p>
          <a:p>
            <a:pPr>
              <a:buNone/>
            </a:pPr>
            <a:r>
              <a:rPr lang="en-US" dirty="0" smtClean="0"/>
              <a:t>Due to our definition of excellence in teaching, we should also attend to item 17 on page 3 (“Provided timely and frequent feedback…” for summative evaluation.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Items to consider for formative evaluation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In cases where evaluators can or choose to provide formative evaluation, page 3 is essential.  Here, evaluators should note that effective teaching methods and styles depend upon the learning objectives for the class, and IDEA notes these. IDEA also provides suggestions for areas of strength, areas of weakness, and areas that are ok but have room for improvement. Evaluators can point to these to see what behaviors to recommend or applaud.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Teachers can use page 3</a:t>
            </a:r>
            <a:endParaRPr lang="en-US" dirty="0"/>
          </a:p>
        </p:txBody>
      </p:sp>
      <p:sp>
        <p:nvSpPr>
          <p:cNvPr id="3" name="Content Placeholder 2"/>
          <p:cNvSpPr>
            <a:spLocks noGrp="1"/>
          </p:cNvSpPr>
          <p:nvPr>
            <p:ph idx="1"/>
          </p:nvPr>
        </p:nvSpPr>
        <p:spPr/>
        <p:txBody>
          <a:bodyPr/>
          <a:lstStyle/>
          <a:p>
            <a:pPr>
              <a:buNone/>
            </a:pPr>
            <a:r>
              <a:rPr lang="en-US" dirty="0" smtClean="0"/>
              <a:t>Teachers can look to the information on page three to see what steps they might take to improve student progress on various objectives. See sample report.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Cashin, William. “Student Ratings of Teaching, the Research Revisited.” 1995. Idea paper 32. </a:t>
            </a:r>
            <a:r>
              <a:rPr lang="en-US" dirty="0" smtClean="0">
                <a:hlinkClick r:id="rId3"/>
              </a:rPr>
              <a:t>http://www.theideacenter.org/sites/default/files/Idea_Paper_32.pdf</a:t>
            </a:r>
            <a:endParaRPr lang="en-US" dirty="0" smtClean="0"/>
          </a:p>
          <a:p>
            <a:r>
              <a:rPr lang="en-US" dirty="0" smtClean="0"/>
              <a:t>Cashin, William. “Student Ratings of Teaching: A Summary of the Research.” 1988. Idea paper 20. </a:t>
            </a:r>
            <a:r>
              <a:rPr lang="en-US" dirty="0" smtClean="0">
                <a:hlinkClick r:id="rId4"/>
              </a:rPr>
              <a:t>http://www.theideacenter.org/sites/default/files/Idea_Paper_20.pdf</a:t>
            </a:r>
            <a:endParaRPr lang="en-US" dirty="0" smtClean="0"/>
          </a:p>
          <a:p>
            <a:r>
              <a:rPr lang="en-US" dirty="0" smtClean="0"/>
              <a:t>Colman, Andrew,  Norris, Claire., and Preston, Carolyn.  “Comparing Rating Scales of Different Lengths: Equivalence of Scores from 5-Point and 7-Point Scales</a:t>
            </a:r>
            <a:r>
              <a:rPr lang="en-US" smtClean="0"/>
              <a:t>.” 1997. </a:t>
            </a:r>
            <a:r>
              <a:rPr lang="en-US" i="1" smtClean="0"/>
              <a:t>Psychological Reports 80: 355-362. </a:t>
            </a:r>
            <a:endParaRPr lang="en-US" i="1" dirty="0" smtClean="0"/>
          </a:p>
          <a:p>
            <a:r>
              <a:rPr lang="en-US" dirty="0" smtClean="0"/>
              <a:t>Hoyt, Donald and Pallett, William. “Appraising Teaching Effectiveness: Beyond Student Ratings.” Idea paper 36. </a:t>
            </a:r>
            <a:r>
              <a:rPr lang="en-US" dirty="0" smtClean="0">
                <a:hlinkClick r:id="rId5"/>
              </a:rPr>
              <a:t>http://www.theideacenter.org/sites/default/files/Idea_Paper_36.pdf</a:t>
            </a:r>
            <a:endParaRPr lang="en-US" dirty="0" smtClean="0"/>
          </a:p>
          <a:p>
            <a:r>
              <a:rPr lang="en-US" dirty="0" smtClean="0"/>
              <a:t>“Interpreting Adjusted Ratings of Outcomes.” 2002, updated 2008. </a:t>
            </a:r>
            <a:r>
              <a:rPr lang="en-US" u="sng" dirty="0" smtClean="0">
                <a:hlinkClick r:id="rId6"/>
              </a:rPr>
              <a:t>http://www.theideacenter.org/sites/default/files/InterpretingAdjustedScores.pdf</a:t>
            </a:r>
            <a:endParaRPr lang="en-US" u="sng" dirty="0" smtClean="0"/>
          </a:p>
          <a:p>
            <a:r>
              <a:rPr lang="en-US" dirty="0" smtClean="0"/>
              <a:t>Pallet, Bill. “IDEA Student Ratings of Instruction.” Stockton College, May 2006. </a:t>
            </a:r>
          </a:p>
          <a:p>
            <a:r>
              <a:rPr lang="en-US" dirty="0" smtClean="0"/>
              <a:t>“Using IDEA Results for Administrative Decision-making.” 2005. </a:t>
            </a:r>
            <a:r>
              <a:rPr lang="en-US" u="sng" dirty="0" smtClean="0">
                <a:hlinkClick r:id="rId7"/>
              </a:rPr>
              <a:t>http://www.theideacenter.org/sites/default/files/Administrative%20DecisionMaking.pdf</a:t>
            </a:r>
            <a:endParaRPr lang="en-US" u="sng"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Stockton candidates provide for evaluation of teaching</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Stockton policy states that “evidence of teaching performance should be demonstrated by a teaching portfolio, as outlined below, which should contain the following: </a:t>
            </a:r>
          </a:p>
          <a:p>
            <a:r>
              <a:rPr lang="en-US" dirty="0" smtClean="0"/>
              <a:t>A self-evaluation of teaching</a:t>
            </a:r>
          </a:p>
          <a:p>
            <a:r>
              <a:rPr lang="en-US" dirty="0" smtClean="0"/>
              <a:t>Student evaluations of teaching and preceptorial teaching</a:t>
            </a:r>
          </a:p>
          <a:p>
            <a:r>
              <a:rPr lang="en-US" dirty="0" smtClean="0"/>
              <a:t>Peer evaluations of teaching</a:t>
            </a:r>
          </a:p>
          <a:p>
            <a:r>
              <a:rPr lang="en-US" dirty="0" smtClean="0"/>
              <a:t>Other evidence of effectiveness in teaching”</a:t>
            </a:r>
            <a:endParaRPr lang="en-US" dirty="0"/>
          </a:p>
        </p:txBody>
      </p:sp>
    </p:spTree>
  </p:cSld>
  <p:clrMapOvr>
    <a:masterClrMapping/>
  </p:clrMapOvr>
  <p:transition advTm="2260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25562"/>
          </a:xfrm>
        </p:spPr>
        <p:txBody>
          <a:bodyPr>
            <a:normAutofit fontScale="90000"/>
          </a:bodyPr>
          <a:lstStyle/>
          <a:p>
            <a:r>
              <a:rPr lang="en-US" dirty="0" smtClean="0"/>
              <a:t>Correlations of multiple measures of teaching excellence </a:t>
            </a:r>
            <a:endParaRPr lang="en-US" dirty="0"/>
          </a:p>
        </p:txBody>
      </p:sp>
      <p:sp>
        <p:nvSpPr>
          <p:cNvPr id="3" name="Content Placeholder 2"/>
          <p:cNvSpPr>
            <a:spLocks noGrp="1"/>
          </p:cNvSpPr>
          <p:nvPr>
            <p:ph idx="1"/>
          </p:nvPr>
        </p:nvSpPr>
        <p:spPr/>
        <p:txBody>
          <a:bodyPr>
            <a:normAutofit/>
          </a:bodyPr>
          <a:lstStyle/>
          <a:p>
            <a:pPr>
              <a:buNone/>
            </a:pPr>
            <a:r>
              <a:rPr lang="en-US" dirty="0" smtClean="0"/>
              <a:t>Student ratings correlate with faculty, alumni, and administrator ratings: </a:t>
            </a:r>
          </a:p>
          <a:p>
            <a:pPr>
              <a:buNone/>
            </a:pPr>
            <a:r>
              <a:rPr lang="en-US" dirty="0" smtClean="0"/>
              <a:t>Administrator		.39 to .62</a:t>
            </a:r>
          </a:p>
          <a:p>
            <a:pPr>
              <a:buNone/>
            </a:pPr>
            <a:r>
              <a:rPr lang="en-US" dirty="0" smtClean="0"/>
              <a:t>Colleagues		.48 to .69 </a:t>
            </a:r>
          </a:p>
          <a:p>
            <a:pPr>
              <a:buNone/>
            </a:pPr>
            <a:r>
              <a:rPr lang="en-US" dirty="0" smtClean="0"/>
              <a:t>Alumni			.40 to .70</a:t>
            </a:r>
          </a:p>
          <a:p>
            <a:pPr>
              <a:buNone/>
            </a:pPr>
            <a:r>
              <a:rPr lang="en-US" dirty="0" smtClean="0"/>
              <a:t>Trained observers	.50 to .76</a:t>
            </a:r>
          </a:p>
          <a:p>
            <a:pPr>
              <a:buNone/>
            </a:pPr>
            <a:r>
              <a:rPr lang="en-US" dirty="0" smtClean="0"/>
              <a:t>Student comments 	.75 to .93</a:t>
            </a:r>
            <a:endParaRPr lang="en-US" dirty="0"/>
          </a:p>
        </p:txBody>
      </p:sp>
    </p:spTree>
  </p:cSld>
  <p:clrMapOvr>
    <a:masterClrMapping/>
  </p:clrMapOvr>
  <p:transition advTm="2632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ratings are valid</a:t>
            </a:r>
            <a:endParaRPr lang="en-US" dirty="0"/>
          </a:p>
        </p:txBody>
      </p:sp>
      <p:sp>
        <p:nvSpPr>
          <p:cNvPr id="3" name="Content Placeholder 2"/>
          <p:cNvSpPr>
            <a:spLocks noGrp="1"/>
          </p:cNvSpPr>
          <p:nvPr>
            <p:ph idx="1"/>
          </p:nvPr>
        </p:nvSpPr>
        <p:spPr/>
        <p:txBody>
          <a:bodyPr/>
          <a:lstStyle/>
          <a:p>
            <a:pPr>
              <a:buNone/>
            </a:pPr>
            <a:r>
              <a:rPr lang="en-US" dirty="0" smtClean="0"/>
              <a:t>The validity of student ratings has been checked with correlation studies of multi-section course instructor ratings to external tests. These have indicated validity ratings that are “practically useful” (between .30 and .49) as follow:</a:t>
            </a:r>
          </a:p>
          <a:p>
            <a:pPr>
              <a:buNone/>
            </a:pPr>
            <a:r>
              <a:rPr lang="en-US" dirty="0" smtClean="0"/>
              <a:t>Achievement of learning	.47</a:t>
            </a:r>
          </a:p>
          <a:p>
            <a:pPr>
              <a:buNone/>
            </a:pPr>
            <a:r>
              <a:rPr lang="en-US" dirty="0" smtClean="0"/>
              <a:t>Overall course			.47</a:t>
            </a:r>
          </a:p>
          <a:p>
            <a:pPr>
              <a:buNone/>
            </a:pPr>
            <a:r>
              <a:rPr lang="en-US" dirty="0" smtClean="0"/>
              <a:t>Overall instructor		.44</a:t>
            </a:r>
          </a:p>
          <a:p>
            <a:pPr>
              <a:buNone/>
            </a:pPr>
            <a:endParaRPr lang="en-US" dirty="0"/>
          </a:p>
        </p:txBody>
      </p:sp>
    </p:spTree>
  </p:cSld>
  <p:clrMapOvr>
    <a:masterClrMapping/>
  </p:clrMapOvr>
  <p:transition advTm="1435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cannot validly rate all important qualities of teaching</a:t>
            </a:r>
            <a:endParaRPr lang="en-US" dirty="0"/>
          </a:p>
        </p:txBody>
      </p:sp>
      <p:sp>
        <p:nvSpPr>
          <p:cNvPr id="3" name="Content Placeholder 2"/>
          <p:cNvSpPr>
            <a:spLocks noGrp="1"/>
          </p:cNvSpPr>
          <p:nvPr>
            <p:ph idx="1"/>
          </p:nvPr>
        </p:nvSpPr>
        <p:spPr>
          <a:xfrm>
            <a:off x="1435608" y="1600200"/>
            <a:ext cx="7498080" cy="4648200"/>
          </a:xfrm>
        </p:spPr>
        <p:txBody>
          <a:bodyPr>
            <a:normAutofit fontScale="92500" lnSpcReduction="10000"/>
          </a:bodyPr>
          <a:lstStyle/>
          <a:p>
            <a:pPr>
              <a:buNone/>
            </a:pPr>
            <a:r>
              <a:rPr lang="en-US" dirty="0" smtClean="0"/>
              <a:t> Of 26 factors Cashin (1989) identifies as relevant to teaching effectiveness, there are eleven which students cannot assess. </a:t>
            </a:r>
          </a:p>
          <a:p>
            <a:pPr>
              <a:buNone/>
            </a:pPr>
            <a:endParaRPr lang="en-US" dirty="0" smtClean="0"/>
          </a:p>
          <a:p>
            <a:pPr>
              <a:buNone/>
            </a:pPr>
            <a:r>
              <a:rPr lang="en-US" dirty="0" smtClean="0"/>
              <a:t>Keig and Waggoner (1994) grouped these into three categories: </a:t>
            </a:r>
            <a:br>
              <a:rPr lang="en-US" dirty="0" smtClean="0"/>
            </a:br>
            <a:r>
              <a:rPr lang="en-US" dirty="0" smtClean="0"/>
              <a:t>“(1) the goals, content, and organization of course design, (2) methods and materials used in delivery, and (3) evaluation of student work, including grading practices.”</a:t>
            </a:r>
            <a:endParaRPr lang="en-US" dirty="0"/>
          </a:p>
        </p:txBody>
      </p:sp>
    </p:spTree>
  </p:cSld>
  <p:clrMapOvr>
    <a:masterClrMapping/>
  </p:clrMapOvr>
  <p:transition advTm="23922"/>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Stockton defines “excellence in teaching” and what students rate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 thorough and current command of the subject matter, teaching techniques and methodologies of the discipline one teaches</a:t>
            </a:r>
          </a:p>
          <a:p>
            <a:r>
              <a:rPr lang="en-US" dirty="0" smtClean="0"/>
              <a:t>Sound </a:t>
            </a:r>
            <a:r>
              <a:rPr lang="en-US" dirty="0" smtClean="0">
                <a:solidFill>
                  <a:schemeClr val="accent3"/>
                </a:solidFill>
              </a:rPr>
              <a:t>course design </a:t>
            </a:r>
            <a:r>
              <a:rPr lang="en-US" dirty="0" smtClean="0"/>
              <a:t>and </a:t>
            </a:r>
            <a:r>
              <a:rPr lang="en-US" dirty="0" smtClean="0">
                <a:solidFill>
                  <a:schemeClr val="accent3"/>
                </a:solidFill>
              </a:rPr>
              <a:t>delivery</a:t>
            </a:r>
            <a:r>
              <a:rPr lang="en-US" dirty="0" smtClean="0"/>
              <a:t> in all teaching assignments…as evident in </a:t>
            </a:r>
            <a:r>
              <a:rPr lang="en-US" dirty="0" smtClean="0">
                <a:solidFill>
                  <a:schemeClr val="accent3"/>
                </a:solidFill>
              </a:rPr>
              <a:t>clear learning goals and expectations</a:t>
            </a:r>
            <a:r>
              <a:rPr lang="en-US" dirty="0" smtClean="0"/>
              <a:t>, content reflecting the best available scholarship or artistic practices, and </a:t>
            </a:r>
            <a:r>
              <a:rPr lang="en-US" dirty="0" smtClean="0">
                <a:solidFill>
                  <a:schemeClr val="accent3"/>
                </a:solidFill>
              </a:rPr>
              <a:t>teaching techniques aimed at student learning</a:t>
            </a:r>
          </a:p>
          <a:p>
            <a:r>
              <a:rPr lang="en-US" dirty="0" smtClean="0">
                <a:solidFill>
                  <a:schemeClr val="accent3"/>
                </a:solidFill>
              </a:rPr>
              <a:t>The ability to organize course material and to </a:t>
            </a:r>
            <a:r>
              <a:rPr lang="en-US" u="sng" dirty="0" smtClean="0">
                <a:solidFill>
                  <a:schemeClr val="accent3"/>
                </a:solidFill>
              </a:rPr>
              <a:t>communicate this information effectively</a:t>
            </a:r>
            <a:r>
              <a:rPr lang="en-US" dirty="0" smtClean="0">
                <a:solidFill>
                  <a:schemeClr val="accent3"/>
                </a:solidFill>
              </a:rPr>
              <a:t>. </a:t>
            </a:r>
            <a:r>
              <a:rPr lang="en-US" dirty="0" smtClean="0"/>
              <a:t>The development of </a:t>
            </a:r>
            <a:r>
              <a:rPr lang="en-US" dirty="0" smtClean="0">
                <a:solidFill>
                  <a:schemeClr val="accent5">
                    <a:lumMod val="60000"/>
                    <a:lumOff val="40000"/>
                  </a:schemeClr>
                </a:solidFill>
              </a:rPr>
              <a:t>a comprehensive syllabus for each course taught, including expectations, grading and attendance policies, and the timely provision of copies to students</a:t>
            </a:r>
            <a:r>
              <a:rPr lang="en-US" dirty="0" smtClean="0"/>
              <a:t>.</a:t>
            </a:r>
          </a:p>
          <a:p>
            <a:r>
              <a:rPr lang="en-US" dirty="0" smtClean="0"/>
              <a:t>…</a:t>
            </a:r>
            <a:r>
              <a:rPr lang="en-US" dirty="0" smtClean="0">
                <a:solidFill>
                  <a:schemeClr val="accent5">
                    <a:lumMod val="60000"/>
                    <a:lumOff val="40000"/>
                  </a:schemeClr>
                </a:solidFill>
              </a:rPr>
              <a:t>respect for students as members of the Stockton academic community</a:t>
            </a:r>
            <a:r>
              <a:rPr lang="en-US" dirty="0" smtClean="0"/>
              <a:t>, the </a:t>
            </a:r>
            <a:r>
              <a:rPr lang="en-US" dirty="0" smtClean="0">
                <a:solidFill>
                  <a:schemeClr val="accent5">
                    <a:lumMod val="60000"/>
                    <a:lumOff val="40000"/>
                  </a:schemeClr>
                </a:solidFill>
              </a:rPr>
              <a:t>effective response to student questions, </a:t>
            </a:r>
            <a:r>
              <a:rPr lang="en-US" dirty="0" smtClean="0"/>
              <a:t>and the </a:t>
            </a:r>
            <a:r>
              <a:rPr lang="en-US" u="sng" dirty="0" smtClean="0">
                <a:solidFill>
                  <a:schemeClr val="accent3"/>
                </a:solidFill>
              </a:rPr>
              <a:t>timely evaluation of and feedback to students</a:t>
            </a:r>
            <a:r>
              <a:rPr lang="en-US" dirty="0" smtClean="0"/>
              <a:t>.” </a:t>
            </a:r>
          </a:p>
          <a:p>
            <a:pPr>
              <a:buNone/>
            </a:pPr>
            <a:r>
              <a:rPr lang="en-US" dirty="0" smtClean="0"/>
              <a:t>“Where appropriate, additional measures of teaching excellence are</a:t>
            </a:r>
          </a:p>
          <a:p>
            <a:r>
              <a:rPr lang="en-US" dirty="0" smtClean="0">
                <a:solidFill>
                  <a:schemeClr val="accent5">
                    <a:lumMod val="60000"/>
                    <a:lumOff val="40000"/>
                  </a:schemeClr>
                </a:solidFill>
              </a:rPr>
              <a:t>Ability to use technology in teaching</a:t>
            </a:r>
          </a:p>
          <a:p>
            <a:r>
              <a:rPr lang="en-US" dirty="0" smtClean="0">
                <a:solidFill>
                  <a:schemeClr val="accent5">
                    <a:lumMod val="60000"/>
                    <a:lumOff val="40000"/>
                  </a:schemeClr>
                </a:solidFill>
              </a:rPr>
              <a:t>The capacity to relate the subject matter to other fields of knowledge</a:t>
            </a:r>
          </a:p>
          <a:p>
            <a:r>
              <a:rPr lang="en-US" dirty="0" smtClean="0">
                <a:solidFill>
                  <a:schemeClr val="accent3"/>
                </a:solidFill>
              </a:rPr>
              <a:t>Seeking opportunities outside the classroom to enhance student learning of the subject matter</a:t>
            </a:r>
            <a:r>
              <a:rPr lang="en-US" dirty="0" smtClean="0"/>
              <a:t>”</a:t>
            </a:r>
          </a:p>
        </p:txBody>
      </p:sp>
    </p:spTree>
  </p:cSld>
  <p:clrMapOvr>
    <a:masterClrMapping/>
  </p:clrMapOvr>
  <p:transition advTm="114422"/>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683</TotalTime>
  <Words>3116</Words>
  <Application>Microsoft Office PowerPoint</Application>
  <PresentationFormat>On-screen Show (4:3)</PresentationFormat>
  <Paragraphs>274</Paragraphs>
  <Slides>49</Slides>
  <Notes>49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Solstice</vt:lpstr>
      <vt:lpstr>Interpreting IDEA</vt:lpstr>
      <vt:lpstr>Overview</vt:lpstr>
      <vt:lpstr>The appropriate role of IDEA in overall evaluation of teaching</vt:lpstr>
      <vt:lpstr>Validity</vt:lpstr>
      <vt:lpstr>What Stockton candidates provide for evaluation of teaching</vt:lpstr>
      <vt:lpstr>Correlations of multiple measures of teaching excellence </vt:lpstr>
      <vt:lpstr>Student ratings are valid</vt:lpstr>
      <vt:lpstr>Students cannot validly rate all important qualities of teaching</vt:lpstr>
      <vt:lpstr>How Stockton defines “excellence in teaching” and what students rate</vt:lpstr>
      <vt:lpstr>False assumptions about IDEA</vt:lpstr>
      <vt:lpstr>Reliability and representativeness</vt:lpstr>
      <vt:lpstr>A number of classes are needed to draw accurate conclusions</vt:lpstr>
      <vt:lpstr>The number of student responders affects reliability</vt:lpstr>
      <vt:lpstr>The number of student responders affects representativeness</vt:lpstr>
      <vt:lpstr>Interpreting data</vt:lpstr>
      <vt:lpstr>Mean scores can be affected by outliers</vt:lpstr>
      <vt:lpstr>Scores can be affected by the halo effect</vt:lpstr>
      <vt:lpstr>How can you know? </vt:lpstr>
      <vt:lpstr>The Error of Central Tendency can affect scores </vt:lpstr>
      <vt:lpstr>How faculty select objectives can affect scores</vt:lpstr>
      <vt:lpstr>Things evaluators should check</vt:lpstr>
      <vt:lpstr>Consider external factors in objective selection</vt:lpstr>
      <vt:lpstr>Faculty can help evaluators…</vt:lpstr>
      <vt:lpstr>Making comparisons</vt:lpstr>
      <vt:lpstr>IDEA compares class results to three groups </vt:lpstr>
      <vt:lpstr>The validity of comparisons varies</vt:lpstr>
      <vt:lpstr>External factors can affect comparisons and ratings</vt:lpstr>
      <vt:lpstr>Some external factors don’t usually affect ratings</vt:lpstr>
      <vt:lpstr>Some disciplinary comparisons are suspect </vt:lpstr>
      <vt:lpstr>We should use converted scores</vt:lpstr>
      <vt:lpstr>Why we should use converted scores</vt:lpstr>
      <vt:lpstr>Why we should use adjusted averages in most cases</vt:lpstr>
      <vt:lpstr>How are they adjusted? </vt:lpstr>
      <vt:lpstr>How are they adjusted, part II</vt:lpstr>
      <vt:lpstr>How are they adjusted, part III</vt:lpstr>
      <vt:lpstr>How are they adjusted, part IV</vt:lpstr>
      <vt:lpstr>How are they adjusted, part V</vt:lpstr>
      <vt:lpstr>A critical exception to using adjusted scores</vt:lpstr>
      <vt:lpstr>Another exception to using adjusted scores:  Assessment of learning</vt:lpstr>
      <vt:lpstr>Do not try to cut the scores more precisely than IDEA does…</vt:lpstr>
      <vt:lpstr>Norming sorts people into broad categories </vt:lpstr>
      <vt:lpstr>More thoughts on norming…</vt:lpstr>
      <vt:lpstr>Thoughts about comparing to SET data</vt:lpstr>
      <vt:lpstr>Mathematical conversion…</vt:lpstr>
      <vt:lpstr>Other things to consider</vt:lpstr>
      <vt:lpstr>Other items that relate to our definition of excellent teaching</vt:lpstr>
      <vt:lpstr>Items to consider for formative evaluation</vt:lpstr>
      <vt:lpstr>Teachers can use page 3</vt:lpstr>
      <vt:lpstr>References</vt:lpstr>
    </vt:vector>
  </TitlesOfParts>
  <Company>RSCN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IDEA</dc:title>
  <dc:creator>mcgoverh</dc:creator>
  <cp:lastModifiedBy>mcgoverh</cp:lastModifiedBy>
  <cp:revision>54</cp:revision>
  <dcterms:created xsi:type="dcterms:W3CDTF">2009-11-12T18:25:45Z</dcterms:created>
  <dcterms:modified xsi:type="dcterms:W3CDTF">2010-02-18T21:14:18Z</dcterms:modified>
</cp:coreProperties>
</file>