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tags/tag49.xml" ContentType="application/vnd.openxmlformats-officedocument.presentationml.tags+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ags/tag38.xml" ContentType="application/vnd.openxmlformats-officedocument.presentationml.tags+xml"/>
  <Override PartName="/ppt/notesSlides/notesSlide63.xml" ContentType="application/vnd.openxmlformats-officedocument.presentationml.notes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tags/tag63.xml" ContentType="application/vnd.openxmlformats-officedocument.presentationml.tags+xml"/>
  <Override PartName="/ppt/tags/tag74.xml" ContentType="application/vnd.openxmlformats-officedocument.presentationml.tags+xml"/>
  <Override PartName="/ppt/notesSlides/notesSlide30.xml" ContentType="application/vnd.openxmlformats-officedocument.presentationml.notesSlide+xml"/>
  <Override PartName="/ppt/tags/tag52.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slides/slide77.xml" ContentType="application/vnd.openxmlformats-officedocument.presentationml.slide+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68.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tags/tag5.xml" ContentType="application/vnd.openxmlformats-officedocument.presentationml.tags+xml"/>
  <Override PartName="/ppt/notesSlides/notesSlide57.xml" ContentType="application/vnd.openxmlformats-officedocument.presentationml.notesSlide+xml"/>
  <Override PartName="/ppt/tags/tag79.xml" ContentType="application/vnd.openxmlformats-officedocument.presentationml.tags+xml"/>
  <Override PartName="/ppt/slides/slide33.xml" ContentType="application/vnd.openxmlformats-officedocument.presentationml.slide+xml"/>
  <Override PartName="/ppt/slides/slide44.xml" ContentType="application/vnd.openxmlformats-officedocument.presentationml.slide+xml"/>
  <Override PartName="/ppt/notesSlides/notesSlide46.xml" ContentType="application/vnd.openxmlformats-officedocument.presentationml.notesSlide+xml"/>
  <Override PartName="/ppt/tags/tag68.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tags/tag57.xml" ContentType="application/vnd.openxmlformats-officedocument.presentationml.tags+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tags/tag35.xml" ContentType="application/vnd.openxmlformats-officedocument.presentationml.tags+xml"/>
  <Override PartName="/ppt/notesSlides/notesSlide42.xml" ContentType="application/vnd.openxmlformats-officedocument.presentationml.notesSlide+xml"/>
  <Override PartName="/ppt/tags/tag46.xml" ContentType="application/vnd.openxmlformats-officedocument.presentationml.tags+xml"/>
  <Override PartName="/ppt/notesSlides/notesSlide60.xml" ContentType="application/vnd.openxmlformats-officedocument.presentationml.notesSlide+xml"/>
  <Override PartName="/ppt/tags/tag64.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31.xml" ContentType="application/vnd.openxmlformats-officedocument.presentationml.notesSlide+xml"/>
  <Override PartName="/ppt/tags/tag53.xml" ContentType="application/vnd.openxmlformats-officedocument.presentationml.tags+xml"/>
  <Override PartName="/ppt/tags/tag71.xml" ContentType="application/vnd.openxmlformats-officedocument.presentationml.tags+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notesSlides/notesSlide4.xml" ContentType="application/vnd.openxmlformats-officedocument.presentationml.notesSlide+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tags/tag58.xml" ContentType="application/vnd.openxmlformats-officedocument.presentationml.tags+xml"/>
  <Override PartName="/ppt/notesSlides/notesSlide65.xml" ContentType="application/vnd.openxmlformats-officedocument.presentationml.notesSlide+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tags/tag29.xml" ContentType="application/vnd.openxmlformats-officedocument.presentationml.tags+xml"/>
  <Override PartName="/ppt/notesSlides/notesSlide43.xml" ContentType="application/vnd.openxmlformats-officedocument.presentationml.notesSlide+xml"/>
  <Override PartName="/ppt/tags/tag47.xml" ContentType="application/vnd.openxmlformats-officedocument.presentationml.tags+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tags/tag76.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32.xml" ContentType="application/vnd.openxmlformats-officedocument.presentationml.notesSlide+xml"/>
  <Override PartName="/ppt/tags/tag36.xml" ContentType="application/vnd.openxmlformats-officedocument.presentationml.tags+xml"/>
  <Override PartName="/ppt/tags/tag54.xml" ContentType="application/vnd.openxmlformats-officedocument.presentationml.tags+xml"/>
  <Override PartName="/ppt/notesSlides/notesSlide61.xml" ContentType="application/vnd.openxmlformats-officedocument.presentationml.notesSlide+xml"/>
  <Override PartName="/ppt/tags/tag65.xml" ContentType="application/vnd.openxmlformats-officedocument.presentationml.tag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tags/tag43.xml" ContentType="application/vnd.openxmlformats-officedocument.presentationml.tags+xml"/>
  <Override PartName="/ppt/notesSlides/notesSlide50.xml" ContentType="application/vnd.openxmlformats-officedocument.presentationml.notesSlide+xml"/>
  <Override PartName="/ppt/tags/tag61.xml" ContentType="application/vnd.openxmlformats-officedocument.presentationml.tags+xml"/>
  <Override PartName="/ppt/tags/tag72.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tags/tag3.xml" ContentType="application/vnd.openxmlformats-officedocument.presentationml.tags+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tags/tag59.xml" ContentType="application/vnd.openxmlformats-officedocument.presentationml.tags+xml"/>
  <Override PartName="/ppt/tags/tag77.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26.xml" ContentType="application/vnd.openxmlformats-officedocument.presentationml.notesSlide+xml"/>
  <Override PartName="/ppt/tags/tag37.xml" ContentType="application/vnd.openxmlformats-officedocument.presentationml.tags+xml"/>
  <Override PartName="/ppt/notesSlides/notesSlide44.xml" ContentType="application/vnd.openxmlformats-officedocument.presentationml.notesSlide+xml"/>
  <Override PartName="/ppt/tags/tag48.xml" ContentType="application/vnd.openxmlformats-officedocument.presentationml.tags+xml"/>
  <Override PartName="/ppt/notesSlides/notesSlide62.xml" ContentType="application/vnd.openxmlformats-officedocument.presentationml.notesSlide+xml"/>
  <Override PartName="/ppt/tags/tag66.xml" ContentType="application/vnd.openxmlformats-officedocument.presentationml.tags+xml"/>
  <Override PartName="/ppt/notesSlides/notesSlide73.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tags/tag26.xml" ContentType="application/vnd.openxmlformats-officedocument.presentationml.tags+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tags/tag55.xml" ContentType="application/vnd.openxmlformats-officedocument.presentationml.tags+xml"/>
  <Override PartName="/ppt/tags/tag73.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tags/tag33.xml" ContentType="application/vnd.openxmlformats-officedocument.presentationml.tags+xml"/>
  <Override PartName="/ppt/notesSlides/notesSlide40.xml" ContentType="application/vnd.openxmlformats-officedocument.presentationml.notesSlide+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67.xml" ContentType="application/vnd.openxmlformats-officedocument.presentationml.notesSlide+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tags/tag78.xml" ContentType="application/vnd.openxmlformats-officedocument.presentationml.tags+xml"/>
  <Override PartName="/ppt/slides/slide32.xml" ContentType="application/vnd.openxmlformats-officedocument.presentationml.slide+xml"/>
  <Override PartName="/ppt/notesSlides/notesSlide34.xml" ContentType="application/vnd.openxmlformats-officedocument.presentationml.notesSlide+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tags/tag45.xml" ContentType="application/vnd.openxmlformats-officedocument.presentationml.tags+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tags/tag34.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slides/slide48.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tags/tag39.xml" ContentType="application/vnd.openxmlformats-officedocument.presentationml.tags+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slides/slide51.xml" ContentType="application/vnd.openxmlformats-officedocument.presentationml.slide+xml"/>
  <Override PartName="/ppt/tags/tag1.xml" ContentType="application/vnd.openxmlformats-officedocument.presentationml.tags+xml"/>
  <Override PartName="/ppt/tags/tag28.xml" ContentType="application/vnd.openxmlformats-officedocument.presentationml.tags+xml"/>
  <Override PartName="/ppt/notesSlides/notesSlide53.xml" ContentType="application/vnd.openxmlformats-officedocument.presentationml.notesSlide+xml"/>
  <Override PartName="/ppt/tags/tag7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9"/>
  </p:notesMasterIdLst>
  <p:sldIdLst>
    <p:sldId id="256" r:id="rId2"/>
    <p:sldId id="338" r:id="rId3"/>
    <p:sldId id="264" r:id="rId4"/>
    <p:sldId id="296" r:id="rId5"/>
    <p:sldId id="314" r:id="rId6"/>
    <p:sldId id="309" r:id="rId7"/>
    <p:sldId id="313" r:id="rId8"/>
    <p:sldId id="330" r:id="rId9"/>
    <p:sldId id="337" r:id="rId10"/>
    <p:sldId id="339" r:id="rId11"/>
    <p:sldId id="257" r:id="rId12"/>
    <p:sldId id="294" r:id="rId13"/>
    <p:sldId id="342" r:id="rId14"/>
    <p:sldId id="293" r:id="rId15"/>
    <p:sldId id="291" r:id="rId16"/>
    <p:sldId id="297" r:id="rId17"/>
    <p:sldId id="258" r:id="rId18"/>
    <p:sldId id="265" r:id="rId19"/>
    <p:sldId id="300" r:id="rId20"/>
    <p:sldId id="315" r:id="rId21"/>
    <p:sldId id="316" r:id="rId22"/>
    <p:sldId id="341" r:id="rId23"/>
    <p:sldId id="317" r:id="rId24"/>
    <p:sldId id="318" r:id="rId25"/>
    <p:sldId id="319" r:id="rId26"/>
    <p:sldId id="340" r:id="rId27"/>
    <p:sldId id="320" r:id="rId28"/>
    <p:sldId id="321" r:id="rId29"/>
    <p:sldId id="352" r:id="rId30"/>
    <p:sldId id="322" r:id="rId31"/>
    <p:sldId id="301" r:id="rId32"/>
    <p:sldId id="323" r:id="rId33"/>
    <p:sldId id="344" r:id="rId34"/>
    <p:sldId id="343" r:id="rId35"/>
    <p:sldId id="267" r:id="rId36"/>
    <p:sldId id="288" r:id="rId37"/>
    <p:sldId id="302" r:id="rId38"/>
    <p:sldId id="289" r:id="rId39"/>
    <p:sldId id="260" r:id="rId40"/>
    <p:sldId id="261" r:id="rId41"/>
    <p:sldId id="269" r:id="rId42"/>
    <p:sldId id="270" r:id="rId43"/>
    <p:sldId id="271" r:id="rId44"/>
    <p:sldId id="295" r:id="rId45"/>
    <p:sldId id="276" r:id="rId46"/>
    <p:sldId id="262" r:id="rId47"/>
    <p:sldId id="273" r:id="rId48"/>
    <p:sldId id="274" r:id="rId49"/>
    <p:sldId id="283" r:id="rId50"/>
    <p:sldId id="284" r:id="rId51"/>
    <p:sldId id="285" r:id="rId52"/>
    <p:sldId id="286" r:id="rId53"/>
    <p:sldId id="287" r:id="rId54"/>
    <p:sldId id="275" r:id="rId55"/>
    <p:sldId id="282" r:id="rId56"/>
    <p:sldId id="304" r:id="rId57"/>
    <p:sldId id="277" r:id="rId58"/>
    <p:sldId id="278" r:id="rId59"/>
    <p:sldId id="281" r:id="rId60"/>
    <p:sldId id="346" r:id="rId61"/>
    <p:sldId id="345" r:id="rId62"/>
    <p:sldId id="331" r:id="rId63"/>
    <p:sldId id="347" r:id="rId64"/>
    <p:sldId id="332" r:id="rId65"/>
    <p:sldId id="333" r:id="rId66"/>
    <p:sldId id="334" r:id="rId67"/>
    <p:sldId id="335" r:id="rId68"/>
    <p:sldId id="336" r:id="rId69"/>
    <p:sldId id="325" r:id="rId70"/>
    <p:sldId id="328" r:id="rId71"/>
    <p:sldId id="326" r:id="rId72"/>
    <p:sldId id="327" r:id="rId73"/>
    <p:sldId id="348" r:id="rId74"/>
    <p:sldId id="350" r:id="rId75"/>
    <p:sldId id="351" r:id="rId76"/>
    <p:sldId id="349" r:id="rId77"/>
    <p:sldId id="292" r:id="rId78"/>
  </p:sldIdLst>
  <p:sldSz cx="9144000" cy="6858000" type="screen4x3"/>
  <p:notesSz cx="6858000" cy="9144000"/>
  <p:custDataLst>
    <p:tags r:id="rId8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11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33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8136CE-D3A3-4F14-AD27-B527E199DCD2}" type="datetimeFigureOut">
              <a:rPr lang="en-US" smtClean="0"/>
              <a:pPr/>
              <a:t>8/19/2010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EC10A2-02BA-4660-B786-AC588C6E045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advice</a:t>
            </a:r>
            <a:r>
              <a:rPr lang="en-US" baseline="0" dirty="0" smtClean="0"/>
              <a:t> is consistent with our processes for tenure and promotion which clearly communicate that teaching evaluations are to be one of many sources for information about teaching effectiveness. </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a:t>
            </a:r>
            <a:r>
              <a:rPr lang="en-US" baseline="0" dirty="0" smtClean="0"/>
              <a:t> tend to more highly value the interestingness of the instructor, good speaking skills, and willingness to help, as well as  progress on learning objectives/colleagues tend to more highly value intellectual challenge, high standards, motivating students</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Orange—student</a:t>
            </a:r>
            <a:r>
              <a:rPr lang="en-US" baseline="0" dirty="0" smtClean="0"/>
              <a:t> ratings may be one valid measure. Red—student ratings are valid and IDEA overlaps. Underlined—student ratings and valid, IDEA overlaps, and IDEA may be one of the best sources of information.</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owe my profs an apology!” And the</a:t>
            </a:r>
            <a:r>
              <a:rPr lang="en-US" baseline="0" dirty="0" smtClean="0"/>
              <a:t> limits to the precision of a 5 point scale.</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Evaluators</a:t>
            </a:r>
            <a:r>
              <a:rPr lang="en-US" baseline="0" dirty="0" smtClean="0"/>
              <a:t> should use all of these and weigh them fairly evenly when making decisions. In addition, faculty should note that they must provide rich information in order to allow evaluators to assign weight to sources other than the student evaluations—and they must provide information to address aspects of Stockton’s “excellent teaching” about which IDEA says nothing. </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Age usually has been</a:t>
            </a:r>
            <a:r>
              <a:rPr lang="en-US" baseline="0" dirty="0" smtClean="0"/>
              <a:t> shown to have little effect, but when it does, it is a negative effect. Race has not been studied much. Gender sometimes has been shown to have little effect and other times has been shown to have effect in complex ways. At Stockton, Sonia learned that with raw scores, in HLTH women score higher than men on PROS, excellent course, and excellent teacher. In BUSN, men score higher on PROS. In NAMS, men score higher on excellent course. Men scored higher in most cases with adjusted scores, except in education, where women scored higher. Course workload tends to be positively correlated. </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50</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51</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52</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53</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54</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55</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56</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57</a:t>
            </a:fld>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58</a:t>
            </a:fld>
            <a:endParaRPr 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6</a:t>
            </a:fld>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60</a:t>
            </a:fld>
            <a:endParaRPr 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61</a:t>
            </a:fld>
            <a:endParaRPr 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62</a:t>
            </a:fld>
            <a:endParaRPr 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63</a:t>
            </a:fld>
            <a:endParaRPr lang="en-US"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64</a:t>
            </a:fld>
            <a:endParaRPr lang="en-US"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65</a:t>
            </a:fld>
            <a:endParaRPr lang="en-US"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66</a:t>
            </a:fld>
            <a:endParaRPr lang="en-US"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67</a:t>
            </a:fld>
            <a:endParaRPr lang="en-US"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68</a:t>
            </a:fld>
            <a:endParaRPr 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69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7</a:t>
            </a:fld>
            <a:endParaRPr 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70</a:t>
            </a:fld>
            <a:endParaRPr lang="en-US"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71</a:t>
            </a:fld>
            <a:endParaRPr lang="en-US"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72</a:t>
            </a:fld>
            <a:endParaRPr lang="en-US"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73</a:t>
            </a:fld>
            <a:endParaRPr lang="en-US"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74</a:t>
            </a:fld>
            <a:endParaRPr lang="en-US"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75</a:t>
            </a:fld>
            <a:endParaRPr lang="en-US"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76</a:t>
            </a:fld>
            <a:endParaRPr lang="en-US"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77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0097A1D-5811-498E-B8DB-ED759CED040D}" type="datetimeFigureOut">
              <a:rPr lang="en-US" smtClean="0"/>
              <a:pPr/>
              <a:t>8/19/2010</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8/19/2010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8/19/2010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097A1D-5811-498E-B8DB-ED759CED040D}" type="datetimeFigureOut">
              <a:rPr lang="en-US" smtClean="0"/>
              <a:pPr/>
              <a:t>8/19/2010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ED4405-3905-491F-84E8-5D88FADF6F8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8/19/2010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8/19/2010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097A1D-5811-498E-B8DB-ED759CED040D}" type="datetimeFigureOut">
              <a:rPr lang="en-US" smtClean="0"/>
              <a:pPr/>
              <a:t>8/19/2010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097A1D-5811-498E-B8DB-ED759CED040D}" type="datetimeFigureOut">
              <a:rPr lang="en-US" smtClean="0"/>
              <a:pPr/>
              <a:t>8/19/2010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0097A1D-5811-498E-B8DB-ED759CED040D}" type="datetimeFigureOut">
              <a:rPr lang="en-US" smtClean="0"/>
              <a:pPr/>
              <a:t>8/19/2010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F0097A1D-5811-498E-B8DB-ED759CED040D}" type="datetimeFigureOut">
              <a:rPr lang="en-US" smtClean="0"/>
              <a:pPr/>
              <a:t>8/19/2010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097A1D-5811-498E-B8DB-ED759CED040D}" type="datetimeFigureOut">
              <a:rPr lang="en-US" smtClean="0"/>
              <a:pPr/>
              <a:t>8/19/2010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0097A1D-5811-498E-B8DB-ED759CED040D}" type="datetimeFigureOut">
              <a:rPr lang="en-US" smtClean="0"/>
              <a:pPr/>
              <a:t>8/19/2010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0097A1D-5811-498E-B8DB-ED759CED040D}" type="datetimeFigureOut">
              <a:rPr lang="en-US" smtClean="0"/>
              <a:pPr/>
              <a:t>8/19/2010</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ED4405-3905-491F-84E8-5D88FADF6F8E}"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2.xml"/><Relationship Id="rId1" Type="http://schemas.openxmlformats.org/officeDocument/2006/relationships/tags" Target="../tags/tag2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2.xml"/><Relationship Id="rId1" Type="http://schemas.openxmlformats.org/officeDocument/2006/relationships/tags" Target="../tags/tag3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2.xml"/><Relationship Id="rId1" Type="http://schemas.openxmlformats.org/officeDocument/2006/relationships/tags" Target="../tags/tag36.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xml"/><Relationship Id="rId1" Type="http://schemas.openxmlformats.org/officeDocument/2006/relationships/tags" Target="../tags/tag44.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12.xml"/><Relationship Id="rId1" Type="http://schemas.openxmlformats.org/officeDocument/2006/relationships/tags" Target="../tags/tag63.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3.xml"/><Relationship Id="rId1" Type="http://schemas.openxmlformats.org/officeDocument/2006/relationships/tags" Target="../tags/tag64.xm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3.xml"/><Relationship Id="rId1" Type="http://schemas.openxmlformats.org/officeDocument/2006/relationships/tags" Target="../tags/tag7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1.xml"/><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73.xml"/><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3.xml"/><Relationship Id="rId1" Type="http://schemas.openxmlformats.org/officeDocument/2006/relationships/tags" Target="../tags/tag77.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76.xml"/><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77.xml.rels><?xml version="1.0" encoding="UTF-8" standalone="yes"?>
<Relationships xmlns="http://schemas.openxmlformats.org/package/2006/relationships"><Relationship Id="rId8" Type="http://schemas.openxmlformats.org/officeDocument/2006/relationships/hyperlink" Target="http://www.theideacenter.org/sites/default/files/Administrative%20DecisionMaking.pdf" TargetMode="External"/><Relationship Id="rId3" Type="http://schemas.openxmlformats.org/officeDocument/2006/relationships/notesSlide" Target="../notesSlides/notesSlide77.xml"/><Relationship Id="rId7" Type="http://schemas.openxmlformats.org/officeDocument/2006/relationships/hyperlink" Target="http://www.theideacenter.org/sites/default/files/InterpretingAdjustedScores.pdf" TargetMode="External"/><Relationship Id="rId2" Type="http://schemas.openxmlformats.org/officeDocument/2006/relationships/slideLayout" Target="../slideLayouts/slideLayout2.xml"/><Relationship Id="rId1" Type="http://schemas.openxmlformats.org/officeDocument/2006/relationships/tags" Target="../tags/tag80.xml"/><Relationship Id="rId6" Type="http://schemas.openxmlformats.org/officeDocument/2006/relationships/hyperlink" Target="http://www.theideacenter.org/sites/default/files/Idea_Paper_36.pdf" TargetMode="External"/><Relationship Id="rId5" Type="http://schemas.openxmlformats.org/officeDocument/2006/relationships/hyperlink" Target="http://www.theideacenter.org/sites/default/files/Idea_Paper_20.pdf" TargetMode="External"/><Relationship Id="rId4" Type="http://schemas.openxmlformats.org/officeDocument/2006/relationships/hyperlink" Target="http://www.theideacenter.org/sites/default/files/Idea_Paper_32.pdf"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Evaluation of Teaching at Stockton </a:t>
            </a:r>
            <a:endParaRPr lang="en-US" dirty="0"/>
          </a:p>
        </p:txBody>
      </p:sp>
      <p:sp>
        <p:nvSpPr>
          <p:cNvPr id="3" name="Subtitle 2"/>
          <p:cNvSpPr>
            <a:spLocks noGrp="1"/>
          </p:cNvSpPr>
          <p:nvPr>
            <p:ph type="subTitle" idx="1"/>
          </p:nvPr>
        </p:nvSpPr>
        <p:spPr>
          <a:xfrm>
            <a:off x="1432560" y="2286000"/>
            <a:ext cx="7406640" cy="1316664"/>
          </a:xfrm>
        </p:spPr>
        <p:txBody>
          <a:bodyPr>
            <a:normAutofit lnSpcReduction="10000"/>
          </a:bodyPr>
          <a:lstStyle/>
          <a:p>
            <a:r>
              <a:rPr lang="en-US" dirty="0" smtClean="0"/>
              <a:t>Heather McGovern</a:t>
            </a:r>
          </a:p>
          <a:p>
            <a:r>
              <a:rPr lang="en-US" dirty="0" smtClean="0"/>
              <a:t>Director of the Institute for Faculty Development</a:t>
            </a:r>
          </a:p>
          <a:p>
            <a:r>
              <a:rPr lang="en-US" dirty="0" smtClean="0"/>
              <a:t>August 2010</a:t>
            </a:r>
          </a:p>
          <a:p>
            <a:endParaRPr lang="en-US" dirty="0" smtClean="0"/>
          </a:p>
          <a:p>
            <a:endParaRPr lang="en-US" dirty="0" smtClean="0"/>
          </a:p>
        </p:txBody>
      </p:sp>
    </p:spTree>
    <p:custDataLst>
      <p:tags r:id="rId1"/>
    </p:custDataLst>
  </p:cSld>
  <p:clrMapOvr>
    <a:masterClrMapping/>
  </p:clrMapOvr>
  <p:transition advTm="35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7498080" cy="1143000"/>
          </a:xfrm>
        </p:spPr>
        <p:txBody>
          <a:bodyPr>
            <a:normAutofit fontScale="90000"/>
          </a:bodyPr>
          <a:lstStyle/>
          <a:p>
            <a:r>
              <a:rPr lang="en-US" dirty="0" smtClean="0"/>
              <a:t>To what extent do you value student evaluations as part of evaluation of teaching?</a:t>
            </a:r>
            <a:endParaRPr lang="en-US" dirty="0"/>
          </a:p>
        </p:txBody>
      </p:sp>
      <p:sp>
        <p:nvSpPr>
          <p:cNvPr id="3" name="TPAnswers"/>
          <p:cNvSpPr>
            <a:spLocks noGrp="1"/>
          </p:cNvSpPr>
          <p:nvPr>
            <p:ph type="body" idx="1"/>
            <p:custDataLst>
              <p:tags r:id="rId2"/>
            </p:custDataLst>
          </p:nvPr>
        </p:nvSpPr>
        <p:spPr>
          <a:xfrm>
            <a:off x="1397000" y="1600200"/>
            <a:ext cx="2717800" cy="4648200"/>
          </a:xfrm>
        </p:spPr>
        <p:txBody>
          <a:bodyPr tIns="45719" bIns="45719">
            <a:noAutofit/>
          </a:bodyPr>
          <a:lstStyle/>
          <a:p>
            <a:pPr marL="596646" indent="-514350">
              <a:spcBef>
                <a:spcPct val="20000"/>
              </a:spcBef>
              <a:buFont typeface="Wingdings 2"/>
              <a:buAutoNum type="arabicPeriod"/>
            </a:pPr>
            <a:r>
              <a:rPr lang="en-US" dirty="0" smtClean="0"/>
              <a:t>Very much</a:t>
            </a:r>
          </a:p>
          <a:p>
            <a:pPr marL="596646" indent="-514350">
              <a:spcBef>
                <a:spcPct val="20000"/>
              </a:spcBef>
              <a:buFont typeface="Wingdings 2"/>
              <a:buAutoNum type="arabicPeriod"/>
            </a:pPr>
            <a:r>
              <a:rPr lang="en-US" dirty="0" smtClean="0"/>
              <a:t>Much</a:t>
            </a:r>
          </a:p>
          <a:p>
            <a:pPr marL="596646" indent="-514350">
              <a:spcBef>
                <a:spcPct val="20000"/>
              </a:spcBef>
              <a:buFont typeface="Wingdings 2"/>
              <a:buAutoNum type="arabicPeriod"/>
            </a:pPr>
            <a:r>
              <a:rPr lang="en-US" dirty="0" smtClean="0"/>
              <a:t>Some</a:t>
            </a:r>
          </a:p>
          <a:p>
            <a:pPr marL="596646" indent="-514350">
              <a:spcBef>
                <a:spcPct val="20000"/>
              </a:spcBef>
              <a:buFont typeface="Wingdings 2"/>
              <a:buAutoNum type="arabicPeriod"/>
            </a:pPr>
            <a:r>
              <a:rPr lang="en-US" dirty="0" smtClean="0"/>
              <a:t>A little</a:t>
            </a:r>
          </a:p>
          <a:p>
            <a:pPr marL="596646" indent="-514350">
              <a:spcBef>
                <a:spcPct val="20000"/>
              </a:spcBef>
              <a:buFont typeface="Wingdings 2"/>
              <a:buAutoNum type="arabicPeriod"/>
            </a:pPr>
            <a:r>
              <a:rPr lang="en-US" dirty="0" smtClean="0"/>
              <a:t>Not much</a:t>
            </a:r>
          </a:p>
          <a:p>
            <a:pPr marL="596646" indent="-514350">
              <a:spcBef>
                <a:spcPct val="20000"/>
              </a:spcBef>
              <a:buFont typeface="Wingdings 2"/>
              <a:buAutoNum type="arabicPeriod"/>
            </a:pPr>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evaluations are one part of evaluation of teaching.</a:t>
            </a:r>
            <a:endParaRPr lang="en-US" dirty="0"/>
          </a:p>
        </p:txBody>
      </p:sp>
      <p:sp>
        <p:nvSpPr>
          <p:cNvPr id="3" name="Content Placeholder 2"/>
          <p:cNvSpPr>
            <a:spLocks noGrp="1"/>
          </p:cNvSpPr>
          <p:nvPr>
            <p:ph idx="1"/>
          </p:nvPr>
        </p:nvSpPr>
        <p:spPr/>
        <p:txBody>
          <a:bodyPr>
            <a:normAutofit fontScale="92500"/>
          </a:bodyPr>
          <a:lstStyle/>
          <a:p>
            <a:pPr marL="111125" indent="-28575">
              <a:buNone/>
            </a:pPr>
            <a:r>
              <a:rPr lang="en-US" dirty="0"/>
              <a:t>The IDEA </a:t>
            </a:r>
            <a:r>
              <a:rPr lang="en-US" dirty="0" smtClean="0"/>
              <a:t>Center “strongly </a:t>
            </a:r>
            <a:r>
              <a:rPr lang="en-US" dirty="0"/>
              <a:t>recommends that additional sources </a:t>
            </a:r>
            <a:r>
              <a:rPr lang="en-US" dirty="0" smtClean="0"/>
              <a:t>of evidence </a:t>
            </a:r>
            <a:r>
              <a:rPr lang="en-US" dirty="0"/>
              <a:t>be used when teaching is evaluated and </a:t>
            </a:r>
            <a:r>
              <a:rPr lang="en-US" dirty="0" smtClean="0"/>
              <a:t>that student </a:t>
            </a:r>
            <a:r>
              <a:rPr lang="en-US" dirty="0"/>
              <a:t>ratings constitute only 30% to 50% of </a:t>
            </a:r>
            <a:r>
              <a:rPr lang="en-US" dirty="0" smtClean="0"/>
              <a:t>the overall </a:t>
            </a:r>
            <a:r>
              <a:rPr lang="en-US" dirty="0"/>
              <a:t>evaluation of teaching</a:t>
            </a:r>
            <a:r>
              <a:rPr lang="en-US" dirty="0" smtClean="0"/>
              <a:t>.” Primary reasons: </a:t>
            </a:r>
          </a:p>
          <a:p>
            <a:pPr lvl="1">
              <a:buFont typeface="Courier New" pitchFamily="49" charset="0"/>
              <a:buChar char="o"/>
            </a:pPr>
            <a:r>
              <a:rPr lang="en-US" dirty="0"/>
              <a:t>	</a:t>
            </a:r>
            <a:r>
              <a:rPr lang="en-US" dirty="0" smtClean="0"/>
              <a:t>“some </a:t>
            </a:r>
            <a:r>
              <a:rPr lang="en-US" dirty="0"/>
              <a:t>components </a:t>
            </a:r>
            <a:r>
              <a:rPr lang="en-US" dirty="0" smtClean="0"/>
              <a:t>of effective </a:t>
            </a:r>
            <a:r>
              <a:rPr lang="en-US" dirty="0"/>
              <a:t>teaching are </a:t>
            </a:r>
            <a:endParaRPr lang="en-US" dirty="0" smtClean="0"/>
          </a:p>
          <a:p>
            <a:pPr lvl="1">
              <a:buNone/>
            </a:pPr>
            <a:r>
              <a:rPr lang="en-US" dirty="0" smtClean="0"/>
              <a:t>		best </a:t>
            </a:r>
            <a:r>
              <a:rPr lang="en-US" dirty="0"/>
              <a:t>judged by peers and </a:t>
            </a:r>
            <a:r>
              <a:rPr lang="en-US" dirty="0" smtClean="0"/>
              <a:t>not students”</a:t>
            </a:r>
          </a:p>
          <a:p>
            <a:pPr lvl="1">
              <a:buFont typeface="Courier New" pitchFamily="49" charset="0"/>
              <a:buChar char="o"/>
            </a:pPr>
            <a:r>
              <a:rPr lang="en-US" dirty="0" smtClean="0"/>
              <a:t>	“it </a:t>
            </a:r>
            <a:r>
              <a:rPr lang="en-US" dirty="0"/>
              <a:t>is always useful to </a:t>
            </a:r>
            <a:r>
              <a:rPr lang="en-US" dirty="0" smtClean="0"/>
              <a:t>triangulate information...” </a:t>
            </a:r>
          </a:p>
          <a:p>
            <a:pPr lvl="1">
              <a:buFont typeface="Courier New" pitchFamily="49" charset="0"/>
              <a:buChar char="o"/>
            </a:pPr>
            <a:r>
              <a:rPr lang="en-US" dirty="0" smtClean="0"/>
              <a:t>	no instrument is fully valid</a:t>
            </a:r>
          </a:p>
          <a:p>
            <a:pPr lvl="1">
              <a:buFont typeface="Courier New" pitchFamily="49" charset="0"/>
              <a:buChar char="o"/>
            </a:pPr>
            <a:r>
              <a:rPr lang="en-US" dirty="0" smtClean="0"/>
              <a:t>	no instrument is fully reliable</a:t>
            </a:r>
            <a:endParaRPr lang="en-US" dirty="0"/>
          </a:p>
          <a:p>
            <a:endParaRPr lang="en-US" dirty="0"/>
          </a:p>
        </p:txBody>
      </p:sp>
    </p:spTree>
    <p:custDataLst>
      <p:tags r:id="rId1"/>
    </p:custDataLst>
  </p:cSld>
  <p:clrMapOvr>
    <a:masterClrMapping/>
  </p:clrMapOvr>
  <p:transition advTm="2714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325562"/>
          </a:xfrm>
        </p:spPr>
        <p:txBody>
          <a:bodyPr>
            <a:normAutofit fontScale="90000"/>
          </a:bodyPr>
          <a:lstStyle/>
          <a:p>
            <a:r>
              <a:rPr lang="en-US" dirty="0" smtClean="0"/>
              <a:t>Student teaching evaluations are valid—they correlate with others’ ratings</a:t>
            </a:r>
            <a:endParaRPr lang="en-US" dirty="0"/>
          </a:p>
        </p:txBody>
      </p:sp>
      <p:sp>
        <p:nvSpPr>
          <p:cNvPr id="3" name="Content Placeholder 2"/>
          <p:cNvSpPr>
            <a:spLocks noGrp="1"/>
          </p:cNvSpPr>
          <p:nvPr>
            <p:ph idx="1"/>
          </p:nvPr>
        </p:nvSpPr>
        <p:spPr>
          <a:xfrm>
            <a:off x="1435608" y="1981200"/>
            <a:ext cx="7498080" cy="4267200"/>
          </a:xfrm>
        </p:spPr>
        <p:txBody>
          <a:bodyPr>
            <a:normAutofit/>
          </a:bodyPr>
          <a:lstStyle/>
          <a:p>
            <a:pPr>
              <a:buNone/>
            </a:pPr>
            <a:r>
              <a:rPr lang="en-US" dirty="0" smtClean="0"/>
              <a:t>Administrator		.39 to .62</a:t>
            </a:r>
          </a:p>
          <a:p>
            <a:pPr>
              <a:buNone/>
            </a:pPr>
            <a:r>
              <a:rPr lang="en-US" dirty="0" smtClean="0"/>
              <a:t>Colleagues		.48 to .69 </a:t>
            </a:r>
          </a:p>
          <a:p>
            <a:pPr>
              <a:buNone/>
            </a:pPr>
            <a:r>
              <a:rPr lang="en-US" dirty="0" smtClean="0"/>
              <a:t>Alumni			.40 to .70</a:t>
            </a:r>
          </a:p>
          <a:p>
            <a:pPr>
              <a:buNone/>
            </a:pPr>
            <a:r>
              <a:rPr lang="en-US" dirty="0" smtClean="0"/>
              <a:t>Trained observers	.50 to .76</a:t>
            </a:r>
          </a:p>
          <a:p>
            <a:pPr>
              <a:buNone/>
            </a:pPr>
            <a:r>
              <a:rPr lang="en-US" dirty="0" smtClean="0"/>
              <a:t>Student comments 	.75 to .93</a:t>
            </a:r>
            <a:endParaRPr lang="en-US" dirty="0"/>
          </a:p>
        </p:txBody>
      </p:sp>
    </p:spTree>
    <p:custDataLst>
      <p:tags r:id="rId1"/>
    </p:custDataLst>
  </p:cSld>
  <p:clrMapOvr>
    <a:masterClrMapping/>
  </p:clrMapOvr>
  <p:transition advTm="26328"/>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Quick, simplified definitions…no insult intended!</a:t>
            </a:r>
            <a:endParaRPr lang="en-US" dirty="0"/>
          </a:p>
        </p:txBody>
      </p:sp>
      <p:sp>
        <p:nvSpPr>
          <p:cNvPr id="3" name="Content Placeholder 2"/>
          <p:cNvSpPr>
            <a:spLocks noGrp="1"/>
          </p:cNvSpPr>
          <p:nvPr>
            <p:ph idx="1"/>
          </p:nvPr>
        </p:nvSpPr>
        <p:spPr/>
        <p:txBody>
          <a:bodyPr/>
          <a:lstStyle/>
          <a:p>
            <a:r>
              <a:rPr lang="en-US" dirty="0" smtClean="0"/>
              <a:t>Validity: it measures what it says it measures</a:t>
            </a:r>
          </a:p>
          <a:p>
            <a:r>
              <a:rPr lang="en-US" dirty="0" smtClean="0"/>
              <a:t>Reliability: measures will tend to be consistent, repeatable</a:t>
            </a:r>
          </a:p>
          <a:p>
            <a:r>
              <a:rPr lang="en-US" dirty="0" smtClean="0"/>
              <a:t>Representative: the people responding would be likely to be typical of the whole group </a:t>
            </a:r>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evaluations are valid: They correlate with external tests at a rate that is “practically useful”</a:t>
            </a:r>
            <a:endParaRPr lang="en-US" dirty="0"/>
          </a:p>
        </p:txBody>
      </p:sp>
      <p:sp>
        <p:nvSpPr>
          <p:cNvPr id="3" name="Content Placeholder 2"/>
          <p:cNvSpPr>
            <a:spLocks noGrp="1"/>
          </p:cNvSpPr>
          <p:nvPr>
            <p:ph idx="1"/>
          </p:nvPr>
        </p:nvSpPr>
        <p:spPr>
          <a:xfrm>
            <a:off x="1435608" y="1905000"/>
            <a:ext cx="7498080" cy="4343400"/>
          </a:xfrm>
        </p:spPr>
        <p:txBody>
          <a:bodyPr>
            <a:normAutofit/>
          </a:bodyPr>
          <a:lstStyle/>
          <a:p>
            <a:pPr>
              <a:buNone/>
            </a:pPr>
            <a:r>
              <a:rPr lang="en-US" dirty="0" smtClean="0"/>
              <a:t>Correlation studies of multi-section course instructor ratings to external tests yield the following:</a:t>
            </a:r>
          </a:p>
          <a:p>
            <a:pPr>
              <a:buNone/>
            </a:pPr>
            <a:r>
              <a:rPr lang="en-US" dirty="0" smtClean="0"/>
              <a:t>Achievement of learning	.47</a:t>
            </a:r>
          </a:p>
          <a:p>
            <a:pPr>
              <a:buNone/>
            </a:pPr>
            <a:r>
              <a:rPr lang="en-US" dirty="0" smtClean="0"/>
              <a:t>Overall course			.47</a:t>
            </a:r>
          </a:p>
          <a:p>
            <a:pPr>
              <a:buNone/>
            </a:pPr>
            <a:r>
              <a:rPr lang="en-US" dirty="0" smtClean="0"/>
              <a:t>Overall instructor		.44</a:t>
            </a:r>
          </a:p>
          <a:p>
            <a:pPr>
              <a:buNone/>
            </a:pPr>
            <a:endParaRPr lang="en-US" dirty="0"/>
          </a:p>
        </p:txBody>
      </p:sp>
    </p:spTree>
    <p:custDataLst>
      <p:tags r:id="rId1"/>
    </p:custDataLst>
  </p:cSld>
  <p:clrMapOvr>
    <a:masterClrMapping/>
  </p:clrMapOvr>
  <p:transition advTm="14359"/>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evaluations cannot measure everything</a:t>
            </a:r>
            <a:endParaRPr lang="en-US" dirty="0"/>
          </a:p>
        </p:txBody>
      </p:sp>
      <p:sp>
        <p:nvSpPr>
          <p:cNvPr id="3" name="Content Placeholder 2"/>
          <p:cNvSpPr>
            <a:spLocks noGrp="1"/>
          </p:cNvSpPr>
          <p:nvPr>
            <p:ph idx="1"/>
          </p:nvPr>
        </p:nvSpPr>
        <p:spPr>
          <a:xfrm>
            <a:off x="1435608" y="1600200"/>
            <a:ext cx="7498080" cy="4648200"/>
          </a:xfrm>
        </p:spPr>
        <p:txBody>
          <a:bodyPr>
            <a:normAutofit fontScale="92500" lnSpcReduction="10000"/>
          </a:bodyPr>
          <a:lstStyle/>
          <a:p>
            <a:pPr>
              <a:buNone/>
            </a:pPr>
            <a:r>
              <a:rPr lang="en-US" dirty="0" smtClean="0"/>
              <a:t> Of 26 factors Cashin (1989) identifies as relevant to teaching effectiveness, there are eleven which students cannot assess. </a:t>
            </a:r>
          </a:p>
          <a:p>
            <a:pPr>
              <a:buNone/>
            </a:pPr>
            <a:endParaRPr lang="en-US" dirty="0" smtClean="0"/>
          </a:p>
          <a:p>
            <a:pPr>
              <a:buNone/>
            </a:pPr>
            <a:r>
              <a:rPr lang="en-US" dirty="0" smtClean="0"/>
              <a:t>Keig and Waggoner (1994) grouped these into three categories: </a:t>
            </a:r>
            <a:br>
              <a:rPr lang="en-US" dirty="0" smtClean="0"/>
            </a:br>
            <a:r>
              <a:rPr lang="en-US" dirty="0" smtClean="0"/>
              <a:t>“(1) the goals, content, and organization of course design, (2) methods and materials used in delivery, and (3) evaluation of student work, including grading practices.”</a:t>
            </a:r>
            <a:endParaRPr lang="en-US" dirty="0"/>
          </a:p>
        </p:txBody>
      </p:sp>
    </p:spTree>
    <p:custDataLst>
      <p:tags r:id="rId1"/>
    </p:custDataLst>
  </p:cSld>
  <p:clrMapOvr>
    <a:masterClrMapping/>
  </p:clrMapOvr>
  <p:transition advTm="23922"/>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Stockton defines “excellence in teaching” and what students rate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“A thorough and current command of the subject matter, teaching techniques and methodologies of the discipline one teaches</a:t>
            </a:r>
          </a:p>
          <a:p>
            <a:r>
              <a:rPr lang="en-US" dirty="0" smtClean="0"/>
              <a:t>Sound </a:t>
            </a:r>
            <a:r>
              <a:rPr lang="en-US" dirty="0" smtClean="0">
                <a:solidFill>
                  <a:schemeClr val="accent3"/>
                </a:solidFill>
              </a:rPr>
              <a:t>course design </a:t>
            </a:r>
            <a:r>
              <a:rPr lang="en-US" dirty="0" smtClean="0"/>
              <a:t>and </a:t>
            </a:r>
            <a:r>
              <a:rPr lang="en-US" dirty="0" smtClean="0">
                <a:solidFill>
                  <a:schemeClr val="accent3"/>
                </a:solidFill>
              </a:rPr>
              <a:t>delivery</a:t>
            </a:r>
            <a:r>
              <a:rPr lang="en-US" dirty="0" smtClean="0"/>
              <a:t> in all teaching assignments…as evident in </a:t>
            </a:r>
            <a:r>
              <a:rPr lang="en-US" dirty="0" smtClean="0">
                <a:solidFill>
                  <a:schemeClr val="accent3"/>
                </a:solidFill>
              </a:rPr>
              <a:t>clear learning goals and expectations</a:t>
            </a:r>
            <a:r>
              <a:rPr lang="en-US" dirty="0" smtClean="0"/>
              <a:t>, content reflecting the best available scholarship or artistic practices, and </a:t>
            </a:r>
            <a:r>
              <a:rPr lang="en-US" dirty="0" smtClean="0">
                <a:solidFill>
                  <a:schemeClr val="accent3"/>
                </a:solidFill>
              </a:rPr>
              <a:t>teaching techniques aimed at student learning</a:t>
            </a:r>
          </a:p>
          <a:p>
            <a:r>
              <a:rPr lang="en-US" dirty="0" smtClean="0">
                <a:solidFill>
                  <a:schemeClr val="accent3"/>
                </a:solidFill>
              </a:rPr>
              <a:t>The ability to organize course material and to </a:t>
            </a:r>
            <a:r>
              <a:rPr lang="en-US" u="sng" dirty="0" smtClean="0">
                <a:solidFill>
                  <a:schemeClr val="accent3"/>
                </a:solidFill>
              </a:rPr>
              <a:t>communicate this information effectively</a:t>
            </a:r>
            <a:r>
              <a:rPr lang="en-US" dirty="0" smtClean="0">
                <a:solidFill>
                  <a:schemeClr val="accent3"/>
                </a:solidFill>
              </a:rPr>
              <a:t>. </a:t>
            </a:r>
            <a:r>
              <a:rPr lang="en-US" dirty="0" smtClean="0"/>
              <a:t>The development of </a:t>
            </a:r>
            <a:r>
              <a:rPr lang="en-US" dirty="0" smtClean="0">
                <a:solidFill>
                  <a:schemeClr val="accent5">
                    <a:lumMod val="60000"/>
                    <a:lumOff val="40000"/>
                  </a:schemeClr>
                </a:solidFill>
              </a:rPr>
              <a:t>a comprehensive syllabus for each course taught, including expectations, grading and attendance policies, and the timely provision of copies to students</a:t>
            </a:r>
            <a:r>
              <a:rPr lang="en-US" dirty="0" smtClean="0"/>
              <a:t>.</a:t>
            </a:r>
          </a:p>
          <a:p>
            <a:r>
              <a:rPr lang="en-US" dirty="0" smtClean="0"/>
              <a:t>…</a:t>
            </a:r>
            <a:r>
              <a:rPr lang="en-US" dirty="0" smtClean="0">
                <a:solidFill>
                  <a:schemeClr val="accent5">
                    <a:lumMod val="60000"/>
                    <a:lumOff val="40000"/>
                  </a:schemeClr>
                </a:solidFill>
              </a:rPr>
              <a:t>respect for students as members of the Stockton academic community</a:t>
            </a:r>
            <a:r>
              <a:rPr lang="en-US" dirty="0" smtClean="0"/>
              <a:t>, the </a:t>
            </a:r>
            <a:r>
              <a:rPr lang="en-US" dirty="0" smtClean="0">
                <a:solidFill>
                  <a:schemeClr val="accent5">
                    <a:lumMod val="60000"/>
                    <a:lumOff val="40000"/>
                  </a:schemeClr>
                </a:solidFill>
              </a:rPr>
              <a:t>effective response to student questions, </a:t>
            </a:r>
            <a:r>
              <a:rPr lang="en-US" dirty="0" smtClean="0"/>
              <a:t>and the </a:t>
            </a:r>
            <a:r>
              <a:rPr lang="en-US" u="sng" dirty="0" smtClean="0">
                <a:solidFill>
                  <a:schemeClr val="accent3"/>
                </a:solidFill>
              </a:rPr>
              <a:t>timely evaluation of and feedback to students</a:t>
            </a:r>
            <a:r>
              <a:rPr lang="en-US" dirty="0" smtClean="0"/>
              <a:t>.” </a:t>
            </a:r>
          </a:p>
          <a:p>
            <a:pPr>
              <a:buNone/>
            </a:pPr>
            <a:r>
              <a:rPr lang="en-US" dirty="0" smtClean="0"/>
              <a:t>“Where appropriate, additional measures of teaching excellence are</a:t>
            </a:r>
          </a:p>
          <a:p>
            <a:r>
              <a:rPr lang="en-US" dirty="0" smtClean="0">
                <a:solidFill>
                  <a:schemeClr val="accent5">
                    <a:lumMod val="60000"/>
                    <a:lumOff val="40000"/>
                  </a:schemeClr>
                </a:solidFill>
              </a:rPr>
              <a:t>Ability to use technology in teaching</a:t>
            </a:r>
          </a:p>
          <a:p>
            <a:r>
              <a:rPr lang="en-US" dirty="0" smtClean="0">
                <a:solidFill>
                  <a:schemeClr val="accent5">
                    <a:lumMod val="60000"/>
                    <a:lumOff val="40000"/>
                  </a:schemeClr>
                </a:solidFill>
              </a:rPr>
              <a:t>The capacity to relate the subject matter to other fields of knowledge</a:t>
            </a:r>
          </a:p>
          <a:p>
            <a:r>
              <a:rPr lang="en-US" dirty="0" smtClean="0">
                <a:solidFill>
                  <a:schemeClr val="accent3"/>
                </a:solidFill>
              </a:rPr>
              <a:t>Seeking opportunities outside the classroom to enhance student learning of the subject matter</a:t>
            </a:r>
            <a:r>
              <a:rPr lang="en-US" dirty="0" smtClean="0"/>
              <a:t>”</a:t>
            </a:r>
          </a:p>
        </p:txBody>
      </p:sp>
    </p:spTree>
    <p:custDataLst>
      <p:tags r:id="rId1"/>
    </p:custDataLst>
  </p:cSld>
  <p:clrMapOvr>
    <a:masterClrMapping/>
  </p:clrMapOvr>
  <p:transition advTm="114422"/>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normAutofit fontScale="90000"/>
          </a:bodyPr>
          <a:lstStyle/>
          <a:p>
            <a:r>
              <a:rPr lang="en-US" dirty="0" smtClean="0"/>
              <a:t>Reliability and representativeness:  Number of classes needed for evaluation</a:t>
            </a:r>
            <a:endParaRPr lang="en-US" dirty="0"/>
          </a:p>
        </p:txBody>
      </p:sp>
      <p:sp>
        <p:nvSpPr>
          <p:cNvPr id="3" name="Content Placeholder 2"/>
          <p:cNvSpPr>
            <a:spLocks noGrp="1"/>
          </p:cNvSpPr>
          <p:nvPr>
            <p:ph idx="1"/>
          </p:nvPr>
        </p:nvSpPr>
        <p:spPr>
          <a:xfrm>
            <a:off x="1435608" y="1828800"/>
            <a:ext cx="7498080" cy="4419600"/>
          </a:xfrm>
        </p:spPr>
        <p:txBody>
          <a:bodyPr>
            <a:normAutofit fontScale="92500" lnSpcReduction="10000"/>
          </a:bodyPr>
          <a:lstStyle/>
          <a:p>
            <a:pPr marL="55563" indent="0">
              <a:buNone/>
            </a:pPr>
            <a:r>
              <a:rPr lang="en-US" dirty="0" smtClean="0"/>
              <a:t>The IDEA Center “recommends </a:t>
            </a:r>
            <a:r>
              <a:rPr lang="en-US" dirty="0"/>
              <a:t>using six to eight classes, </a:t>
            </a:r>
            <a:r>
              <a:rPr lang="en-US" dirty="0" smtClean="0"/>
              <a:t>not necessarily </a:t>
            </a:r>
            <a:r>
              <a:rPr lang="en-US" dirty="0"/>
              <a:t>all from the same academic year, that </a:t>
            </a:r>
            <a:r>
              <a:rPr lang="en-US" dirty="0" smtClean="0"/>
              <a:t>are representative </a:t>
            </a:r>
            <a:r>
              <a:rPr lang="en-US" dirty="0"/>
              <a:t>of all of an instructor’s </a:t>
            </a:r>
            <a:r>
              <a:rPr lang="en-US" dirty="0" smtClean="0"/>
              <a:t>teaching responsibilities.”</a:t>
            </a:r>
          </a:p>
          <a:p>
            <a:pPr marL="55563" indent="0">
              <a:buNone/>
            </a:pPr>
            <a:endParaRPr lang="en-US" dirty="0" smtClean="0"/>
          </a:p>
          <a:p>
            <a:pPr marL="55563" indent="0">
              <a:buNone/>
            </a:pPr>
            <a:r>
              <a:rPr lang="en-US" dirty="0" smtClean="0"/>
              <a:t>In a person’s first few years at Stockton, evaluators will not be able to do what is ideal. </a:t>
            </a:r>
            <a:r>
              <a:rPr lang="en-US" b="1" u="sng" dirty="0" smtClean="0"/>
              <a:t>This makes having teaching observations and other evidence of good teaching in your file even more important. </a:t>
            </a:r>
          </a:p>
          <a:p>
            <a:pPr>
              <a:buNone/>
            </a:pPr>
            <a:endParaRPr lang="en-US" dirty="0" smtClean="0"/>
          </a:p>
          <a:p>
            <a:pPr>
              <a:buNone/>
            </a:pPr>
            <a:endParaRPr lang="en-US" dirty="0"/>
          </a:p>
          <a:p>
            <a:endParaRPr lang="en-US" dirty="0"/>
          </a:p>
        </p:txBody>
      </p:sp>
    </p:spTree>
    <p:custDataLst>
      <p:tags r:id="rId1"/>
    </p:custDataLst>
  </p:cSld>
  <p:clrMapOvr>
    <a:masterClrMapping/>
  </p:clrMapOvr>
  <p:transition advTm="16453"/>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normAutofit fontScale="90000"/>
          </a:bodyPr>
          <a:lstStyle/>
          <a:p>
            <a:r>
              <a:rPr lang="en-US" dirty="0" smtClean="0"/>
              <a:t>The number of student responders affects reliability</a:t>
            </a:r>
            <a:endParaRPr lang="en-US" dirty="0"/>
          </a:p>
        </p:txBody>
      </p:sp>
      <p:sp>
        <p:nvSpPr>
          <p:cNvPr id="3" name="Content Placeholder 2"/>
          <p:cNvSpPr>
            <a:spLocks noGrp="1"/>
          </p:cNvSpPr>
          <p:nvPr>
            <p:ph idx="1"/>
          </p:nvPr>
        </p:nvSpPr>
        <p:spPr>
          <a:xfrm>
            <a:off x="457200" y="1600200"/>
            <a:ext cx="8229600" cy="4525963"/>
          </a:xfrm>
        </p:spPr>
        <p:txBody>
          <a:bodyPr>
            <a:normAutofit fontScale="62500" lnSpcReduction="20000"/>
          </a:bodyPr>
          <a:lstStyle/>
          <a:p>
            <a:pPr marL="628650" indent="0">
              <a:buNone/>
            </a:pPr>
            <a:r>
              <a:rPr lang="en-US" dirty="0" smtClean="0"/>
              <a:t>The number of student respondents affects reliability. In this context, reliability refers to consistency,  interrater reliability. </a:t>
            </a:r>
          </a:p>
          <a:p>
            <a:pPr marL="628650" indent="0">
              <a:buNone/>
            </a:pPr>
            <a:r>
              <a:rPr lang="en-US" dirty="0" smtClean="0"/>
              <a:t>IDEA reports the following median rates: </a:t>
            </a:r>
          </a:p>
          <a:p>
            <a:pPr>
              <a:buNone/>
            </a:pPr>
            <a:r>
              <a:rPr lang="en-US" dirty="0" smtClean="0"/>
              <a:t>		10 raters	.69 reliability</a:t>
            </a:r>
          </a:p>
          <a:p>
            <a:pPr>
              <a:buNone/>
            </a:pPr>
            <a:r>
              <a:rPr lang="en-US" dirty="0" smtClean="0"/>
              <a:t>		15 raters	.83 reliability</a:t>
            </a:r>
          </a:p>
          <a:p>
            <a:pPr>
              <a:buNone/>
            </a:pPr>
            <a:r>
              <a:rPr lang="en-US" dirty="0" smtClean="0"/>
              <a:t>		20 raters	.83 reliability</a:t>
            </a:r>
          </a:p>
          <a:p>
            <a:pPr>
              <a:buNone/>
            </a:pPr>
            <a:r>
              <a:rPr lang="en-US" dirty="0" smtClean="0"/>
              <a:t>		30 raters	.88 reliability</a:t>
            </a:r>
          </a:p>
          <a:p>
            <a:pPr>
              <a:buNone/>
            </a:pPr>
            <a:r>
              <a:rPr lang="en-US" dirty="0" smtClean="0"/>
              <a:t>		40 raters	.91 reliability</a:t>
            </a:r>
          </a:p>
          <a:p>
            <a:pPr>
              <a:buNone/>
            </a:pPr>
            <a:r>
              <a:rPr lang="en-US" b="1" dirty="0" smtClean="0"/>
              <a:t>		Reliability ratings below .70 are highly suspect.</a:t>
            </a:r>
          </a:p>
          <a:p>
            <a:pPr>
              <a:buNone/>
            </a:pPr>
            <a:r>
              <a:rPr lang="en-US" b="1" dirty="0" smtClean="0"/>
              <a:t>		</a:t>
            </a:r>
          </a:p>
          <a:p>
            <a:pPr>
              <a:buNone/>
            </a:pPr>
            <a:r>
              <a:rPr lang="en-US" b="1" dirty="0" smtClean="0"/>
              <a:t>		Starting in Fall 2010, to respond to this issue, we’re using a 	different form for classes of fewer than 15 students, 		following the last day to withdraw. </a:t>
            </a:r>
          </a:p>
          <a:p>
            <a:pPr>
              <a:buNone/>
            </a:pPr>
            <a:r>
              <a:rPr lang="en-US" b="1" dirty="0" smtClean="0"/>
              <a:t>		But faculty may have unreliable data already in their files. </a:t>
            </a:r>
            <a:endParaRPr lang="en-US" b="1" dirty="0"/>
          </a:p>
        </p:txBody>
      </p:sp>
    </p:spTree>
    <p:custDataLst>
      <p:tags r:id="rId1"/>
    </p:custDataLst>
  </p:cSld>
  <p:clrMapOvr>
    <a:masterClrMapping/>
  </p:clrMapOvr>
  <p:transition advTm="60157"/>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number of student responders affects representativeness</a:t>
            </a:r>
            <a:endParaRPr lang="en-US" dirty="0"/>
          </a:p>
        </p:txBody>
      </p:sp>
      <p:sp>
        <p:nvSpPr>
          <p:cNvPr id="3" name="Content Placeholder 2"/>
          <p:cNvSpPr>
            <a:spLocks noGrp="1"/>
          </p:cNvSpPr>
          <p:nvPr>
            <p:ph idx="1"/>
          </p:nvPr>
        </p:nvSpPr>
        <p:spPr>
          <a:xfrm>
            <a:off x="1435608" y="1752600"/>
            <a:ext cx="7498080" cy="4495800"/>
          </a:xfrm>
        </p:spPr>
        <p:txBody>
          <a:bodyPr>
            <a:normAutofit fontScale="70000" lnSpcReduction="20000"/>
          </a:bodyPr>
          <a:lstStyle/>
          <a:p>
            <a:pPr>
              <a:buNone/>
            </a:pPr>
            <a:r>
              <a:rPr lang="en-US" dirty="0" smtClean="0"/>
              <a:t>	Higher response rates provide more representative data. Lower response rates provide less representative data. </a:t>
            </a:r>
          </a:p>
          <a:p>
            <a:pPr>
              <a:buNone/>
            </a:pPr>
            <a:endParaRPr lang="en-US" dirty="0" smtClean="0"/>
          </a:p>
          <a:p>
            <a:pPr>
              <a:lnSpc>
                <a:spcPct val="120000"/>
              </a:lnSpc>
              <a:buNone/>
              <a:defRPr/>
            </a:pPr>
            <a:r>
              <a:rPr lang="en-US" dirty="0" smtClean="0"/>
              <a:t>	This is especially an area of concern for classes using the online IDEA which has a lower response rate.</a:t>
            </a:r>
            <a:r>
              <a:rPr lang="en-US" sz="3600" dirty="0" smtClean="0"/>
              <a:t> In </a:t>
            </a:r>
            <a:r>
              <a:rPr lang="en-US" dirty="0" smtClean="0"/>
              <a:t>Fall 2008, the online response rate was 62.9%, and in Spring 2009, 71.5%. </a:t>
            </a:r>
          </a:p>
          <a:p>
            <a:pPr>
              <a:lnSpc>
                <a:spcPct val="120000"/>
              </a:lnSpc>
              <a:buNone/>
              <a:defRPr/>
            </a:pPr>
            <a:endParaRPr lang="en-US" dirty="0" smtClean="0"/>
          </a:p>
          <a:p>
            <a:pPr>
              <a:lnSpc>
                <a:spcPct val="120000"/>
              </a:lnSpc>
              <a:buNone/>
              <a:defRPr/>
            </a:pPr>
            <a:r>
              <a:rPr lang="en-US" dirty="0" smtClean="0"/>
              <a:t>	But any class (even a small one) can have a low response rate, and if this happens in your class you should note it for file readers and note it yourself. </a:t>
            </a:r>
            <a:endParaRPr lang="en-US"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in your binder…</a:t>
            </a:r>
            <a:endParaRPr lang="en-US" dirty="0"/>
          </a:p>
        </p:txBody>
      </p:sp>
      <p:sp>
        <p:nvSpPr>
          <p:cNvPr id="3" name="Content Placeholder 2"/>
          <p:cNvSpPr>
            <a:spLocks noGrp="1"/>
          </p:cNvSpPr>
          <p:nvPr>
            <p:ph idx="1"/>
          </p:nvPr>
        </p:nvSpPr>
        <p:spPr/>
        <p:txBody>
          <a:bodyPr/>
          <a:lstStyle/>
          <a:p>
            <a:pPr>
              <a:buNone/>
            </a:pPr>
            <a:r>
              <a:rPr lang="en-US" dirty="0" smtClean="0"/>
              <a:t>Let me give you a guided tour…</a:t>
            </a:r>
            <a:endParaRPr lang="en-US" dirty="0"/>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Selecting Objectives and Checking Your Disciplinary </a:t>
            </a:r>
            <a:r>
              <a:rPr lang="en-US" dirty="0" smtClean="0"/>
              <a:t>Code</a:t>
            </a:r>
          </a:p>
          <a:p>
            <a:pPr>
              <a:buNone/>
            </a:pPr>
            <a:endParaRPr lang="en-US" dirty="0" smtClean="0"/>
          </a:p>
          <a:p>
            <a:pPr>
              <a:buNone/>
            </a:pPr>
            <a:endParaRPr lang="en-US" dirty="0" smtClean="0"/>
          </a:p>
          <a:p>
            <a:pPr>
              <a:buNone/>
            </a:pPr>
            <a:r>
              <a:rPr lang="en-US" dirty="0" smtClean="0"/>
              <a:t>	</a:t>
            </a:r>
            <a:r>
              <a:rPr lang="en-US" dirty="0" smtClean="0"/>
              <a:t>			Look at </a:t>
            </a:r>
            <a:r>
              <a:rPr lang="en-US" dirty="0" smtClean="0"/>
              <a:t> </a:t>
            </a:r>
            <a:r>
              <a:rPr lang="en-US" dirty="0" smtClean="0"/>
              <a:t>the faculty </a:t>
            </a:r>
            <a:r>
              <a:rPr lang="en-US" dirty="0" smtClean="0"/>
              <a:t>					information </a:t>
            </a:r>
            <a:r>
              <a:rPr lang="en-US" dirty="0" smtClean="0"/>
              <a:t>form so you </a:t>
            </a:r>
            <a:r>
              <a:rPr lang="en-US" dirty="0" smtClean="0"/>
              <a:t>				can </a:t>
            </a:r>
            <a:r>
              <a:rPr lang="en-US" dirty="0" smtClean="0"/>
              <a:t>see the objectives from </a:t>
            </a:r>
            <a:r>
              <a:rPr lang="en-US" dirty="0" smtClean="0"/>
              <a:t>				which </a:t>
            </a:r>
            <a:r>
              <a:rPr lang="en-US" dirty="0" smtClean="0"/>
              <a:t>you can choose</a:t>
            </a:r>
            <a:r>
              <a:rPr lang="en-US" dirty="0" smtClean="0"/>
              <a:t>…</a:t>
            </a:r>
          </a:p>
          <a:p>
            <a:pPr>
              <a:buNone/>
            </a:pPr>
            <a:endParaRPr lang="en-US" dirty="0" smtClean="0"/>
          </a:p>
          <a:p>
            <a:pPr>
              <a:buNone/>
            </a:pPr>
            <a:r>
              <a:rPr lang="en-US" dirty="0" smtClean="0"/>
              <a:t>				Look at the sample IDEA 				report. </a:t>
            </a:r>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objectives you choose matter. </a:t>
            </a:r>
            <a:endParaRPr lang="en-US" dirty="0"/>
          </a:p>
        </p:txBody>
      </p:sp>
      <p:sp>
        <p:nvSpPr>
          <p:cNvPr id="3" name="Content Placeholder 2"/>
          <p:cNvSpPr>
            <a:spLocks noGrp="1"/>
          </p:cNvSpPr>
          <p:nvPr>
            <p:ph idx="1"/>
          </p:nvPr>
        </p:nvSpPr>
        <p:spPr/>
        <p:txBody>
          <a:bodyPr>
            <a:normAutofit fontScale="85000" lnSpcReduction="10000"/>
          </a:bodyPr>
          <a:lstStyle/>
          <a:p>
            <a:pPr marL="341313" indent="-258763">
              <a:buFont typeface="Arial" pitchFamily="34" charset="0"/>
              <a:buChar char="•"/>
            </a:pPr>
            <a:r>
              <a:rPr lang="en-US" dirty="0" smtClean="0"/>
              <a:t>Item A. on page one and column one in the graph report Progress on Relevant Objectives. </a:t>
            </a:r>
          </a:p>
          <a:p>
            <a:pPr marL="341313" indent="-258763">
              <a:buFont typeface="Arial" pitchFamily="34" charset="0"/>
              <a:buChar char="•"/>
            </a:pPr>
            <a:r>
              <a:rPr lang="en-US" dirty="0" smtClean="0"/>
              <a:t>The </a:t>
            </a:r>
            <a:r>
              <a:rPr lang="en-US" dirty="0" smtClean="0"/>
              <a:t>“Summary Evaluation” provided on page one of the IDEA report weights Progress toward Relevant Objectives at  50% and Excellent Teacher and Excellent Course at 25</a:t>
            </a:r>
            <a:r>
              <a:rPr lang="en-US" dirty="0" smtClean="0"/>
              <a:t>%. </a:t>
            </a:r>
          </a:p>
          <a:p>
            <a:pPr marL="341313" indent="-258763">
              <a:buFont typeface="Arial" pitchFamily="34" charset="0"/>
              <a:buChar char="•"/>
            </a:pPr>
            <a:r>
              <a:rPr lang="en-US" dirty="0" smtClean="0"/>
              <a:t>Data on page two reports student ratings on only the items you selected. </a:t>
            </a:r>
          </a:p>
          <a:p>
            <a:pPr marL="341313" indent="-258763">
              <a:buFont typeface="Arial" pitchFamily="34" charset="0"/>
              <a:buChar char="•"/>
            </a:pPr>
            <a:r>
              <a:rPr lang="en-US" dirty="0" smtClean="0"/>
              <a:t>Data on page four reports all ratings. </a:t>
            </a:r>
          </a:p>
          <a:p>
            <a:pPr marL="230188" indent="-147638"/>
            <a:r>
              <a:rPr lang="en-US" dirty="0" smtClean="0"/>
              <a:t> </a:t>
            </a:r>
            <a:r>
              <a:rPr lang="en-US" dirty="0" smtClean="0"/>
              <a:t>On </a:t>
            </a:r>
            <a:r>
              <a:rPr lang="en-US" dirty="0" smtClean="0"/>
              <a:t>the small class form, students will list objectives they feel they progressed on. </a:t>
            </a:r>
          </a:p>
          <a:p>
            <a:pPr>
              <a:buNone/>
            </a:pPr>
            <a:endParaRPr lang="en-US" dirty="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It matters whether you say something is “important” or “essential.”</a:t>
            </a:r>
            <a:endParaRPr lang="en-US" dirty="0"/>
          </a:p>
        </p:txBody>
      </p:sp>
      <p:sp>
        <p:nvSpPr>
          <p:cNvPr id="3" name="Content Placeholder 2"/>
          <p:cNvSpPr>
            <a:spLocks noGrp="1"/>
          </p:cNvSpPr>
          <p:nvPr>
            <p:ph idx="1"/>
          </p:nvPr>
        </p:nvSpPr>
        <p:spPr>
          <a:xfrm>
            <a:off x="1435608" y="1828800"/>
            <a:ext cx="7498080" cy="4419600"/>
          </a:xfrm>
        </p:spPr>
        <p:txBody>
          <a:bodyPr/>
          <a:lstStyle/>
          <a:p>
            <a:pPr>
              <a:buNone/>
            </a:pPr>
            <a:r>
              <a:rPr lang="en-US" dirty="0" smtClean="0"/>
              <a:t>	In </a:t>
            </a:r>
            <a:r>
              <a:rPr lang="en-US" dirty="0" smtClean="0"/>
              <a:t>the IDEA Progress toward Relevant Objectives </a:t>
            </a:r>
            <a:r>
              <a:rPr lang="en-US" dirty="0" smtClean="0"/>
              <a:t>scores on page one of the report, </a:t>
            </a:r>
            <a:r>
              <a:rPr lang="en-US" dirty="0" smtClean="0"/>
              <a:t>items of minor importance do not count at all, and items that are “essential” count double items that are “important.” </a:t>
            </a:r>
            <a:endParaRPr lang="en-US" dirty="0" smtClean="0"/>
          </a:p>
          <a:p>
            <a:pPr>
              <a:buNone/>
            </a:pPr>
            <a:endParaRPr lang="en-US" dirty="0" smtClean="0"/>
          </a:p>
          <a:p>
            <a:pPr>
              <a:buNone/>
            </a:pPr>
            <a:r>
              <a:rPr lang="en-US" dirty="0" smtClean="0"/>
              <a:t>	Your choice also sends a signal about your philosophy of teaching for the class. </a:t>
            </a:r>
            <a:endParaRPr lang="en-US" dirty="0" smtClean="0"/>
          </a:p>
          <a:p>
            <a:endParaRPr lang="en-US" dirty="0"/>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Which objectives should I select? </a:t>
            </a:r>
            <a:endParaRPr lang="en-US" dirty="0"/>
          </a:p>
        </p:txBody>
      </p:sp>
      <p:sp>
        <p:nvSpPr>
          <p:cNvPr id="3" name="Content Placeholder 2"/>
          <p:cNvSpPr>
            <a:spLocks noGrp="1"/>
          </p:cNvSpPr>
          <p:nvPr>
            <p:ph idx="1"/>
          </p:nvPr>
        </p:nvSpPr>
        <p:spPr/>
        <p:txBody>
          <a:bodyPr>
            <a:normAutofit/>
          </a:bodyPr>
          <a:lstStyle/>
          <a:p>
            <a:pPr lvl="0">
              <a:buNone/>
            </a:pPr>
            <a:r>
              <a:rPr lang="en-US" dirty="0" smtClean="0"/>
              <a:t>	</a:t>
            </a:r>
            <a:endParaRPr lang="en-US" dirty="0" smtClean="0"/>
          </a:p>
          <a:p>
            <a:pPr lvl="0">
              <a:buNone/>
            </a:pPr>
            <a:r>
              <a:rPr lang="en-US" sz="4400" dirty="0" smtClean="0">
                <a:solidFill>
                  <a:srgbClr val="FF0000"/>
                </a:solidFill>
              </a:rPr>
              <a:t>Those </a:t>
            </a:r>
            <a:r>
              <a:rPr lang="en-US" sz="4400" dirty="0" smtClean="0">
                <a:solidFill>
                  <a:srgbClr val="FF0000"/>
                </a:solidFill>
              </a:rPr>
              <a:t>that make sense for your class!  </a:t>
            </a:r>
            <a:endParaRPr lang="en-US" sz="4400" dirty="0" smtClean="0">
              <a:solidFill>
                <a:srgbClr val="FF0000"/>
              </a:solidFill>
            </a:endParaRPr>
          </a:p>
          <a:p>
            <a:pPr lvl="0">
              <a:buNone/>
            </a:pPr>
            <a:endParaRPr lang="en-US" dirty="0" smtClean="0"/>
          </a:p>
          <a:p>
            <a:pPr lvl="0">
              <a:buNone/>
            </a:pPr>
            <a:r>
              <a:rPr lang="en-US" dirty="0" smtClean="0"/>
              <a:t>	</a:t>
            </a:r>
            <a:r>
              <a:rPr lang="en-US" dirty="0" smtClean="0"/>
              <a:t>F</a:t>
            </a:r>
            <a:r>
              <a:rPr lang="en-US" dirty="0" smtClean="0"/>
              <a:t>or </a:t>
            </a:r>
            <a:r>
              <a:rPr lang="en-US" dirty="0" smtClean="0"/>
              <a:t>example, if you teach a writing class, logically the objective about progress developing communication skills should be “</a:t>
            </a:r>
            <a:r>
              <a:rPr lang="en-US" dirty="0" smtClean="0"/>
              <a:t>essential.” </a:t>
            </a:r>
            <a:endParaRPr lang="en-US" dirty="0" smtClean="0"/>
          </a:p>
          <a:p>
            <a:endParaRPr lang="en-US" dirty="0"/>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can you know whether something is important enough to select? </a:t>
            </a:r>
            <a:endParaRPr lang="en-US" dirty="0"/>
          </a:p>
        </p:txBody>
      </p:sp>
      <p:sp>
        <p:nvSpPr>
          <p:cNvPr id="3" name="Content Placeholder 2"/>
          <p:cNvSpPr>
            <a:spLocks noGrp="1"/>
          </p:cNvSpPr>
          <p:nvPr>
            <p:ph idx="1"/>
          </p:nvPr>
        </p:nvSpPr>
        <p:spPr>
          <a:xfrm>
            <a:off x="1435608" y="1676400"/>
            <a:ext cx="7498080" cy="4572000"/>
          </a:xfrm>
        </p:spPr>
        <p:txBody>
          <a:bodyPr>
            <a:normAutofit/>
          </a:bodyPr>
          <a:lstStyle/>
          <a:p>
            <a:pPr lvl="0"/>
            <a:r>
              <a:rPr lang="en-US" dirty="0" smtClean="0"/>
              <a:t> Pedagogy and assignments </a:t>
            </a:r>
            <a:r>
              <a:rPr lang="en-US" dirty="0" smtClean="0">
                <a:solidFill>
                  <a:srgbClr val="FF0000"/>
                </a:solidFill>
              </a:rPr>
              <a:t>help students progress</a:t>
            </a:r>
            <a:r>
              <a:rPr lang="en-US" dirty="0" smtClean="0"/>
              <a:t> on the objective</a:t>
            </a:r>
          </a:p>
          <a:p>
            <a:pPr lvl="0"/>
            <a:r>
              <a:rPr lang="en-US" dirty="0" smtClean="0"/>
              <a:t>A significant portion of a </a:t>
            </a:r>
            <a:r>
              <a:rPr lang="en-US" dirty="0" smtClean="0">
                <a:solidFill>
                  <a:srgbClr val="FF0000"/>
                </a:solidFill>
              </a:rPr>
              <a:t>student’s grade </a:t>
            </a:r>
            <a:r>
              <a:rPr lang="en-US" dirty="0" smtClean="0"/>
              <a:t>is comprised of a meaningful measurement of how well students have achieved that objective</a:t>
            </a:r>
          </a:p>
          <a:p>
            <a:endParaRPr lang="en-US" dirty="0"/>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Consider program requests</a:t>
            </a:r>
            <a:endParaRPr lang="en-US" dirty="0"/>
          </a:p>
        </p:txBody>
      </p:sp>
      <p:sp>
        <p:nvSpPr>
          <p:cNvPr id="5" name="Content Placeholder 4"/>
          <p:cNvSpPr>
            <a:spLocks noGrp="1"/>
          </p:cNvSpPr>
          <p:nvPr>
            <p:ph idx="1"/>
          </p:nvPr>
        </p:nvSpPr>
        <p:spPr/>
        <p:txBody>
          <a:bodyPr>
            <a:normAutofit fontScale="92500" lnSpcReduction="20000"/>
          </a:bodyPr>
          <a:lstStyle/>
          <a:p>
            <a:pPr>
              <a:buNone/>
            </a:pPr>
            <a:r>
              <a:rPr lang="en-US" dirty="0" smtClean="0"/>
              <a:t>Your </a:t>
            </a:r>
            <a:r>
              <a:rPr lang="en-US" dirty="0" smtClean="0">
                <a:solidFill>
                  <a:srgbClr val="FF0000"/>
                </a:solidFill>
              </a:rPr>
              <a:t>program</a:t>
            </a:r>
            <a:r>
              <a:rPr lang="en-US" dirty="0" smtClean="0"/>
              <a:t> may have some suggestions or requests about what you </a:t>
            </a:r>
            <a:r>
              <a:rPr lang="en-US" dirty="0" smtClean="0"/>
              <a:t>select (e.g., </a:t>
            </a:r>
            <a:r>
              <a:rPr lang="en-US" dirty="0" smtClean="0"/>
              <a:t>the writing program and first year seminars suggest objectives for W and first year seminar classes, and science lab courses often have a supervisor who suggests </a:t>
            </a:r>
            <a:r>
              <a:rPr lang="en-US" dirty="0" smtClean="0"/>
              <a:t>objectives). </a:t>
            </a:r>
            <a:endParaRPr lang="en-US" dirty="0" smtClean="0"/>
          </a:p>
          <a:p>
            <a:pPr>
              <a:buNone/>
            </a:pPr>
            <a:r>
              <a:rPr lang="en-US" dirty="0" smtClean="0"/>
              <a:t>Programs cannot force selections upon you, but they may have good reasons for requesting that people make similar choices, and/or program guidance can make selecting objectives easier for you. </a:t>
            </a:r>
            <a:endParaRPr lang="en-US" dirty="0"/>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7498080" cy="1143000"/>
          </a:xfrm>
        </p:spPr>
        <p:txBody>
          <a:bodyPr>
            <a:normAutofit fontScale="90000"/>
          </a:bodyPr>
          <a:lstStyle/>
          <a:p>
            <a:r>
              <a:rPr lang="en-US" dirty="0" smtClean="0"/>
              <a:t>How many of the 12 objectives would you guess might usually be a good number to choose? </a:t>
            </a:r>
            <a:endParaRPr lang="en-US" dirty="0"/>
          </a:p>
        </p:txBody>
      </p:sp>
      <p:sp>
        <p:nvSpPr>
          <p:cNvPr id="3" name="TPAnswers"/>
          <p:cNvSpPr>
            <a:spLocks noGrp="1"/>
          </p:cNvSpPr>
          <p:nvPr>
            <p:ph type="body" idx="1"/>
          </p:nvPr>
        </p:nvSpPr>
        <p:spPr>
          <a:xfrm>
            <a:off x="1397000" y="1828800"/>
            <a:ext cx="7498080" cy="4419600"/>
          </a:xfrm>
        </p:spPr>
        <p:txBody>
          <a:bodyPr/>
          <a:lstStyle/>
          <a:p>
            <a:pPr marL="596646" indent="-514350">
              <a:buFont typeface="Wingdings 2"/>
              <a:buAutoNum type="arabicPeriod"/>
            </a:pPr>
            <a:r>
              <a:rPr lang="en-US" dirty="0" smtClean="0"/>
              <a:t>1-2</a:t>
            </a:r>
          </a:p>
          <a:p>
            <a:pPr marL="596646" indent="-514350">
              <a:buFont typeface="Wingdings 2"/>
              <a:buAutoNum type="arabicPeriod"/>
            </a:pPr>
            <a:r>
              <a:rPr lang="en-US" dirty="0" smtClean="0"/>
              <a:t>3-5</a:t>
            </a:r>
          </a:p>
          <a:p>
            <a:pPr marL="596646" indent="-514350">
              <a:buFont typeface="Wingdings 2"/>
              <a:buAutoNum type="arabicPeriod"/>
            </a:pPr>
            <a:r>
              <a:rPr lang="en-US" dirty="0" smtClean="0"/>
              <a:t>6-8</a:t>
            </a:r>
          </a:p>
          <a:p>
            <a:pPr marL="596646" indent="-514350">
              <a:buFont typeface="Wingdings 2"/>
              <a:buAutoNum type="arabicPeriod"/>
            </a:pPr>
            <a:r>
              <a:rPr lang="en-US" dirty="0" smtClean="0"/>
              <a:t>9</a:t>
            </a:r>
            <a:r>
              <a:rPr lang="en-US" dirty="0" smtClean="0"/>
              <a:t>-12</a:t>
            </a:r>
            <a:endParaRPr lang="en-US" dirty="0"/>
          </a:p>
        </p:txBody>
      </p:sp>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objectives should I select? </a:t>
            </a:r>
            <a:endParaRPr lang="en-US" dirty="0"/>
          </a:p>
        </p:txBody>
      </p:sp>
      <p:sp>
        <p:nvSpPr>
          <p:cNvPr id="3" name="Content Placeholder 2"/>
          <p:cNvSpPr>
            <a:spLocks noGrp="1"/>
          </p:cNvSpPr>
          <p:nvPr>
            <p:ph idx="1"/>
          </p:nvPr>
        </p:nvSpPr>
        <p:spPr/>
        <p:txBody>
          <a:bodyPr>
            <a:normAutofit/>
          </a:bodyPr>
          <a:lstStyle/>
          <a:p>
            <a:pPr>
              <a:buNone/>
            </a:pPr>
            <a:r>
              <a:rPr lang="en-US" dirty="0" smtClean="0"/>
              <a:t>Usually</a:t>
            </a:r>
            <a:r>
              <a:rPr lang="en-US" dirty="0" smtClean="0"/>
              <a:t>, </a:t>
            </a:r>
            <a:r>
              <a:rPr lang="en-US" dirty="0" smtClean="0">
                <a:solidFill>
                  <a:srgbClr val="FF0000"/>
                </a:solidFill>
              </a:rPr>
              <a:t>3</a:t>
            </a:r>
            <a:r>
              <a:rPr lang="en-US" dirty="0" smtClean="0">
                <a:solidFill>
                  <a:srgbClr val="FF0000"/>
                </a:solidFill>
              </a:rPr>
              <a:t>-5.</a:t>
            </a:r>
            <a:endParaRPr lang="en-US" dirty="0" smtClean="0">
              <a:solidFill>
                <a:srgbClr val="FF0000"/>
              </a:solidFill>
            </a:endParaRPr>
          </a:p>
          <a:p>
            <a:pPr>
              <a:buNone/>
            </a:pPr>
            <a:r>
              <a:rPr lang="en-US" dirty="0" smtClean="0"/>
              <a:t>You </a:t>
            </a:r>
            <a:r>
              <a:rPr lang="en-US" dirty="0" smtClean="0"/>
              <a:t>should </a:t>
            </a:r>
            <a:r>
              <a:rPr lang="en-US" dirty="0" smtClean="0"/>
              <a:t>select </a:t>
            </a:r>
            <a:r>
              <a:rPr lang="en-US" dirty="0" smtClean="0">
                <a:solidFill>
                  <a:srgbClr val="FF0000"/>
                </a:solidFill>
              </a:rPr>
              <a:t>at least one </a:t>
            </a:r>
            <a:r>
              <a:rPr lang="en-US" dirty="0" smtClean="0"/>
              <a:t>objective as either “important” or “essential,” but selecting too many is often </a:t>
            </a:r>
            <a:r>
              <a:rPr lang="en-US" dirty="0" smtClean="0"/>
              <a:t>problematic. </a:t>
            </a:r>
            <a:endParaRPr lang="en-US" dirty="0" smtClean="0"/>
          </a:p>
          <a:p>
            <a:pPr lvl="2"/>
            <a:r>
              <a:rPr lang="en-US" dirty="0" smtClean="0"/>
              <a:t>It is harder for students to make progress if the class has many </a:t>
            </a:r>
            <a:r>
              <a:rPr lang="en-US" dirty="0" smtClean="0"/>
              <a:t>objectives. </a:t>
            </a:r>
            <a:endParaRPr lang="en-US" dirty="0" smtClean="0"/>
          </a:p>
          <a:p>
            <a:pPr lvl="2"/>
            <a:r>
              <a:rPr lang="en-US" dirty="0" smtClean="0"/>
              <a:t>Research indicates that student ratings tend to decrease when larger numbers of  objectives are </a:t>
            </a:r>
            <a:r>
              <a:rPr lang="en-US" dirty="0" smtClean="0"/>
              <a:t>selected. </a:t>
            </a:r>
            <a:endParaRPr lang="en-US" dirty="0" smtClean="0"/>
          </a:p>
          <a:p>
            <a:pPr lvl="0"/>
            <a:endParaRPr lang="en-US" b="1" u="sng" dirty="0" smtClean="0"/>
          </a:p>
          <a:p>
            <a:endParaRPr lang="en-US" dirty="0"/>
          </a:p>
        </p:txBody>
      </p: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Myths about objectives</a:t>
            </a:r>
            <a:endParaRPr lang="en-US" dirty="0"/>
          </a:p>
        </p:txBody>
      </p:sp>
      <p:sp>
        <p:nvSpPr>
          <p:cNvPr id="3" name="Content Placeholder 2"/>
          <p:cNvSpPr>
            <a:spLocks noGrp="1"/>
          </p:cNvSpPr>
          <p:nvPr>
            <p:ph idx="1"/>
          </p:nvPr>
        </p:nvSpPr>
        <p:spPr/>
        <p:txBody>
          <a:bodyPr>
            <a:normAutofit fontScale="70000" lnSpcReduction="20000"/>
          </a:bodyPr>
          <a:lstStyle/>
          <a:p>
            <a:r>
              <a:rPr lang="en-US" b="1" i="1" dirty="0" smtClean="0"/>
              <a:t>I have to choose 3</a:t>
            </a:r>
            <a:r>
              <a:rPr lang="en-US" i="1" dirty="0" smtClean="0"/>
              <a:t>. </a:t>
            </a:r>
            <a:r>
              <a:rPr lang="en-US" dirty="0" smtClean="0"/>
              <a:t>No. If you choose none as important or essential, then by default all will be important, which is not good. But you could select as few as one or as many as all of them. Best practice would be to select 3-5. </a:t>
            </a:r>
          </a:p>
          <a:p>
            <a:r>
              <a:rPr lang="en-US" b="1" i="1" dirty="0" smtClean="0"/>
              <a:t>I have to have at least one essential or I have to have at least one important. </a:t>
            </a:r>
            <a:r>
              <a:rPr lang="en-US" b="1" dirty="0" smtClean="0"/>
              <a:t> </a:t>
            </a:r>
            <a:r>
              <a:rPr lang="en-US" dirty="0" smtClean="0"/>
              <a:t>No. You can have any combination of important and essential objectives. You could have none selected as essential, and only some as important. You could have none selected as important, and only some as essential. </a:t>
            </a:r>
            <a:r>
              <a:rPr lang="en-US" dirty="0" smtClean="0"/>
              <a:t>Note: if all your selections are essential or important, they’ll be equally weighted and it won’t matter mathematically whether they are essential or important.</a:t>
            </a:r>
            <a:endParaRPr lang="en-US" dirty="0" smtClean="0"/>
          </a:p>
          <a:p>
            <a:r>
              <a:rPr lang="en-US" b="1" i="1" dirty="0" smtClean="0"/>
              <a:t>It doesn’t matter what I select</a:t>
            </a:r>
            <a:r>
              <a:rPr lang="en-US" dirty="0" smtClean="0"/>
              <a:t>.  </a:t>
            </a:r>
            <a:endParaRPr lang="en-US" dirty="0"/>
          </a:p>
        </p:txBody>
      </p:sp>
    </p:spTree>
    <p:custDataLst>
      <p:tags r:id="rId1"/>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Choose objectives for one of the classes you will teach this fall. </a:t>
            </a:r>
          </a:p>
          <a:p>
            <a:r>
              <a:rPr lang="en-US" dirty="0" smtClean="0"/>
              <a:t>Defend those choices with a partner. </a:t>
            </a:r>
            <a:endParaRPr lang="en-US" dirty="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62500" lnSpcReduction="20000"/>
          </a:bodyPr>
          <a:lstStyle/>
          <a:p>
            <a:pPr marL="396875" lvl="1" indent="-396875">
              <a:buNone/>
            </a:pPr>
            <a:r>
              <a:rPr lang="en-US" sz="3200" dirty="0" smtClean="0"/>
              <a:t>I.	How to know what to do, when, for evaluation of teaching at Stockton</a:t>
            </a:r>
          </a:p>
          <a:p>
            <a:pPr marL="1175004" lvl="2" indent="-571500">
              <a:buNone/>
            </a:pPr>
            <a:endParaRPr lang="en-US" dirty="0" smtClean="0"/>
          </a:p>
          <a:p>
            <a:pPr marL="396875" lvl="1" indent="-342900">
              <a:buNone/>
            </a:pPr>
            <a:r>
              <a:rPr lang="en-US" sz="3300" dirty="0" smtClean="0"/>
              <a:t>II. 	The role of different items in evaluation of teaching at Stockton</a:t>
            </a:r>
          </a:p>
          <a:p>
            <a:pPr marL="396875" lvl="1" indent="-342900">
              <a:buNone/>
            </a:pPr>
            <a:r>
              <a:rPr lang="en-US" sz="3300" dirty="0" smtClean="0"/>
              <a:t>III. 	Student evaluations: </a:t>
            </a:r>
          </a:p>
          <a:p>
            <a:pPr marL="1385316" lvl="3" indent="-571500">
              <a:buNone/>
            </a:pPr>
            <a:endParaRPr lang="en-US" dirty="0" smtClean="0"/>
          </a:p>
          <a:p>
            <a:pPr marL="869632" lvl="1" indent="-514350">
              <a:buFont typeface="+mj-lt"/>
              <a:buAutoNum type="alphaUcPeriod"/>
            </a:pPr>
            <a:r>
              <a:rPr lang="en-US" dirty="0" smtClean="0"/>
              <a:t>Choosing learning objectives and disciplinary codes</a:t>
            </a:r>
          </a:p>
          <a:p>
            <a:pPr marL="869632" lvl="1" indent="-514350">
              <a:buFont typeface="+mj-lt"/>
              <a:buAutoNum type="alphaUcPeriod"/>
            </a:pPr>
            <a:r>
              <a:rPr lang="en-US" dirty="0" smtClean="0"/>
              <a:t> Interpreting data</a:t>
            </a:r>
          </a:p>
          <a:p>
            <a:pPr marL="869632" lvl="1" indent="-514350">
              <a:buFont typeface="+mj-lt"/>
              <a:buAutoNum type="alphaUcPeriod"/>
            </a:pPr>
            <a:r>
              <a:rPr lang="en-US" dirty="0" smtClean="0"/>
              <a:t> Making comparisons</a:t>
            </a:r>
          </a:p>
          <a:p>
            <a:pPr marL="869632" lvl="1" indent="-514350">
              <a:buFont typeface="+mj-lt"/>
              <a:buAutoNum type="alphaUcPeriod"/>
            </a:pPr>
            <a:r>
              <a:rPr lang="en-US" dirty="0" smtClean="0"/>
              <a:t> Improving teaching and evaluations</a:t>
            </a:r>
          </a:p>
          <a:p>
            <a:pPr marL="396875" indent="-315913">
              <a:buNone/>
            </a:pPr>
            <a:endParaRPr lang="en-US" dirty="0" smtClean="0"/>
          </a:p>
          <a:p>
            <a:pPr marL="396875" indent="-315913">
              <a:buNone/>
            </a:pPr>
            <a:r>
              <a:rPr lang="en-US" dirty="0" smtClean="0"/>
              <a:t>VII. Peer observations of teaching</a:t>
            </a:r>
          </a:p>
          <a:p>
            <a:pPr marL="396875" indent="-315913">
              <a:buNone/>
            </a:pPr>
            <a:endParaRPr lang="en-US" dirty="0" smtClean="0"/>
          </a:p>
          <a:p>
            <a:pPr marL="396875" indent="-315913">
              <a:buNone/>
            </a:pPr>
            <a:r>
              <a:rPr lang="en-US" dirty="0" smtClean="0"/>
              <a:t>VII. Teaching portfolio</a:t>
            </a:r>
          </a:p>
          <a:p>
            <a:pPr marL="396875" indent="-315913">
              <a:buNone/>
            </a:pPr>
            <a:endParaRPr lang="en-US" dirty="0" smtClean="0"/>
          </a:p>
          <a:p>
            <a:pPr marL="396875" indent="-315913">
              <a:buNone/>
            </a:pPr>
            <a:r>
              <a:rPr lang="en-US" dirty="0" smtClean="0"/>
              <a:t>VII.  References</a:t>
            </a:r>
            <a:endParaRPr lang="en-US" dirty="0"/>
          </a:p>
        </p:txBody>
      </p:sp>
    </p:spTree>
    <p:custDataLst>
      <p:tags r:id="rId1"/>
    </p:custDataLst>
  </p:cSld>
  <p:clrMapOvr>
    <a:masterClrMapping/>
  </p:clrMapOvr>
  <p:transition advTm="28453"/>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a disciplinary code</a:t>
            </a:r>
            <a:endParaRPr lang="en-US" dirty="0"/>
          </a:p>
        </p:txBody>
      </p:sp>
      <p:sp>
        <p:nvSpPr>
          <p:cNvPr id="3" name="Content Placeholder 2"/>
          <p:cNvSpPr>
            <a:spLocks noGrp="1"/>
          </p:cNvSpPr>
          <p:nvPr>
            <p:ph idx="1"/>
          </p:nvPr>
        </p:nvSpPr>
        <p:spPr/>
        <p:txBody>
          <a:bodyPr/>
          <a:lstStyle/>
          <a:p>
            <a:pPr>
              <a:buNone/>
            </a:pPr>
            <a:r>
              <a:rPr lang="en-US" dirty="0" smtClean="0"/>
              <a:t> Ideally, your code is as good a match to your class as possible. A match has been selected for you. If it is good, do nothing. If you think it could be better, contact me about a possible new one. </a:t>
            </a:r>
          </a:p>
        </p:txBody>
      </p:sp>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1143000"/>
          </a:xfrm>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Interpreting data</a:t>
            </a:r>
            <a:endParaRPr lang="en-US" dirty="0"/>
          </a:p>
        </p:txBody>
      </p:sp>
    </p:spTree>
    <p:custDataLst>
      <p:tags r:id="rId1"/>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Remember that the results report</a:t>
            </a:r>
            <a:endParaRPr lang="en-US" dirty="0"/>
          </a:p>
        </p:txBody>
      </p:sp>
      <p:sp>
        <p:nvSpPr>
          <p:cNvPr id="3" name="Content Placeholder 2"/>
          <p:cNvSpPr>
            <a:spLocks noGrp="1"/>
          </p:cNvSpPr>
          <p:nvPr>
            <p:ph idx="1"/>
          </p:nvPr>
        </p:nvSpPr>
        <p:spPr/>
        <p:txBody>
          <a:bodyPr/>
          <a:lstStyle/>
          <a:p>
            <a:pPr lvl="0">
              <a:buNone/>
            </a:pPr>
            <a:r>
              <a:rPr lang="en-US" dirty="0" smtClean="0"/>
              <a:t>Student evaluations give you students’ </a:t>
            </a:r>
            <a:r>
              <a:rPr lang="en-US" i="1" dirty="0" smtClean="0">
                <a:solidFill>
                  <a:srgbClr val="FF0000"/>
                </a:solidFill>
              </a:rPr>
              <a:t>perceptions</a:t>
            </a:r>
            <a:r>
              <a:rPr lang="en-US" dirty="0" smtClean="0"/>
              <a:t>, which </a:t>
            </a:r>
            <a:r>
              <a:rPr lang="en-US" dirty="0" smtClean="0"/>
              <a:t>are </a:t>
            </a:r>
            <a:r>
              <a:rPr lang="en-US" dirty="0" smtClean="0"/>
              <a:t>not always the same as student learning or as reality.</a:t>
            </a:r>
          </a:p>
          <a:p>
            <a:endParaRPr lang="en-US" dirty="0"/>
          </a:p>
        </p:txBody>
      </p:sp>
    </p:spTree>
    <p:custDataLst>
      <p:tags r:id="rId1"/>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7498080" cy="1143000"/>
          </a:xfrm>
        </p:spPr>
        <p:txBody>
          <a:bodyPr>
            <a:normAutofit fontScale="90000"/>
          </a:bodyPr>
          <a:lstStyle/>
          <a:p>
            <a:r>
              <a:rPr lang="en-US" dirty="0" smtClean="0"/>
              <a:t>How would you describe DF as a teacher, based on the means (on a 5 point scale) in A-D on page one? </a:t>
            </a:r>
            <a:endParaRPr lang="en-US" dirty="0"/>
          </a:p>
        </p:txBody>
      </p:sp>
      <p:sp>
        <p:nvSpPr>
          <p:cNvPr id="3" name="TPAnswers"/>
          <p:cNvSpPr>
            <a:spLocks noGrp="1"/>
          </p:cNvSpPr>
          <p:nvPr>
            <p:ph type="body" idx="1"/>
          </p:nvPr>
        </p:nvSpPr>
        <p:spPr>
          <a:xfrm>
            <a:off x="1397000" y="1752600"/>
            <a:ext cx="7498080" cy="4495800"/>
          </a:xfrm>
        </p:spPr>
        <p:txBody>
          <a:bodyPr/>
          <a:lstStyle/>
          <a:p>
            <a:pPr marL="596646" indent="-514350">
              <a:buFont typeface="Wingdings 2"/>
              <a:buAutoNum type="arabicPeriod"/>
            </a:pPr>
            <a:r>
              <a:rPr lang="en-US" dirty="0" smtClean="0"/>
              <a:t>Excellent</a:t>
            </a:r>
          </a:p>
          <a:p>
            <a:pPr marL="596646" indent="-514350">
              <a:buFont typeface="Wingdings 2"/>
              <a:buAutoNum type="arabicPeriod"/>
            </a:pPr>
            <a:r>
              <a:rPr lang="en-US" dirty="0" smtClean="0"/>
              <a:t>Good</a:t>
            </a:r>
          </a:p>
          <a:p>
            <a:pPr marL="596646" indent="-514350">
              <a:buFont typeface="Wingdings 2"/>
              <a:buAutoNum type="arabicPeriod"/>
            </a:pPr>
            <a:r>
              <a:rPr lang="en-US" dirty="0" smtClean="0"/>
              <a:t>Ok</a:t>
            </a:r>
          </a:p>
          <a:p>
            <a:pPr marL="596646" indent="-514350">
              <a:buFont typeface="Wingdings 2"/>
              <a:buAutoNum type="arabicPeriod"/>
            </a:pPr>
            <a:r>
              <a:rPr lang="en-US" dirty="0" smtClean="0"/>
              <a:t>Sub-par</a:t>
            </a:r>
          </a:p>
          <a:p>
            <a:pPr marL="596646" indent="-514350">
              <a:buFont typeface="Wingdings 2"/>
              <a:buAutoNum type="arabicPeriod"/>
            </a:pPr>
            <a:r>
              <a:rPr lang="en-US" dirty="0" smtClean="0"/>
              <a:t>Terrible</a:t>
            </a:r>
            <a:endParaRPr lang="en-US" dirty="0"/>
          </a:p>
        </p:txBody>
      </p:sp>
    </p:spTree>
    <p:custDataLst>
      <p:tags r:id="rId1"/>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6"/>
            <a:ext cx="7498080" cy="1249363"/>
          </a:xfrm>
        </p:spPr>
        <p:txBody>
          <a:bodyPr>
            <a:normAutofit fontScale="90000"/>
          </a:bodyPr>
          <a:lstStyle/>
          <a:p>
            <a:r>
              <a:rPr lang="en-US" dirty="0" smtClean="0"/>
              <a:t>How would you describe DF as a teacher, based on the graph on page 1? </a:t>
            </a:r>
            <a:endParaRPr lang="en-US" dirty="0"/>
          </a:p>
        </p:txBody>
      </p:sp>
      <p:sp>
        <p:nvSpPr>
          <p:cNvPr id="3" name="TPAnswers"/>
          <p:cNvSpPr>
            <a:spLocks noGrp="1"/>
          </p:cNvSpPr>
          <p:nvPr>
            <p:ph type="body" idx="1"/>
          </p:nvPr>
        </p:nvSpPr>
        <p:spPr>
          <a:xfrm>
            <a:off x="1397000" y="1447800"/>
            <a:ext cx="7498080" cy="4800600"/>
          </a:xfrm>
        </p:spPr>
        <p:txBody>
          <a:bodyPr/>
          <a:lstStyle/>
          <a:p>
            <a:pPr marL="596646" indent="-514350">
              <a:buFont typeface="Wingdings 2"/>
              <a:buAutoNum type="arabicPeriod"/>
            </a:pPr>
            <a:r>
              <a:rPr lang="en-US" dirty="0" smtClean="0"/>
              <a:t>Excellent</a:t>
            </a:r>
          </a:p>
          <a:p>
            <a:pPr marL="596646" indent="-514350">
              <a:buFont typeface="Wingdings 2"/>
              <a:buAutoNum type="arabicPeriod"/>
            </a:pPr>
            <a:r>
              <a:rPr lang="en-US" dirty="0" smtClean="0"/>
              <a:t>Good</a:t>
            </a:r>
          </a:p>
          <a:p>
            <a:pPr marL="596646" indent="-514350">
              <a:buFont typeface="Wingdings 2"/>
              <a:buAutoNum type="arabicPeriod"/>
            </a:pPr>
            <a:r>
              <a:rPr lang="en-US" dirty="0" smtClean="0"/>
              <a:t>Ok</a:t>
            </a:r>
          </a:p>
          <a:p>
            <a:pPr marL="596646" indent="-514350">
              <a:buFont typeface="Wingdings 2"/>
              <a:buAutoNum type="arabicPeriod"/>
            </a:pPr>
            <a:r>
              <a:rPr lang="en-US" dirty="0" smtClean="0"/>
              <a:t>Sub-par</a:t>
            </a:r>
          </a:p>
          <a:p>
            <a:pPr marL="596646" indent="-514350">
              <a:buFont typeface="Wingdings 2"/>
              <a:buAutoNum type="arabicPeriod"/>
            </a:pPr>
            <a:r>
              <a:rPr lang="en-US" dirty="0" smtClean="0"/>
              <a:t>Terrible</a:t>
            </a:r>
            <a:endParaRPr lang="en-US" dirty="0"/>
          </a:p>
        </p:txBody>
      </p:sp>
    </p:spTree>
    <p:custDataLst>
      <p:tags r:id="rId1"/>
    </p:custData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Outlier can affect mean scores.</a:t>
            </a:r>
            <a:endParaRPr lang="en-US" dirty="0"/>
          </a:p>
        </p:txBody>
      </p:sp>
      <p:sp>
        <p:nvSpPr>
          <p:cNvPr id="3" name="Content Placeholder 2"/>
          <p:cNvSpPr>
            <a:spLocks noGrp="1"/>
          </p:cNvSpPr>
          <p:nvPr>
            <p:ph idx="1"/>
          </p:nvPr>
        </p:nvSpPr>
        <p:spPr>
          <a:xfrm>
            <a:off x="1435608" y="1371600"/>
            <a:ext cx="7498080" cy="4876800"/>
          </a:xfrm>
        </p:spPr>
        <p:txBody>
          <a:bodyPr>
            <a:noAutofit/>
          </a:bodyPr>
          <a:lstStyle/>
          <a:p>
            <a:pPr marL="55563" indent="26988">
              <a:buNone/>
            </a:pPr>
            <a:r>
              <a:rPr lang="en-US" sz="2400" dirty="0" smtClean="0"/>
              <a:t>IDEA reports mean scores, which can </a:t>
            </a:r>
            <a:r>
              <a:rPr lang="en-US" sz="2400" dirty="0" smtClean="0"/>
              <a:t>be affected by outliers. Careful evaluators will check the statistical detail on page </a:t>
            </a:r>
            <a:r>
              <a:rPr lang="en-US" sz="2400" dirty="0" smtClean="0"/>
              <a:t>4. </a:t>
            </a:r>
            <a:endParaRPr lang="en-US" sz="2400" dirty="0" smtClean="0"/>
          </a:p>
          <a:p>
            <a:pPr marL="55563" indent="26988">
              <a:buNone/>
            </a:pPr>
            <a:endParaRPr lang="en-US" sz="500" dirty="0" smtClean="0"/>
          </a:p>
          <a:p>
            <a:pPr marL="55563" indent="26988">
              <a:buNone/>
            </a:pPr>
            <a:r>
              <a:rPr lang="en-US" sz="2400" dirty="0" smtClean="0"/>
              <a:t>Standard </a:t>
            </a:r>
            <a:r>
              <a:rPr lang="en-US" sz="2400" dirty="0" smtClean="0"/>
              <a:t>deviations of .7 are </a:t>
            </a:r>
            <a:r>
              <a:rPr lang="en-US" sz="2400" dirty="0" smtClean="0"/>
              <a:t>typical. Standard </a:t>
            </a:r>
            <a:r>
              <a:rPr lang="en-US" sz="2400" dirty="0" smtClean="0"/>
              <a:t>deviations of </a:t>
            </a:r>
            <a:r>
              <a:rPr lang="en-US" sz="2400" dirty="0" smtClean="0">
                <a:solidFill>
                  <a:srgbClr val="FF0000"/>
                </a:solidFill>
              </a:rPr>
              <a:t>over 1.2 </a:t>
            </a:r>
            <a:r>
              <a:rPr lang="en-US" sz="2400" dirty="0" smtClean="0"/>
              <a:t>indicate </a:t>
            </a:r>
            <a:r>
              <a:rPr lang="en-US" sz="2400" dirty="0" smtClean="0"/>
              <a:t>“</a:t>
            </a:r>
            <a:r>
              <a:rPr lang="en-US" sz="2400" dirty="0" smtClean="0"/>
              <a:t>unusual diversity.” </a:t>
            </a:r>
            <a:r>
              <a:rPr lang="en-US" sz="2400" dirty="0" smtClean="0"/>
              <a:t>If </a:t>
            </a:r>
            <a:r>
              <a:rPr lang="en-US" sz="2400" dirty="0" smtClean="0"/>
              <a:t>the distribution is bimodal, then the class may have contained “ two types of students who are so distinctive that what “works” for one group will not for the other. For example, one group may have an appropriate background for the course while the other may be </a:t>
            </a:r>
            <a:r>
              <a:rPr lang="en-US" sz="2400" dirty="0" smtClean="0"/>
              <a:t>under-prepared….” (IDEA)</a:t>
            </a:r>
            <a:endParaRPr lang="en-US" sz="2400" dirty="0" smtClean="0"/>
          </a:p>
          <a:p>
            <a:pPr>
              <a:buNone/>
            </a:pPr>
            <a:endParaRPr lang="en-US" sz="500" dirty="0" smtClean="0"/>
          </a:p>
          <a:p>
            <a:pPr marL="111125" indent="-28575">
              <a:buNone/>
            </a:pPr>
            <a:r>
              <a:rPr lang="en-US" sz="2400" dirty="0" smtClean="0"/>
              <a:t>They </a:t>
            </a:r>
            <a:r>
              <a:rPr lang="en-US" sz="2400" dirty="0" smtClean="0"/>
              <a:t>recommended detailed item </a:t>
            </a:r>
            <a:r>
              <a:rPr lang="en-US" sz="2400" dirty="0" smtClean="0"/>
              <a:t>examination; there </a:t>
            </a:r>
            <a:r>
              <a:rPr lang="en-US" sz="2400" dirty="0" smtClean="0"/>
              <a:t>may be </a:t>
            </a:r>
            <a:r>
              <a:rPr lang="en-US" sz="2400" dirty="0" smtClean="0"/>
              <a:t>issues beyond </a:t>
            </a:r>
            <a:r>
              <a:rPr lang="en-US" sz="2400" dirty="0" smtClean="0"/>
              <a:t>instructor </a:t>
            </a:r>
            <a:r>
              <a:rPr lang="en-US" sz="2400" dirty="0" smtClean="0"/>
              <a:t>control.  </a:t>
            </a:r>
            <a:endParaRPr lang="en-US" sz="2400" dirty="0"/>
          </a:p>
        </p:txBody>
      </p:sp>
    </p:spTree>
    <p:custDataLst>
      <p:tags r:id="rId1"/>
    </p:custDataLst>
  </p:cSld>
  <p:clrMapOvr>
    <a:masterClrMapping/>
  </p:clrMapOvr>
  <p:transition advTm="49125"/>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Scores and comments can be affected by the halo effect</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Ranters and Ravers, or the halo effect</a:t>
            </a:r>
          </a:p>
          <a:p>
            <a:pPr lvl="1">
              <a:buNone/>
            </a:pPr>
            <a:r>
              <a:rPr lang="en-US" dirty="0" smtClean="0"/>
              <a:t>	 “the tendency of raters to form a general opinion of the person being rated and then let that opinion color all specific ratings. If the general impression is favorable, the "halo effect" is positive and the individual receives higher ratings on many items than a more objective evaluation would justify. The "halo effect" can also be negative; an unfavorable general impression will lead to low marks "across the board", even in areas where performance is strong.” </a:t>
            </a:r>
          </a:p>
          <a:p>
            <a:endParaRPr lang="en-US" dirty="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know? </a:t>
            </a:r>
            <a:endParaRPr lang="en-US" dirty="0"/>
          </a:p>
        </p:txBody>
      </p:sp>
      <p:sp>
        <p:nvSpPr>
          <p:cNvPr id="3" name="Content Placeholder 2"/>
          <p:cNvSpPr>
            <a:spLocks noGrp="1"/>
          </p:cNvSpPr>
          <p:nvPr>
            <p:ph idx="1"/>
          </p:nvPr>
        </p:nvSpPr>
        <p:spPr/>
        <p:txBody>
          <a:bodyPr>
            <a:normAutofit/>
          </a:bodyPr>
          <a:lstStyle/>
          <a:p>
            <a:pPr>
              <a:buNone/>
            </a:pPr>
            <a:r>
              <a:rPr lang="en-US" dirty="0" smtClean="0"/>
              <a:t>Look at the </a:t>
            </a:r>
            <a:r>
              <a:rPr lang="en-US" dirty="0" smtClean="0"/>
              <a:t>pattern </a:t>
            </a:r>
            <a:r>
              <a:rPr lang="en-US" dirty="0" smtClean="0"/>
              <a:t>of student responses on page 4 or on the </a:t>
            </a:r>
            <a:r>
              <a:rPr lang="en-US" dirty="0" smtClean="0"/>
              <a:t>student forms. </a:t>
            </a:r>
            <a:r>
              <a:rPr lang="en-US" dirty="0" smtClean="0"/>
              <a:t>If a form gives someone a 5 all the way down, regardless of whether </a:t>
            </a:r>
            <a:r>
              <a:rPr lang="en-US" dirty="0" smtClean="0"/>
              <a:t>a </a:t>
            </a:r>
            <a:r>
              <a:rPr lang="en-US" dirty="0" smtClean="0"/>
              <a:t>class </a:t>
            </a:r>
            <a:r>
              <a:rPr lang="en-US" dirty="0" smtClean="0"/>
              <a:t>covered </a:t>
            </a:r>
            <a:r>
              <a:rPr lang="en-US" dirty="0" smtClean="0"/>
              <a:t>a particular learning objective—halo effect! </a:t>
            </a:r>
            <a:endParaRPr lang="en-US" dirty="0" smtClean="0"/>
          </a:p>
          <a:p>
            <a:pPr>
              <a:buNone/>
            </a:pPr>
            <a:endParaRPr lang="en-US" dirty="0" smtClean="0"/>
          </a:p>
          <a:p>
            <a:pPr>
              <a:buNone/>
            </a:pPr>
            <a:r>
              <a:rPr lang="en-US" dirty="0" smtClean="0"/>
              <a:t>In </a:t>
            </a:r>
            <a:r>
              <a:rPr lang="en-US" dirty="0" smtClean="0"/>
              <a:t>most cases, also true with a 1 or any other number all the way down</a:t>
            </a:r>
            <a:r>
              <a:rPr lang="en-US" dirty="0" smtClean="0"/>
              <a:t>…</a:t>
            </a:r>
            <a:endParaRPr lang="en-US" dirty="0" smtClean="0"/>
          </a:p>
        </p:txBody>
      </p:sp>
    </p:spTree>
    <p:custDataLst>
      <p:tags r:id="rId1"/>
    </p:custData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477962"/>
          </a:xfrm>
        </p:spPr>
        <p:txBody>
          <a:bodyPr>
            <a:normAutofit/>
          </a:bodyPr>
          <a:lstStyle/>
          <a:p>
            <a:r>
              <a:rPr lang="en-US" dirty="0" smtClean="0"/>
              <a:t>The Error of Central Tendency can affect scores </a:t>
            </a:r>
            <a:endParaRPr lang="en-US" dirty="0"/>
          </a:p>
        </p:txBody>
      </p:sp>
      <p:sp>
        <p:nvSpPr>
          <p:cNvPr id="3" name="Content Placeholder 2"/>
          <p:cNvSpPr>
            <a:spLocks noGrp="1"/>
          </p:cNvSpPr>
          <p:nvPr>
            <p:ph idx="1"/>
          </p:nvPr>
        </p:nvSpPr>
        <p:spPr>
          <a:xfrm>
            <a:off x="1435608" y="1905000"/>
            <a:ext cx="7498080" cy="4343400"/>
          </a:xfrm>
        </p:spPr>
        <p:txBody>
          <a:bodyPr>
            <a:normAutofit fontScale="92500"/>
          </a:bodyPr>
          <a:lstStyle/>
          <a:p>
            <a:pPr>
              <a:buNone/>
            </a:pPr>
            <a:r>
              <a:rPr lang="en-US" dirty="0" smtClean="0"/>
              <a:t>	“Most people have a tendency to avoid the extremes (very high and very low) in making ratings.  As a result, ratings tend to pile up more toward the middle of the rating scale than might be justified. In many cases, ratings which are "somewhat below average" or "somewhat above average" may represent subdued estimates of an individual's status because of the "Error of Central Tendency.”</a:t>
            </a:r>
          </a:p>
          <a:p>
            <a:endParaRPr lang="en-US" dirty="0"/>
          </a:p>
        </p:txBody>
      </p:sp>
    </p:spTree>
    <p:custDataLst>
      <p:tags r:id="rId1"/>
    </p:custData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Things </a:t>
            </a:r>
            <a:r>
              <a:rPr lang="en-US" dirty="0" smtClean="0"/>
              <a:t>evaluators should </a:t>
            </a:r>
            <a:r>
              <a:rPr lang="en-US" dirty="0" smtClean="0"/>
              <a:t>check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 The teacher selected objectives. If not, by default, all will be considered “important.” </a:t>
            </a:r>
            <a:r>
              <a:rPr lang="en-US" dirty="0" smtClean="0"/>
              <a:t>Much information </a:t>
            </a:r>
            <a:r>
              <a:rPr lang="en-US" dirty="0" smtClean="0"/>
              <a:t>on the first </a:t>
            </a:r>
            <a:r>
              <a:rPr lang="en-US" dirty="0" smtClean="0"/>
              <a:t>page </a:t>
            </a:r>
            <a:r>
              <a:rPr lang="en-US" dirty="0" smtClean="0"/>
              <a:t>of the report </a:t>
            </a:r>
            <a:r>
              <a:rPr lang="en-US" dirty="0" smtClean="0"/>
              <a:t>is worthless</a:t>
            </a:r>
            <a:r>
              <a:rPr lang="en-US" dirty="0" smtClean="0"/>
              <a:t>. </a:t>
            </a:r>
          </a:p>
          <a:p>
            <a:pPr>
              <a:buFont typeface="Wingdings" pitchFamily="2" charset="2"/>
              <a:buChar char="q"/>
            </a:pPr>
            <a:r>
              <a:rPr lang="en-US" dirty="0" smtClean="0"/>
              <a:t> The objectives the teacher chose seem reasonable for the course. </a:t>
            </a:r>
          </a:p>
          <a:p>
            <a:pPr>
              <a:buFont typeface="Wingdings" pitchFamily="2" charset="2"/>
              <a:buChar char="q"/>
            </a:pPr>
            <a:r>
              <a:rPr lang="en-US" dirty="0" smtClean="0"/>
              <a:t>The teacher discusses problematic objective choices or irregularities in the class. </a:t>
            </a:r>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 will provide multiple ways for your teaching to be evaluated.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Stockton policy states that “evidence of teaching performance should be demonstrated by a teaching portfolio, as outlined below, which should contain the following: </a:t>
            </a:r>
          </a:p>
          <a:p>
            <a:pPr>
              <a:buFont typeface="Wingdings" pitchFamily="2" charset="2"/>
              <a:buChar char="q"/>
            </a:pPr>
            <a:r>
              <a:rPr lang="en-US" dirty="0" smtClean="0"/>
              <a:t>A self-evaluation of teaching</a:t>
            </a:r>
          </a:p>
          <a:p>
            <a:pPr>
              <a:buFont typeface="Wingdings" pitchFamily="2" charset="2"/>
              <a:buChar char="q"/>
            </a:pPr>
            <a:r>
              <a:rPr lang="en-US" dirty="0" smtClean="0"/>
              <a:t>Student evaluations of teaching and preceptorial teaching</a:t>
            </a:r>
          </a:p>
          <a:p>
            <a:pPr>
              <a:buFont typeface="Wingdings" pitchFamily="2" charset="2"/>
              <a:buChar char="q"/>
            </a:pPr>
            <a:r>
              <a:rPr lang="en-US" dirty="0" smtClean="0"/>
              <a:t>Peer evaluations of teaching</a:t>
            </a:r>
          </a:p>
          <a:p>
            <a:pPr>
              <a:buFont typeface="Wingdings" pitchFamily="2" charset="2"/>
              <a:buChar char="q"/>
            </a:pPr>
            <a:r>
              <a:rPr lang="en-US" dirty="0" smtClean="0"/>
              <a:t>Other evidence of effectiveness in teaching”</a:t>
            </a:r>
            <a:endParaRPr lang="en-US" dirty="0"/>
          </a:p>
        </p:txBody>
      </p:sp>
    </p:spTree>
    <p:custDataLst>
      <p:tags r:id="rId1"/>
    </p:custDataLst>
  </p:cSld>
  <p:clrMapOvr>
    <a:masterClrMapping/>
  </p:clrMapOvr>
  <p:transition advTm="22609"/>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 can help </a:t>
            </a:r>
            <a:r>
              <a:rPr lang="en-US" dirty="0" smtClean="0"/>
              <a:t>evaluators by noting if you…</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dirty="0" smtClean="0"/>
              <a:t>forgot </a:t>
            </a:r>
            <a:r>
              <a:rPr lang="en-US" dirty="0" smtClean="0"/>
              <a:t>to select objectives, which seriously impacts the </a:t>
            </a:r>
            <a:r>
              <a:rPr lang="en-US" dirty="0" smtClean="0"/>
              <a:t>results</a:t>
            </a:r>
            <a:endParaRPr lang="en-US" dirty="0" smtClean="0"/>
          </a:p>
          <a:p>
            <a:pPr>
              <a:buFont typeface="Wingdings" pitchFamily="2" charset="2"/>
              <a:buChar char="q"/>
            </a:pPr>
            <a:r>
              <a:rPr lang="en-US" dirty="0" smtClean="0"/>
              <a:t>later see that </a:t>
            </a:r>
            <a:r>
              <a:rPr lang="en-US" dirty="0" smtClean="0"/>
              <a:t>you </a:t>
            </a:r>
            <a:r>
              <a:rPr lang="en-US" dirty="0" smtClean="0"/>
              <a:t>chose objectives </a:t>
            </a:r>
            <a:r>
              <a:rPr lang="en-US" dirty="0" smtClean="0"/>
              <a:t>poorly</a:t>
            </a:r>
            <a:endParaRPr lang="en-US" dirty="0" smtClean="0"/>
          </a:p>
          <a:p>
            <a:pPr>
              <a:buFont typeface="Wingdings" pitchFamily="2" charset="2"/>
              <a:buChar char="q"/>
            </a:pPr>
            <a:r>
              <a:rPr lang="en-US" dirty="0" smtClean="0"/>
              <a:t>were using objectives in common with a larger group of courses, but those were problematic for </a:t>
            </a:r>
            <a:r>
              <a:rPr lang="en-US" dirty="0" smtClean="0"/>
              <a:t>your</a:t>
            </a:r>
            <a:r>
              <a:rPr lang="en-US" dirty="0" smtClean="0"/>
              <a:t> class</a:t>
            </a:r>
            <a:endParaRPr lang="en-US" dirty="0" smtClean="0"/>
          </a:p>
          <a:p>
            <a:pPr>
              <a:buFont typeface="Wingdings" pitchFamily="2" charset="2"/>
              <a:buChar char="q"/>
            </a:pPr>
            <a:r>
              <a:rPr lang="en-US" dirty="0" smtClean="0"/>
              <a:t>need to report an unusual situation that likely affected student progress towards objectives or student perception of the </a:t>
            </a:r>
            <a:r>
              <a:rPr lang="en-US" dirty="0" smtClean="0"/>
              <a:t>class</a:t>
            </a:r>
            <a:endParaRPr lang="en-US" dirty="0" smtClean="0"/>
          </a:p>
          <a:p>
            <a:pPr>
              <a:buFont typeface="Wingdings" pitchFamily="2" charset="2"/>
              <a:buChar char="q"/>
            </a:pPr>
            <a:endParaRPr lang="en-US" dirty="0"/>
          </a:p>
        </p:txBody>
      </p:sp>
    </p:spTree>
    <p:custDataLst>
      <p:tags r:id="rId1"/>
    </p:custData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IDEA compares class results to three groups </a:t>
            </a:r>
            <a:r>
              <a:rPr lang="en-US" dirty="0" smtClean="0"/>
              <a:t>(</a:t>
            </a:r>
            <a:r>
              <a:rPr lang="en-US" dirty="0" smtClean="0"/>
              <a:t>page one and two)</a:t>
            </a:r>
            <a:endParaRPr lang="en-US" dirty="0"/>
          </a:p>
        </p:txBody>
      </p:sp>
      <p:sp>
        <p:nvSpPr>
          <p:cNvPr id="3" name="Content Placeholder 2"/>
          <p:cNvSpPr>
            <a:spLocks noGrp="1"/>
          </p:cNvSpPr>
          <p:nvPr>
            <p:ph idx="1"/>
          </p:nvPr>
        </p:nvSpPr>
        <p:spPr/>
        <p:txBody>
          <a:bodyPr>
            <a:normAutofit fontScale="85000" lnSpcReduction="20000"/>
          </a:bodyPr>
          <a:lstStyle/>
          <a:p>
            <a:pPr marL="596646" indent="-514350">
              <a:buFont typeface="+mj-lt"/>
              <a:buAutoNum type="arabicParenR"/>
            </a:pPr>
            <a:r>
              <a:rPr lang="en-US" dirty="0" smtClean="0"/>
              <a:t>Three years of IDEA student ratings at 122 institutions in 73, 722 classes (excluding classes with fewer than 10 students, limiting to no more than 5% of database from any one institution, excluding first time institutions)</a:t>
            </a:r>
          </a:p>
          <a:p>
            <a:pPr marL="596646" indent="-514350">
              <a:buFont typeface="+mj-lt"/>
              <a:buAutoNum type="arabicParenR"/>
            </a:pPr>
            <a:r>
              <a:rPr lang="en-US" dirty="0" smtClean="0"/>
              <a:t>Classes at your institution in the most recent five years (excluding classes with no objectives selected, including classes of all sizes)</a:t>
            </a:r>
          </a:p>
          <a:p>
            <a:pPr marL="596646" indent="-514350">
              <a:buFont typeface="+mj-lt"/>
              <a:buAutoNum type="arabicParenR"/>
            </a:pPr>
            <a:r>
              <a:rPr lang="en-US" dirty="0" smtClean="0"/>
              <a:t>Classes in the same discipline in the most recent five years where at least 400 classes with the same disciplinary code were rated (excluding as in </a:t>
            </a:r>
            <a:r>
              <a:rPr lang="en-US" dirty="0" smtClean="0"/>
              <a:t>1, plus </a:t>
            </a:r>
            <a:r>
              <a:rPr lang="en-US" dirty="0" smtClean="0"/>
              <a:t>courses with no selected objectives)</a:t>
            </a:r>
            <a:endParaRPr lang="en-US" dirty="0"/>
          </a:p>
        </p:txBody>
      </p:sp>
    </p:spTree>
    <p:custDataLst>
      <p:tags r:id="rId1"/>
    </p:custData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04800"/>
            <a:ext cx="7406640" cy="935502"/>
          </a:xfrm>
        </p:spPr>
        <p:txBody>
          <a:bodyPr>
            <a:normAutofit fontScale="90000"/>
          </a:bodyPr>
          <a:lstStyle/>
          <a:p>
            <a:r>
              <a:rPr lang="en-US" dirty="0" smtClean="0"/>
              <a:t>The validity of comparisons varies</a:t>
            </a:r>
            <a:endParaRPr lang="en-US" dirty="0"/>
          </a:p>
        </p:txBody>
      </p:sp>
      <p:sp>
        <p:nvSpPr>
          <p:cNvPr id="3" name="Subtitle 2"/>
          <p:cNvSpPr>
            <a:spLocks noGrp="1"/>
          </p:cNvSpPr>
          <p:nvPr>
            <p:ph type="subTitle" idx="1"/>
          </p:nvPr>
        </p:nvSpPr>
        <p:spPr>
          <a:xfrm>
            <a:off x="1432560" y="1447800"/>
            <a:ext cx="7406640" cy="4876800"/>
          </a:xfrm>
        </p:spPr>
        <p:txBody>
          <a:bodyPr>
            <a:normAutofit/>
          </a:bodyPr>
          <a:lstStyle/>
          <a:p>
            <a:r>
              <a:rPr lang="en-US" dirty="0" smtClean="0"/>
              <a:t>The validity of comparisons depends on a number of factors, including how “typical” a class is, compared to classes at Stockton or all classes in the IDEA database or how well the class aligns with other classes with the same IDEA disciplinary code. </a:t>
            </a:r>
          </a:p>
          <a:p>
            <a:endParaRPr lang="en-US" dirty="0" smtClean="0"/>
          </a:p>
          <a:p>
            <a:r>
              <a:rPr lang="en-US" dirty="0" smtClean="0"/>
              <a:t>Some classes at Stockton align poorly with “typical” classes—say, a fieldwork class or a class with an cutting-edge format. </a:t>
            </a:r>
          </a:p>
          <a:p>
            <a:endParaRPr lang="en-US" dirty="0" smtClean="0"/>
          </a:p>
          <a:p>
            <a:endParaRPr lang="en-US" dirty="0" smtClean="0"/>
          </a:p>
          <a:p>
            <a:endParaRPr lang="en-US" dirty="0" smtClean="0"/>
          </a:p>
        </p:txBody>
      </p:sp>
    </p:spTree>
    <p:custDataLst>
      <p:tags r:id="rId1"/>
    </p:custData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External factors can affect comparisons and ratings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Students in </a:t>
            </a:r>
            <a:r>
              <a:rPr lang="en-US" dirty="0" smtClean="0">
                <a:solidFill>
                  <a:srgbClr val="FF0000"/>
                </a:solidFill>
              </a:rPr>
              <a:t>required courses </a:t>
            </a:r>
            <a:r>
              <a:rPr lang="en-US" dirty="0" smtClean="0"/>
              <a:t>tend to report </a:t>
            </a:r>
            <a:r>
              <a:rPr lang="en-US" dirty="0" smtClean="0">
                <a:solidFill>
                  <a:srgbClr val="FF0000"/>
                </a:solidFill>
              </a:rPr>
              <a:t>lower</a:t>
            </a:r>
            <a:r>
              <a:rPr lang="en-US" dirty="0" smtClean="0"/>
              <a:t>. </a:t>
            </a:r>
          </a:p>
          <a:p>
            <a:r>
              <a:rPr lang="en-US" dirty="0" smtClean="0"/>
              <a:t>Students in </a:t>
            </a:r>
            <a:r>
              <a:rPr lang="en-US" dirty="0" smtClean="0">
                <a:solidFill>
                  <a:srgbClr val="FF0000"/>
                </a:solidFill>
              </a:rPr>
              <a:t>lower level classes </a:t>
            </a:r>
            <a:r>
              <a:rPr lang="en-US" dirty="0" smtClean="0"/>
              <a:t>tend to report </a:t>
            </a:r>
            <a:r>
              <a:rPr lang="en-US" dirty="0" smtClean="0">
                <a:solidFill>
                  <a:srgbClr val="FF0000"/>
                </a:solidFill>
              </a:rPr>
              <a:t>lower</a:t>
            </a:r>
            <a:r>
              <a:rPr lang="en-US" dirty="0" smtClean="0"/>
              <a:t>.  </a:t>
            </a:r>
          </a:p>
          <a:p>
            <a:r>
              <a:rPr lang="en-US" dirty="0" smtClean="0">
                <a:solidFill>
                  <a:srgbClr val="FF0000"/>
                </a:solidFill>
              </a:rPr>
              <a:t>Arts and humanities &gt;social science &gt; math </a:t>
            </a:r>
            <a:r>
              <a:rPr lang="en-US" dirty="0" smtClean="0"/>
              <a:t>(this may be because of differences in teaching quality or due to quantitative nature of courses, both, or other factors).</a:t>
            </a:r>
          </a:p>
          <a:p>
            <a:r>
              <a:rPr lang="en-US" dirty="0" smtClean="0"/>
              <a:t>Gender/age/race/culture/height/physical attractiveness and more may be factors, as they are in many other areas of life. </a:t>
            </a:r>
          </a:p>
          <a:p>
            <a:r>
              <a:rPr lang="en-US" dirty="0" smtClean="0"/>
              <a:t>If the students are told the evaluation will be used in personnel decisions the scores are higher. </a:t>
            </a:r>
          </a:p>
          <a:p>
            <a:r>
              <a:rPr lang="en-US" dirty="0" smtClean="0"/>
              <a:t>If the instructor is present during the evaluation the scores are higher.</a:t>
            </a:r>
          </a:p>
          <a:p>
            <a:pPr>
              <a:buNone/>
            </a:pPr>
            <a:endParaRPr lang="en-US" dirty="0"/>
          </a:p>
        </p:txBody>
      </p:sp>
    </p:spTree>
    <p:custDataLst>
      <p:tags r:id="rId1"/>
    </p:custData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external factors don’t usually affect ratings</a:t>
            </a:r>
            <a:endParaRPr lang="en-US" dirty="0"/>
          </a:p>
        </p:txBody>
      </p:sp>
      <p:sp>
        <p:nvSpPr>
          <p:cNvPr id="3" name="Content Placeholder 2"/>
          <p:cNvSpPr>
            <a:spLocks noGrp="1"/>
          </p:cNvSpPr>
          <p:nvPr>
            <p:ph idx="1"/>
          </p:nvPr>
        </p:nvSpPr>
        <p:spPr/>
        <p:txBody>
          <a:bodyPr/>
          <a:lstStyle/>
          <a:p>
            <a:r>
              <a:rPr lang="en-US" dirty="0" smtClean="0"/>
              <a:t>Time of day of the course</a:t>
            </a:r>
          </a:p>
          <a:p>
            <a:r>
              <a:rPr lang="en-US" dirty="0" smtClean="0"/>
              <a:t>Time in the term in which evaluations are given (after midterm)</a:t>
            </a:r>
          </a:p>
          <a:p>
            <a:r>
              <a:rPr lang="en-US" dirty="0" smtClean="0"/>
              <a:t>Age of student</a:t>
            </a:r>
          </a:p>
          <a:p>
            <a:r>
              <a:rPr lang="en-US" dirty="0" smtClean="0"/>
              <a:t>Level of student</a:t>
            </a:r>
          </a:p>
          <a:p>
            <a:r>
              <a:rPr lang="en-US" dirty="0" smtClean="0"/>
              <a:t>Student GPA</a:t>
            </a:r>
            <a:endParaRPr lang="en-US" dirty="0"/>
          </a:p>
        </p:txBody>
      </p:sp>
    </p:spTree>
    <p:custDataLst>
      <p:tags r:id="rId1"/>
    </p:custData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disciplinary comparisons are suspect </a:t>
            </a:r>
            <a:endParaRPr lang="en-US" dirty="0"/>
          </a:p>
        </p:txBody>
      </p:sp>
      <p:sp>
        <p:nvSpPr>
          <p:cNvPr id="3" name="Content Placeholder 2"/>
          <p:cNvSpPr>
            <a:spLocks noGrp="1"/>
          </p:cNvSpPr>
          <p:nvPr>
            <p:ph idx="1"/>
          </p:nvPr>
        </p:nvSpPr>
        <p:spPr/>
        <p:txBody>
          <a:bodyPr>
            <a:normAutofit/>
          </a:bodyPr>
          <a:lstStyle/>
          <a:p>
            <a:pPr>
              <a:buNone/>
            </a:pPr>
            <a:r>
              <a:rPr lang="en-US" dirty="0" smtClean="0"/>
              <a:t>	Many classes align poorly with disciplinary codes: CRIM stats here, which is compared either with Criminal Justice or with Mathematics.  Or developmental writing here, which is higher level than many but also for credit. Or most of our G courses, perhaps particularly our GIS courses.</a:t>
            </a:r>
          </a:p>
          <a:p>
            <a:pPr>
              <a:buNone/>
            </a:pPr>
            <a:endParaRPr lang="en-US" dirty="0"/>
          </a:p>
        </p:txBody>
      </p:sp>
    </p:spTree>
    <p:custDataLst>
      <p:tags r:id="rId1"/>
    </p:custData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should use converted </a:t>
            </a:r>
            <a:r>
              <a:rPr lang="en-US" dirty="0" smtClean="0"/>
              <a:t>scores when making comparisons</a:t>
            </a:r>
            <a:endParaRPr lang="en-US" dirty="0"/>
          </a:p>
        </p:txBody>
      </p:sp>
      <p:sp>
        <p:nvSpPr>
          <p:cNvPr id="3" name="Content Placeholder 2"/>
          <p:cNvSpPr>
            <a:spLocks noGrp="1"/>
          </p:cNvSpPr>
          <p:nvPr>
            <p:ph idx="1"/>
          </p:nvPr>
        </p:nvSpPr>
        <p:spPr/>
        <p:txBody>
          <a:bodyPr>
            <a:normAutofit/>
          </a:bodyPr>
          <a:lstStyle/>
          <a:p>
            <a:pPr>
              <a:buNone/>
            </a:pPr>
            <a:r>
              <a:rPr lang="en-US" dirty="0" smtClean="0"/>
              <a:t>IDEA states that “Institutions that want to make judgments about teaching effectiveness on a comparative basis should use </a:t>
            </a:r>
            <a:r>
              <a:rPr lang="en-US" b="1" dirty="0" smtClean="0">
                <a:solidFill>
                  <a:srgbClr val="FF0000"/>
                </a:solidFill>
              </a:rPr>
              <a:t>converted scores</a:t>
            </a:r>
            <a:r>
              <a:rPr lang="en-US" b="1" dirty="0" smtClean="0"/>
              <a:t>.”</a:t>
            </a:r>
          </a:p>
          <a:p>
            <a:pPr>
              <a:buNone/>
            </a:pPr>
            <a:endParaRPr lang="en-US" b="1" dirty="0" smtClean="0"/>
          </a:p>
          <a:p>
            <a:pPr>
              <a:buNone/>
            </a:pPr>
            <a:r>
              <a:rPr lang="en-US" b="1" dirty="0" smtClean="0"/>
              <a:t>Converted scores</a:t>
            </a:r>
            <a:r>
              <a:rPr lang="en-US" dirty="0" smtClean="0"/>
              <a:t> are reported in the graph and lower table on page one and on page two.</a:t>
            </a:r>
            <a:endParaRPr lang="en-US" b="1" dirty="0" smtClean="0"/>
          </a:p>
          <a:p>
            <a:pPr>
              <a:buNone/>
            </a:pPr>
            <a:endParaRPr lang="en-US" dirty="0" smtClean="0"/>
          </a:p>
          <a:p>
            <a:endParaRPr lang="en-US" dirty="0"/>
          </a:p>
        </p:txBody>
      </p:sp>
    </p:spTree>
    <p:custDataLst>
      <p:tags r:id="rId1"/>
    </p:custData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we should use converted scores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5-point averages of progress ratings on “Essential” or “Important” objectives vary across objective. For instance, the average for “gaining factual knowledge” is 4.00, while that for “gaining a broader understanding and appreciation for intellectual/cultural activity is 3.69.</a:t>
            </a:r>
          </a:p>
          <a:p>
            <a:r>
              <a:rPr lang="en-US" dirty="0" smtClean="0"/>
              <a:t>Unconverted averages disadvantage “broad liberal education” objectives. </a:t>
            </a:r>
          </a:p>
          <a:p>
            <a:r>
              <a:rPr lang="en-US" dirty="0" smtClean="0"/>
              <a:t>Using converted averages “ensures that instructors choosing objectives where average progress ratings are relatively low will not be penalized for choosing objectives that are particularly challenging or that address complex cognitive skills.”</a:t>
            </a:r>
          </a:p>
          <a:p>
            <a:pPr>
              <a:buNone/>
            </a:pPr>
            <a:endParaRPr lang="en-US" dirty="0" smtClean="0"/>
          </a:p>
          <a:p>
            <a:endParaRPr lang="en-US" dirty="0" smtClean="0"/>
          </a:p>
          <a:p>
            <a:endParaRPr lang="en-US" dirty="0"/>
          </a:p>
        </p:txBody>
      </p:sp>
    </p:spTree>
    <p:custDataLst>
      <p:tags r:id="rId1"/>
    </p:custData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we should use adjusted averages in most cases</a:t>
            </a:r>
            <a:endParaRPr lang="en-US" dirty="0"/>
          </a:p>
        </p:txBody>
      </p:sp>
      <p:sp>
        <p:nvSpPr>
          <p:cNvPr id="3" name="Content Placeholder 2"/>
          <p:cNvSpPr>
            <a:spLocks noGrp="1"/>
          </p:cNvSpPr>
          <p:nvPr>
            <p:ph idx="1"/>
          </p:nvPr>
        </p:nvSpPr>
        <p:spPr/>
        <p:txBody>
          <a:bodyPr>
            <a:normAutofit/>
          </a:bodyPr>
          <a:lstStyle/>
          <a:p>
            <a:pPr>
              <a:buNone/>
            </a:pPr>
            <a:r>
              <a:rPr lang="en-US" dirty="0" smtClean="0">
                <a:solidFill>
                  <a:srgbClr val="FF0000"/>
                </a:solidFill>
              </a:rPr>
              <a:t>Adjusted scores </a:t>
            </a:r>
            <a:r>
              <a:rPr lang="en-US" dirty="0" smtClean="0"/>
              <a:t>adjust for “student motivation, student work habits, class size, course difficulty, and student effort.</a:t>
            </a:r>
            <a:r>
              <a:rPr lang="en-US" i="1" dirty="0" smtClean="0"/>
              <a:t> </a:t>
            </a:r>
            <a:r>
              <a:rPr lang="en-US" i="1" dirty="0" smtClean="0">
                <a:solidFill>
                  <a:srgbClr val="FF0000"/>
                </a:solidFill>
              </a:rPr>
              <a:t>Therefore, in most circumstances, the IDEA Center recommends using adjusted scores</a:t>
            </a:r>
            <a:r>
              <a:rPr lang="en-US" i="1" dirty="0" smtClean="0"/>
              <a:t>.” </a:t>
            </a:r>
          </a:p>
          <a:p>
            <a:pPr>
              <a:buNone/>
            </a:pPr>
            <a:endParaRPr lang="en-US" i="1" dirty="0" smtClean="0"/>
          </a:p>
        </p:txBody>
      </p:sp>
    </p:spTree>
    <p:custDataLst>
      <p:tags r:id="rId1"/>
    </p:custData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a:t>
            </a:r>
            <a:endParaRPr lang="en-US" dirty="0"/>
          </a:p>
        </p:txBody>
      </p:sp>
      <p:sp>
        <p:nvSpPr>
          <p:cNvPr id="3" name="Content Placeholder 2"/>
          <p:cNvSpPr>
            <a:spLocks noGrp="1"/>
          </p:cNvSpPr>
          <p:nvPr>
            <p:ph idx="1"/>
          </p:nvPr>
        </p:nvSpPr>
        <p:spPr/>
        <p:txBody>
          <a:bodyPr>
            <a:normAutofit/>
          </a:bodyPr>
          <a:lstStyle/>
          <a:p>
            <a:pPr>
              <a:buNone/>
            </a:pPr>
            <a:r>
              <a:rPr lang="en-US" dirty="0" smtClean="0"/>
              <a:t>	“</a:t>
            </a:r>
            <a:r>
              <a:rPr lang="en-US" dirty="0" smtClean="0">
                <a:solidFill>
                  <a:srgbClr val="FF0000"/>
                </a:solidFill>
              </a:rPr>
              <a:t>Work Habits (mean of Item 43, </a:t>
            </a:r>
            <a:r>
              <a:rPr lang="en-US" i="1" dirty="0" smtClean="0">
                <a:solidFill>
                  <a:srgbClr val="FF0000"/>
                </a:solidFill>
              </a:rPr>
              <a:t>As a rule, I put forth more effort than other students on academic work</a:t>
            </a:r>
            <a:r>
              <a:rPr lang="en-US" dirty="0" smtClean="0">
                <a:solidFill>
                  <a:srgbClr val="FF0000"/>
                </a:solidFill>
              </a:rPr>
              <a:t>) is generally the most potent predictor…</a:t>
            </a:r>
            <a:r>
              <a:rPr lang="en-US" dirty="0" smtClean="0"/>
              <a:t>Unless</a:t>
            </a:r>
            <a:r>
              <a:rPr lang="en-US" dirty="0" smtClean="0">
                <a:solidFill>
                  <a:srgbClr val="FF0000"/>
                </a:solidFill>
              </a:rPr>
              <a:t> </a:t>
            </a:r>
            <a:r>
              <a:rPr lang="en-US" dirty="0" smtClean="0"/>
              <a:t>ratings are adjusted, the instructors of such classes would have an unfair advantage over colleagues with less dedicated students.”</a:t>
            </a:r>
          </a:p>
          <a:p>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when</a:t>
            </a:r>
            <a:endParaRPr lang="en-US" dirty="0"/>
          </a:p>
        </p:txBody>
      </p:sp>
      <p:sp>
        <p:nvSpPr>
          <p:cNvPr id="4" name="Text Placeholder 3"/>
          <p:cNvSpPr>
            <a:spLocks noGrp="1"/>
          </p:cNvSpPr>
          <p:nvPr>
            <p:ph type="body" idx="1"/>
          </p:nvPr>
        </p:nvSpPr>
        <p:spPr/>
        <p:txBody>
          <a:bodyPr/>
          <a:lstStyle/>
          <a:p>
            <a:endParaRPr lang="en-US" dirty="0"/>
          </a:p>
        </p:txBody>
      </p:sp>
    </p:spTree>
    <p:custDataLst>
      <p:tags r:id="rId1"/>
    </p:custData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II</a:t>
            </a:r>
            <a:endParaRPr lang="en-US" dirty="0"/>
          </a:p>
        </p:txBody>
      </p:sp>
      <p:sp>
        <p:nvSpPr>
          <p:cNvPr id="3" name="Content Placeholder 2"/>
          <p:cNvSpPr>
            <a:spLocks noGrp="1"/>
          </p:cNvSpPr>
          <p:nvPr>
            <p:ph idx="1"/>
          </p:nvPr>
        </p:nvSpPr>
        <p:spPr/>
        <p:txBody>
          <a:bodyPr>
            <a:normAutofit/>
          </a:bodyPr>
          <a:lstStyle/>
          <a:p>
            <a:pPr>
              <a:buNone/>
            </a:pPr>
            <a:r>
              <a:rPr lang="en-US" dirty="0" smtClean="0"/>
              <a:t>“</a:t>
            </a:r>
            <a:r>
              <a:rPr lang="en-US" dirty="0" smtClean="0">
                <a:solidFill>
                  <a:srgbClr val="FF0000"/>
                </a:solidFill>
              </a:rPr>
              <a:t>Course Motivation (mean of Item 39, </a:t>
            </a:r>
            <a:r>
              <a:rPr lang="en-US" i="1" dirty="0" smtClean="0">
                <a:solidFill>
                  <a:srgbClr val="FF0000"/>
                </a:solidFill>
              </a:rPr>
              <a:t>I really wanted to take this course regardless of who taught it</a:t>
            </a:r>
            <a:r>
              <a:rPr lang="en-US" dirty="0" smtClean="0">
                <a:solidFill>
                  <a:srgbClr val="FF0000"/>
                </a:solidFill>
              </a:rPr>
              <a:t>) is the second most potent predictor. </a:t>
            </a:r>
            <a:r>
              <a:rPr lang="en-US" dirty="0" smtClean="0"/>
              <a:t>…unless ratings are adjusted, the instructors of such classes would have an unfair advantage over colleagues with less motivated students.”</a:t>
            </a:r>
          </a:p>
          <a:p>
            <a:endParaRPr lang="en-US" dirty="0"/>
          </a:p>
        </p:txBody>
      </p:sp>
    </p:spTree>
    <p:custDataLst>
      <p:tags r:id="rId1"/>
    </p:custData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III</a:t>
            </a:r>
            <a:endParaRPr lang="en-US" dirty="0"/>
          </a:p>
        </p:txBody>
      </p:sp>
      <p:sp>
        <p:nvSpPr>
          <p:cNvPr id="3" name="Content Placeholder 2"/>
          <p:cNvSpPr>
            <a:spLocks noGrp="1"/>
          </p:cNvSpPr>
          <p:nvPr>
            <p:ph idx="1"/>
          </p:nvPr>
        </p:nvSpPr>
        <p:spPr/>
        <p:txBody>
          <a:bodyPr>
            <a:normAutofit/>
          </a:bodyPr>
          <a:lstStyle/>
          <a:p>
            <a:pPr>
              <a:buNone/>
            </a:pPr>
            <a:r>
              <a:rPr lang="en-US" dirty="0" smtClean="0"/>
              <a:t>“</a:t>
            </a:r>
            <a:r>
              <a:rPr lang="en-US" dirty="0" smtClean="0">
                <a:solidFill>
                  <a:srgbClr val="FF0000"/>
                </a:solidFill>
              </a:rPr>
              <a:t>Size of Class</a:t>
            </a:r>
            <a:r>
              <a:rPr lang="en-US" dirty="0" smtClean="0"/>
              <a:t>…is not always statistically significant; but when it was, it was always negative – the larger the class, the lower the expected rating.”</a:t>
            </a:r>
          </a:p>
          <a:p>
            <a:endParaRPr lang="en-US" dirty="0"/>
          </a:p>
        </p:txBody>
      </p:sp>
    </p:spTree>
    <p:custDataLst>
      <p:tags r:id="rId1"/>
    </p:custData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IV</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a:t>
            </a:r>
            <a:r>
              <a:rPr lang="en-US" dirty="0" smtClean="0">
                <a:solidFill>
                  <a:srgbClr val="FF0000"/>
                </a:solidFill>
              </a:rPr>
              <a:t>Course Difficulty</a:t>
            </a:r>
            <a:r>
              <a:rPr lang="en-US" dirty="0" smtClean="0"/>
              <a:t>, as indicated by student ratings of item 35, </a:t>
            </a:r>
            <a:r>
              <a:rPr lang="en-US" i="1" dirty="0" smtClean="0"/>
              <a:t>Difficulty of subject matter” </a:t>
            </a:r>
            <a:r>
              <a:rPr lang="en-US" dirty="0" smtClean="0"/>
              <a:t> is complicated because the instructor influences students’ perception of difficulty. </a:t>
            </a:r>
          </a:p>
          <a:p>
            <a:pPr>
              <a:buNone/>
            </a:pPr>
            <a:r>
              <a:rPr lang="en-US" dirty="0" smtClean="0"/>
              <a:t>Therefore, “A statistical technique was used to remove the instructor’s influence on “Difficulty” ratings in order to achieve a measure of a class’s (and often a discipline’s) inherent difficulty. Generally, if the class is perceived as difficult (after taking into account the impact of the instructor on perceived difficulty), an  attenuated outcome can be expected.” </a:t>
            </a:r>
          </a:p>
          <a:p>
            <a:pPr>
              <a:buNone/>
            </a:pPr>
            <a:r>
              <a:rPr lang="en-US" dirty="0" smtClean="0"/>
              <a:t>Notable examples:  in “Creative capacities” and “Communication skills” “high difficulty is strongly associated with low progress ratings.”</a:t>
            </a:r>
          </a:p>
          <a:p>
            <a:pPr>
              <a:buNone/>
            </a:pPr>
            <a:r>
              <a:rPr lang="en-US" dirty="0" smtClean="0"/>
              <a:t>In two cases, high difficulty leads to high ratings on progress toward objectives: “Factual knowledge” and “Principles and theories.”</a:t>
            </a:r>
          </a:p>
        </p:txBody>
      </p:sp>
    </p:spTree>
    <p:custDataLst>
      <p:tags r:id="rId1"/>
    </p:custData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V</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a:t>
            </a:r>
            <a:r>
              <a:rPr lang="en-US" dirty="0" smtClean="0">
                <a:solidFill>
                  <a:srgbClr val="FF0000"/>
                </a:solidFill>
              </a:rPr>
              <a:t>Student Effort </a:t>
            </a:r>
            <a:r>
              <a:rPr lang="en-US" dirty="0" smtClean="0"/>
              <a:t>is measured with responses to item 37, </a:t>
            </a:r>
            <a:r>
              <a:rPr lang="en-US" i="1" dirty="0" smtClean="0"/>
              <a:t>I worked harder on this course than on most courses I have taken</a:t>
            </a:r>
            <a:r>
              <a:rPr lang="en-US" dirty="0" smtClean="0"/>
              <a:t>. “ Here, because response reflects the students’ general habits and how well the teacher motivated students, the latter is statistically removed from the ratings leaving  the fifth extraneous factor, “student effort not attributable to the instructor.” Usually, student effort is negatively related to ratings. </a:t>
            </a:r>
          </a:p>
          <a:p>
            <a:pPr>
              <a:buNone/>
            </a:pPr>
            <a:r>
              <a:rPr lang="en-US" dirty="0" smtClean="0"/>
              <a:t>A special case is </a:t>
            </a:r>
            <a:r>
              <a:rPr lang="en-US" dirty="0" smtClean="0"/>
              <a:t>“</a:t>
            </a:r>
            <a:r>
              <a:rPr lang="en-US" dirty="0" smtClean="0"/>
              <a:t>Classes containing an unusually large number of students who worked harder than the instructor’s approach required” which get low progress ratings, maybe because people were unprepared for the class or lack self-confidence and so under achieve “or under-estimate their progress in a self-abasing manner.”</a:t>
            </a:r>
          </a:p>
          <a:p>
            <a:endParaRPr lang="en-US" dirty="0"/>
          </a:p>
        </p:txBody>
      </p:sp>
    </p:spTree>
    <p:custDataLst>
      <p:tags r:id="rId1"/>
    </p:custData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critical exception to using adjusted scores</a:t>
            </a:r>
            <a:endParaRPr lang="en-US" dirty="0"/>
          </a:p>
        </p:txBody>
      </p:sp>
      <p:sp>
        <p:nvSpPr>
          <p:cNvPr id="3" name="Content Placeholder 2"/>
          <p:cNvSpPr>
            <a:spLocks noGrp="1"/>
          </p:cNvSpPr>
          <p:nvPr>
            <p:ph idx="1"/>
          </p:nvPr>
        </p:nvSpPr>
        <p:spPr/>
        <p:txBody>
          <a:bodyPr>
            <a:normAutofit fontScale="92500" lnSpcReduction="10000"/>
          </a:bodyPr>
          <a:lstStyle/>
          <a:p>
            <a:pPr marL="55563" indent="26988">
              <a:buNone/>
            </a:pPr>
            <a:r>
              <a:rPr lang="en-US" i="1" dirty="0" smtClean="0"/>
              <a:t>“</a:t>
            </a:r>
            <a:r>
              <a:rPr lang="en-US" i="1" dirty="0" smtClean="0">
                <a:solidFill>
                  <a:srgbClr val="FF0000"/>
                </a:solidFill>
              </a:rPr>
              <a:t>We recommend using the unadjusted score if the average progress rating is high </a:t>
            </a:r>
            <a:r>
              <a:rPr lang="en-US" dirty="0" smtClean="0">
                <a:solidFill>
                  <a:srgbClr val="FF0000"/>
                </a:solidFill>
              </a:rPr>
              <a:t>(for example, 4.2 or higher)</a:t>
            </a:r>
            <a:r>
              <a:rPr lang="en-US" dirty="0" smtClean="0"/>
              <a:t>.”  </a:t>
            </a:r>
          </a:p>
          <a:p>
            <a:pPr marL="55563" indent="26988">
              <a:buNone/>
            </a:pPr>
            <a:endParaRPr lang="en-US" dirty="0" smtClean="0"/>
          </a:p>
          <a:p>
            <a:pPr marL="55563" indent="26988">
              <a:buNone/>
            </a:pPr>
            <a:r>
              <a:rPr lang="en-US" dirty="0" smtClean="0"/>
              <a:t>In these cases, students are so motivated and hard-working that the teacher has little opportunity to influence their progress, but “instructors should not be penalized for having success with a class of highly motivated students with good work habits.”</a:t>
            </a:r>
          </a:p>
          <a:p>
            <a:endParaRPr lang="en-US" dirty="0"/>
          </a:p>
        </p:txBody>
      </p:sp>
    </p:spTree>
    <p:custDataLst>
      <p:tags r:id="rId1"/>
    </p:custData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325562"/>
          </a:xfrm>
        </p:spPr>
        <p:txBody>
          <a:bodyPr>
            <a:normAutofit fontScale="90000"/>
          </a:bodyPr>
          <a:lstStyle/>
          <a:p>
            <a:r>
              <a:rPr lang="en-US" dirty="0" smtClean="0"/>
              <a:t>Another exception to using adjusted scores:  Assessment of learning</a:t>
            </a:r>
            <a:endParaRPr lang="en-US" dirty="0"/>
          </a:p>
        </p:txBody>
      </p:sp>
      <p:sp>
        <p:nvSpPr>
          <p:cNvPr id="3" name="Content Placeholder 2"/>
          <p:cNvSpPr>
            <a:spLocks noGrp="1"/>
          </p:cNvSpPr>
          <p:nvPr>
            <p:ph idx="1"/>
          </p:nvPr>
        </p:nvSpPr>
        <p:spPr>
          <a:xfrm>
            <a:off x="1435608" y="2209800"/>
            <a:ext cx="7498080" cy="4038600"/>
          </a:xfrm>
        </p:spPr>
        <p:txBody>
          <a:bodyPr>
            <a:normAutofit/>
          </a:bodyPr>
          <a:lstStyle/>
          <a:p>
            <a:pPr>
              <a:buNone/>
            </a:pPr>
            <a:r>
              <a:rPr lang="en-US" dirty="0" smtClean="0"/>
              <a:t>“In deciding which ratings to use, it is important to consider whether the focus is on student outcomes or on instructor contributions to those outcomes. For the former, “Unadjusted” ratings are most relevant; for the latter, “Adjusted” ratings are generally more appropriate.”</a:t>
            </a:r>
          </a:p>
          <a:p>
            <a:endParaRPr lang="en-US" dirty="0"/>
          </a:p>
        </p:txBody>
      </p:sp>
    </p:spTree>
    <p:custDataLst>
      <p:tags r:id="rId1"/>
    </p:custData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False assumptions about IDEA</a:t>
            </a:r>
            <a:endParaRPr lang="en-US" dirty="0"/>
          </a:p>
        </p:txBody>
      </p:sp>
      <p:sp>
        <p:nvSpPr>
          <p:cNvPr id="3" name="Content Placeholder 2"/>
          <p:cNvSpPr>
            <a:spLocks noGrp="1"/>
          </p:cNvSpPr>
          <p:nvPr>
            <p:ph idx="1"/>
          </p:nvPr>
        </p:nvSpPr>
        <p:spPr/>
        <p:txBody>
          <a:bodyPr/>
          <a:lstStyle/>
          <a:p>
            <a:r>
              <a:rPr lang="en-US" dirty="0" smtClean="0"/>
              <a:t>Effective teaching=students make progress on all 12 learning objectives</a:t>
            </a:r>
          </a:p>
          <a:p>
            <a:r>
              <a:rPr lang="en-US" dirty="0" smtClean="0"/>
              <a:t>Effective teachers= teachers who employ all 20 teaching methods</a:t>
            </a:r>
            <a:endParaRPr lang="en-US" dirty="0"/>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Norming sorts people into broad categories </a:t>
            </a:r>
            <a:endParaRPr lang="en-US" dirty="0"/>
          </a:p>
        </p:txBody>
      </p:sp>
      <p:sp>
        <p:nvSpPr>
          <p:cNvPr id="3" name="Content Placeholder 2"/>
          <p:cNvSpPr>
            <a:spLocks noGrp="1"/>
          </p:cNvSpPr>
          <p:nvPr>
            <p:ph idx="1"/>
          </p:nvPr>
        </p:nvSpPr>
        <p:spPr/>
        <p:txBody>
          <a:bodyPr/>
          <a:lstStyle/>
          <a:p>
            <a:pPr>
              <a:buNone/>
            </a:pPr>
            <a:r>
              <a:rPr lang="en-US" dirty="0" smtClean="0"/>
              <a:t>	Scores are </a:t>
            </a:r>
            <a:r>
              <a:rPr lang="en-US" dirty="0" smtClean="0">
                <a:solidFill>
                  <a:srgbClr val="FF0000"/>
                </a:solidFill>
              </a:rPr>
              <a:t>normed</a:t>
            </a:r>
            <a:r>
              <a:rPr lang="en-US" dirty="0" smtClean="0"/>
              <a:t>. Therefore, it is unrealistic to expect most people to score above the similar range. Statistically, 40% of people ALWAYS score in the similar range and 30% above and 30% below that range. </a:t>
            </a:r>
            <a:endParaRPr lang="en-US" dirty="0"/>
          </a:p>
        </p:txBody>
      </p:sp>
    </p:spTree>
    <p:custDataLst>
      <p:tags r:id="rId1"/>
    </p:custData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thoughts on norming…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Many teachers teach well. Therefore, the comparative standard is relatively high. Being “similar” is not bad. It is fine. </a:t>
            </a:r>
          </a:p>
          <a:p>
            <a:r>
              <a:rPr lang="en-US" dirty="0" smtClean="0"/>
              <a:t>If we made a list of 10 teachers at random at Stockton, we’d expect that one would fall into the “much lower” range, two into “lower,” four into “similar,” two into “higher,” and one into “much higher” if we think Stockton teachers are basically comparable to the teachers in the IDEA </a:t>
            </a:r>
            <a:r>
              <a:rPr lang="en-US" dirty="0" smtClean="0"/>
              <a:t>database</a:t>
            </a:r>
            <a:r>
              <a:rPr lang="en-US" dirty="0" smtClean="0"/>
              <a:t> </a:t>
            </a:r>
            <a:r>
              <a:rPr lang="en-US" dirty="0" smtClean="0"/>
              <a:t>(which they tend to be).</a:t>
            </a:r>
            <a:r>
              <a:rPr lang="en-US" dirty="0" smtClean="0"/>
              <a:t> </a:t>
            </a:r>
            <a:endParaRPr lang="en-US" dirty="0"/>
          </a:p>
        </p:txBody>
      </p:sp>
    </p:spTree>
    <p:custDataLst>
      <p:tags r:id="rId1"/>
    </p:custData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not try to cut the scores more precisely than IDEA does…</a:t>
            </a:r>
            <a:endParaRPr lang="en-US" dirty="0"/>
          </a:p>
        </p:txBody>
      </p:sp>
      <p:sp>
        <p:nvSpPr>
          <p:cNvPr id="3" name="Content Placeholder 2"/>
          <p:cNvSpPr>
            <a:spLocks noGrp="1"/>
          </p:cNvSpPr>
          <p:nvPr>
            <p:ph idx="1"/>
          </p:nvPr>
        </p:nvSpPr>
        <p:spPr/>
        <p:txBody>
          <a:bodyPr/>
          <a:lstStyle/>
          <a:p>
            <a:pPr>
              <a:buNone/>
            </a:pPr>
            <a:r>
              <a:rPr lang="en-US" dirty="0" smtClean="0"/>
              <a:t>Because the instrument is not perfectly valid or reliable, trying to compare scores within the five major categories IDEA provides is not recommended. </a:t>
            </a:r>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Evaluate nearly all courses</a:t>
            </a:r>
            <a:endParaRPr lang="en-US" dirty="0"/>
          </a:p>
        </p:txBody>
      </p:sp>
      <p:sp>
        <p:nvSpPr>
          <p:cNvPr id="5" name="Content Placeholder 4"/>
          <p:cNvSpPr>
            <a:spLocks noGrp="1"/>
          </p:cNvSpPr>
          <p:nvPr>
            <p:ph idx="1"/>
          </p:nvPr>
        </p:nvSpPr>
        <p:spPr/>
        <p:txBody>
          <a:bodyPr/>
          <a:lstStyle/>
          <a:p>
            <a:pPr>
              <a:buNone/>
            </a:pPr>
            <a:r>
              <a:rPr lang="en-US" dirty="0" smtClean="0"/>
              <a:t>Untenured faculty will use formal evaluations of teaching in all their classes of 5 or more students</a:t>
            </a:r>
          </a:p>
          <a:p>
            <a:pPr>
              <a:buNone/>
            </a:pPr>
            <a:r>
              <a:rPr lang="en-US" dirty="0" smtClean="0"/>
              <a:t>You may have any class observed at any time</a:t>
            </a:r>
            <a:endParaRPr lang="en-US" dirty="0"/>
          </a:p>
        </p:txBody>
      </p:sp>
    </p:spTree>
    <p:custDataLst>
      <p:tags r:id="rId1"/>
    </p:custData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pPr>
              <a:buNone/>
            </a:pPr>
            <a:r>
              <a:rPr lang="en-US" dirty="0" smtClean="0"/>
              <a:t>Look at DF’s report. </a:t>
            </a:r>
          </a:p>
          <a:p>
            <a:pPr>
              <a:buNone/>
            </a:pPr>
            <a:endParaRPr lang="en-US" dirty="0" smtClean="0"/>
          </a:p>
          <a:p>
            <a:pPr>
              <a:buNone/>
            </a:pPr>
            <a:r>
              <a:rPr lang="en-US" dirty="0" smtClean="0"/>
              <a:t>With a partner, make a list of observations evaluating DF. </a:t>
            </a:r>
          </a:p>
          <a:p>
            <a:pPr>
              <a:buNone/>
            </a:pPr>
            <a:endParaRPr lang="en-US" dirty="0" smtClean="0"/>
          </a:p>
        </p:txBody>
      </p:sp>
    </p:spTree>
    <p:custDataLst>
      <p:tags r:id="rId1"/>
    </p:custData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7498080" cy="1143000"/>
          </a:xfrm>
        </p:spPr>
        <p:txBody>
          <a:bodyPr>
            <a:normAutofit fontScale="90000"/>
          </a:bodyPr>
          <a:lstStyle/>
          <a:p>
            <a:r>
              <a:rPr lang="en-US" dirty="0" smtClean="0"/>
              <a:t>How would you describe DF as a teacher, now?</a:t>
            </a:r>
            <a:endParaRPr lang="en-US" dirty="0"/>
          </a:p>
        </p:txBody>
      </p:sp>
      <p:sp>
        <p:nvSpPr>
          <p:cNvPr id="3" name="TPAnswers"/>
          <p:cNvSpPr>
            <a:spLocks noGrp="1"/>
          </p:cNvSpPr>
          <p:nvPr>
            <p:ph type="body" idx="1"/>
          </p:nvPr>
        </p:nvSpPr>
        <p:spPr>
          <a:xfrm>
            <a:off x="1397000" y="1752600"/>
            <a:ext cx="7498080" cy="4495800"/>
          </a:xfrm>
        </p:spPr>
        <p:txBody>
          <a:bodyPr/>
          <a:lstStyle/>
          <a:p>
            <a:pPr marL="596646" indent="-514350">
              <a:buFont typeface="Wingdings 2"/>
              <a:buAutoNum type="arabicPeriod"/>
            </a:pPr>
            <a:r>
              <a:rPr lang="en-US" dirty="0" smtClean="0"/>
              <a:t>Excellent</a:t>
            </a:r>
          </a:p>
          <a:p>
            <a:pPr marL="596646" indent="-514350">
              <a:buFont typeface="Wingdings 2"/>
              <a:buAutoNum type="arabicPeriod"/>
            </a:pPr>
            <a:r>
              <a:rPr lang="en-US" dirty="0" smtClean="0"/>
              <a:t>Good</a:t>
            </a:r>
          </a:p>
          <a:p>
            <a:pPr marL="596646" indent="-514350">
              <a:buFont typeface="Wingdings 2"/>
              <a:buAutoNum type="arabicPeriod"/>
            </a:pPr>
            <a:r>
              <a:rPr lang="en-US" dirty="0" smtClean="0"/>
              <a:t>Ok</a:t>
            </a:r>
          </a:p>
          <a:p>
            <a:pPr marL="596646" indent="-514350">
              <a:buFont typeface="Wingdings 2"/>
              <a:buAutoNum type="arabicPeriod"/>
            </a:pPr>
            <a:r>
              <a:rPr lang="en-US" dirty="0" smtClean="0"/>
              <a:t>Sub-par</a:t>
            </a:r>
          </a:p>
          <a:p>
            <a:pPr marL="596646" indent="-514350">
              <a:buFont typeface="Wingdings 2"/>
              <a:buAutoNum type="arabicPeriod"/>
            </a:pPr>
            <a:r>
              <a:rPr lang="en-US" dirty="0" smtClean="0"/>
              <a:t>Terrible</a:t>
            </a:r>
            <a:endParaRPr lang="en-US" dirty="0"/>
          </a:p>
        </p:txBody>
      </p:sp>
    </p:spTree>
    <p:custDataLst>
      <p:tags r:id="rId1"/>
    </p:custData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Observations</a:t>
            </a:r>
            <a:endParaRPr lang="en-US" dirty="0"/>
          </a:p>
        </p:txBody>
      </p:sp>
      <p:sp>
        <p:nvSpPr>
          <p:cNvPr id="4" name="Text Placeholder 3"/>
          <p:cNvSpPr>
            <a:spLocks noGrp="1"/>
          </p:cNvSpPr>
          <p:nvPr>
            <p:ph type="body" idx="1"/>
          </p:nvPr>
        </p:nvSpPr>
        <p:spPr/>
        <p:txBody>
          <a:bodyPr/>
          <a:lstStyle/>
          <a:p>
            <a:endParaRPr lang="en-US"/>
          </a:p>
        </p:txBody>
      </p:sp>
    </p:spTree>
    <p:custDataLst>
      <p:tags r:id="rId1"/>
    </p:custData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7498080" cy="1143000"/>
          </a:xfrm>
        </p:spPr>
        <p:txBody>
          <a:bodyPr>
            <a:normAutofit fontScale="90000"/>
          </a:bodyPr>
          <a:lstStyle/>
          <a:p>
            <a:r>
              <a:rPr lang="en-US" dirty="0" smtClean="0"/>
              <a:t>To what extent do you value </a:t>
            </a:r>
            <a:r>
              <a:rPr lang="en-US" dirty="0" smtClean="0"/>
              <a:t>peer observations as </a:t>
            </a:r>
            <a:r>
              <a:rPr lang="en-US" dirty="0" smtClean="0"/>
              <a:t>part of evaluation of teaching?</a:t>
            </a:r>
            <a:endParaRPr lang="en-US" dirty="0"/>
          </a:p>
        </p:txBody>
      </p:sp>
      <p:sp>
        <p:nvSpPr>
          <p:cNvPr id="3" name="TPAnswers"/>
          <p:cNvSpPr>
            <a:spLocks noGrp="1"/>
          </p:cNvSpPr>
          <p:nvPr>
            <p:ph type="body" idx="1"/>
            <p:custDataLst>
              <p:tags r:id="rId2"/>
            </p:custDataLst>
          </p:nvPr>
        </p:nvSpPr>
        <p:spPr>
          <a:xfrm>
            <a:off x="1397000" y="1752600"/>
            <a:ext cx="2717800" cy="4495800"/>
          </a:xfrm>
        </p:spPr>
        <p:txBody>
          <a:bodyPr tIns="45719" bIns="45719">
            <a:noAutofit/>
          </a:bodyPr>
          <a:lstStyle/>
          <a:p>
            <a:pPr marL="596646" indent="-514350">
              <a:spcBef>
                <a:spcPct val="20000"/>
              </a:spcBef>
              <a:buFont typeface="Wingdings 2"/>
              <a:buAutoNum type="arabicPeriod"/>
            </a:pPr>
            <a:r>
              <a:rPr lang="en-US" dirty="0" smtClean="0"/>
              <a:t>Very much</a:t>
            </a:r>
          </a:p>
          <a:p>
            <a:pPr marL="596646" indent="-514350">
              <a:spcBef>
                <a:spcPct val="20000"/>
              </a:spcBef>
              <a:buFont typeface="Wingdings 2"/>
              <a:buAutoNum type="arabicPeriod"/>
            </a:pPr>
            <a:r>
              <a:rPr lang="en-US" dirty="0" smtClean="0"/>
              <a:t>Much</a:t>
            </a:r>
          </a:p>
          <a:p>
            <a:pPr marL="596646" indent="-514350">
              <a:spcBef>
                <a:spcPct val="20000"/>
              </a:spcBef>
              <a:buFont typeface="Wingdings 2"/>
              <a:buAutoNum type="arabicPeriod"/>
            </a:pPr>
            <a:r>
              <a:rPr lang="en-US" dirty="0" smtClean="0"/>
              <a:t>Some</a:t>
            </a:r>
          </a:p>
          <a:p>
            <a:pPr marL="596646" indent="-514350">
              <a:spcBef>
                <a:spcPct val="20000"/>
              </a:spcBef>
              <a:buFont typeface="Wingdings 2"/>
              <a:buAutoNum type="arabicPeriod"/>
            </a:pPr>
            <a:r>
              <a:rPr lang="en-US" dirty="0" smtClean="0"/>
              <a:t>A little</a:t>
            </a:r>
          </a:p>
          <a:p>
            <a:pPr marL="596646" indent="-514350">
              <a:spcBef>
                <a:spcPct val="20000"/>
              </a:spcBef>
              <a:buFont typeface="Wingdings 2"/>
              <a:buAutoNum type="arabicPeriod"/>
            </a:pPr>
            <a:r>
              <a:rPr lang="en-US" dirty="0" smtClean="0"/>
              <a:t>Not much</a:t>
            </a:r>
          </a:p>
          <a:p>
            <a:pPr marL="596646" indent="-514350">
              <a:spcBef>
                <a:spcPct val="20000"/>
              </a:spcBef>
              <a:buFont typeface="Wingdings 2"/>
              <a:buAutoNum type="arabicPeriod"/>
            </a:pPr>
            <a:endParaRPr lang="en-US" dirty="0"/>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Teaching observations </a:t>
            </a:r>
            <a:r>
              <a:rPr lang="en-US" dirty="0" smtClean="0"/>
              <a:t>can…</a:t>
            </a:r>
            <a:endParaRPr lang="en-US" dirty="0"/>
          </a:p>
        </p:txBody>
      </p:sp>
      <p:sp>
        <p:nvSpPr>
          <p:cNvPr id="3" name="Content Placeholder 2"/>
          <p:cNvSpPr>
            <a:spLocks noGrp="1"/>
          </p:cNvSpPr>
          <p:nvPr>
            <p:ph idx="1"/>
          </p:nvPr>
        </p:nvSpPr>
        <p:spPr/>
        <p:txBody>
          <a:bodyPr>
            <a:normAutofit/>
          </a:bodyPr>
          <a:lstStyle/>
          <a:p>
            <a:pPr lvl="0"/>
            <a:r>
              <a:rPr lang="en-US" dirty="0" smtClean="0"/>
              <a:t>Provide </a:t>
            </a:r>
            <a:r>
              <a:rPr lang="en-US" dirty="0" smtClean="0"/>
              <a:t>faculty with </a:t>
            </a:r>
            <a:r>
              <a:rPr lang="en-US" dirty="0" smtClean="0">
                <a:solidFill>
                  <a:srgbClr val="FF0000"/>
                </a:solidFill>
              </a:rPr>
              <a:t>formative feedback </a:t>
            </a:r>
            <a:r>
              <a:rPr lang="en-US" dirty="0" smtClean="0"/>
              <a:t>about their teaching practices. </a:t>
            </a:r>
          </a:p>
          <a:p>
            <a:pPr lvl="0"/>
            <a:r>
              <a:rPr lang="en-US" dirty="0" smtClean="0"/>
              <a:t>Provide faculty with </a:t>
            </a:r>
            <a:r>
              <a:rPr lang="en-US" dirty="0" smtClean="0">
                <a:solidFill>
                  <a:srgbClr val="FF0000"/>
                </a:solidFill>
              </a:rPr>
              <a:t>evaluative feedback </a:t>
            </a:r>
            <a:r>
              <a:rPr lang="en-US" dirty="0" smtClean="0"/>
              <a:t>about their teaching practices that they can use in their files as part of their evidence of good teaching.</a:t>
            </a:r>
          </a:p>
          <a:p>
            <a:pPr lvl="0"/>
            <a:r>
              <a:rPr lang="en-US" dirty="0" smtClean="0"/>
              <a:t>In worst case scenarios, </a:t>
            </a:r>
            <a:r>
              <a:rPr lang="en-US" dirty="0" smtClean="0">
                <a:solidFill>
                  <a:srgbClr val="FF0000"/>
                </a:solidFill>
              </a:rPr>
              <a:t>protect students </a:t>
            </a:r>
            <a:r>
              <a:rPr lang="en-US" dirty="0" smtClean="0"/>
              <a:t>from poor teaching.  </a:t>
            </a:r>
          </a:p>
          <a:p>
            <a:pPr>
              <a:buNone/>
            </a:pPr>
            <a:endParaRPr lang="en-US" dirty="0" smtClean="0"/>
          </a:p>
        </p:txBody>
      </p:sp>
    </p:spTree>
    <p:custDataLst>
      <p:tags r:id="rId1"/>
    </p:custData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 are required to have two observations per </a:t>
            </a:r>
            <a:r>
              <a:rPr lang="en-US" dirty="0" smtClean="0"/>
              <a:t>year.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As a tenure-track faculty member, you need </a:t>
            </a:r>
            <a:r>
              <a:rPr lang="en-US" b="1" dirty="0" smtClean="0">
                <a:solidFill>
                  <a:srgbClr val="FF0000"/>
                </a:solidFill>
              </a:rPr>
              <a:t>two observations </a:t>
            </a:r>
            <a:r>
              <a:rPr lang="en-US" b="1" dirty="0" smtClean="0"/>
              <a:t>per year, </a:t>
            </a:r>
            <a:r>
              <a:rPr lang="en-US" dirty="0" smtClean="0">
                <a:solidFill>
                  <a:srgbClr val="FF0000"/>
                </a:solidFill>
              </a:rPr>
              <a:t>completed before file deadlines </a:t>
            </a:r>
            <a:r>
              <a:rPr lang="en-US" dirty="0" smtClean="0"/>
              <a:t>(except in the first year, when two observations are required but not prior to the file deadlines). </a:t>
            </a:r>
          </a:p>
          <a:p>
            <a:pPr>
              <a:buNone/>
            </a:pPr>
            <a:r>
              <a:rPr lang="en-US" dirty="0" smtClean="0"/>
              <a:t>One of </a:t>
            </a:r>
            <a:r>
              <a:rPr lang="en-US" dirty="0" smtClean="0"/>
              <a:t>your </a:t>
            </a:r>
            <a:r>
              <a:rPr lang="en-US" dirty="0" smtClean="0"/>
              <a:t>observations must be of a </a:t>
            </a:r>
            <a:r>
              <a:rPr lang="en-US" dirty="0" smtClean="0">
                <a:solidFill>
                  <a:srgbClr val="FF0000"/>
                </a:solidFill>
              </a:rPr>
              <a:t>General Studies course. </a:t>
            </a:r>
          </a:p>
          <a:p>
            <a:pPr>
              <a:buNone/>
            </a:pPr>
            <a:r>
              <a:rPr lang="en-US" dirty="0" smtClean="0"/>
              <a:t>Our official procedures state that  “Up to two additional observations may be requested by the probationary faculty member”—but remember that you can have as many formative observations as you like.  </a:t>
            </a:r>
          </a:p>
        </p:txBody>
      </p:sp>
    </p:spTree>
    <p:custDataLst>
      <p:tags r:id="rId1"/>
    </p:custData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Schedule observations early</a:t>
            </a:r>
            <a:endParaRPr lang="en-US" dirty="0"/>
          </a:p>
        </p:txBody>
      </p:sp>
      <p:sp>
        <p:nvSpPr>
          <p:cNvPr id="3" name="Content Placeholder 2"/>
          <p:cNvSpPr>
            <a:spLocks noGrp="1"/>
          </p:cNvSpPr>
          <p:nvPr>
            <p:ph idx="1"/>
          </p:nvPr>
        </p:nvSpPr>
        <p:spPr/>
        <p:txBody>
          <a:bodyPr>
            <a:normAutofit/>
          </a:bodyPr>
          <a:lstStyle/>
          <a:p>
            <a:pPr lvl="0"/>
            <a:r>
              <a:rPr lang="en-US" dirty="0" smtClean="0"/>
              <a:t>I recommend </a:t>
            </a:r>
            <a:r>
              <a:rPr lang="en-US" dirty="0" smtClean="0">
                <a:solidFill>
                  <a:srgbClr val="FF0000"/>
                </a:solidFill>
              </a:rPr>
              <a:t>one formative observation in the first semester for all new faculty</a:t>
            </a:r>
            <a:r>
              <a:rPr lang="en-US" dirty="0" smtClean="0"/>
              <a:t>, whether part-time, full-time visiting, or full-time tenure track. </a:t>
            </a:r>
          </a:p>
          <a:p>
            <a:pPr lvl="0"/>
            <a:r>
              <a:rPr lang="en-US" dirty="0" smtClean="0"/>
              <a:t>In the spring, I recommend that  observations be scheduled fairly early in the term to allow time for a redo or rescheduling. </a:t>
            </a:r>
          </a:p>
        </p:txBody>
      </p:sp>
    </p:spTree>
    <p:custDataLst>
      <p:tags r:id="rId1"/>
    </p:custData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Choose your observer </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u="sng" dirty="0" smtClean="0"/>
              <a:t>Policy</a:t>
            </a:r>
            <a:r>
              <a:rPr lang="en-US" dirty="0" smtClean="0"/>
              <a:t>: </a:t>
            </a:r>
            <a:r>
              <a:rPr lang="en-US" dirty="0" smtClean="0"/>
              <a:t> Observers </a:t>
            </a:r>
            <a:r>
              <a:rPr lang="en-US" dirty="0" smtClean="0"/>
              <a:t>must be </a:t>
            </a:r>
            <a:r>
              <a:rPr lang="en-US" dirty="0" smtClean="0">
                <a:solidFill>
                  <a:srgbClr val="FF0000"/>
                </a:solidFill>
              </a:rPr>
              <a:t>tenured faculty members </a:t>
            </a:r>
            <a:r>
              <a:rPr lang="en-US" dirty="0" smtClean="0"/>
              <a:t>chosen by consensus of faculty member to be observed, Dean, and a tenured faculty member mutually selected by the faculty member and the Dean. </a:t>
            </a:r>
          </a:p>
          <a:p>
            <a:pPr lvl="0">
              <a:buNone/>
            </a:pPr>
            <a:r>
              <a:rPr lang="en-US" u="sng" dirty="0" smtClean="0"/>
              <a:t>Recommendations</a:t>
            </a:r>
            <a:r>
              <a:rPr lang="en-US" dirty="0" smtClean="0"/>
              <a:t>: </a:t>
            </a:r>
          </a:p>
          <a:p>
            <a:r>
              <a:rPr lang="en-US" dirty="0" smtClean="0"/>
              <a:t>Have at least one observer </a:t>
            </a:r>
            <a:r>
              <a:rPr lang="en-US" dirty="0" smtClean="0"/>
              <a:t>of a program course by a member of your program</a:t>
            </a:r>
            <a:endParaRPr lang="en-US" dirty="0" smtClean="0"/>
          </a:p>
          <a:p>
            <a:pPr lvl="0"/>
            <a:r>
              <a:rPr lang="en-US" dirty="0" smtClean="0"/>
              <a:t>Have at least one observer </a:t>
            </a:r>
            <a:r>
              <a:rPr lang="en-US" dirty="0" smtClean="0"/>
              <a:t>by someone </a:t>
            </a:r>
            <a:r>
              <a:rPr lang="en-US" dirty="0" smtClean="0"/>
              <a:t>from </a:t>
            </a:r>
            <a:r>
              <a:rPr lang="en-US" dirty="0" smtClean="0"/>
              <a:t>outside your </a:t>
            </a:r>
            <a:r>
              <a:rPr lang="en-US" dirty="0" smtClean="0"/>
              <a:t>program</a:t>
            </a:r>
          </a:p>
          <a:p>
            <a:pPr lvl="0"/>
            <a:r>
              <a:rPr lang="en-US" dirty="0" smtClean="0"/>
              <a:t>If you were hired particularly for a course or set of courses, schedule at least one observation of at least one of those courses</a:t>
            </a:r>
            <a:endParaRPr lang="en-US" dirty="0" smtClean="0"/>
          </a:p>
          <a:p>
            <a:pPr lvl="0"/>
            <a:r>
              <a:rPr lang="en-US" dirty="0" smtClean="0"/>
              <a:t>Have the Director of the Institute for Faculty Development complete at least one </a:t>
            </a:r>
            <a:r>
              <a:rPr lang="en-US" dirty="0" smtClean="0"/>
              <a:t>observation before your tenure file is due </a:t>
            </a:r>
            <a:endParaRPr lang="en-US" dirty="0" smtClean="0"/>
          </a:p>
          <a:p>
            <a:pPr lvl="0"/>
            <a:r>
              <a:rPr lang="en-US" dirty="0" smtClean="0"/>
              <a:t>Choose observers who you trust to complete your observation write up fairly and in a reasonable amount of time</a:t>
            </a:r>
            <a:r>
              <a:rPr lang="en-US" dirty="0" smtClean="0"/>
              <a:t>.</a:t>
            </a:r>
            <a:endParaRPr lang="en-US" dirty="0" smtClean="0"/>
          </a:p>
          <a:p>
            <a:pPr lvl="0"/>
            <a:r>
              <a:rPr lang="en-US" dirty="0" smtClean="0"/>
              <a:t>Choose observers who you respect—whose advice about your teaching you will listen </a:t>
            </a:r>
            <a:r>
              <a:rPr lang="en-US" dirty="0" smtClean="0"/>
              <a:t>to</a:t>
            </a:r>
            <a:endParaRPr lang="en-US" dirty="0" smtClean="0"/>
          </a:p>
        </p:txBody>
      </p:sp>
    </p:spTree>
    <p:custDataLst>
      <p:tags r:id="rId1"/>
    </p:custData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Autofit/>
          </a:bodyPr>
          <a:lstStyle/>
          <a:p>
            <a:r>
              <a:rPr lang="en-US" sz="3200" dirty="0" smtClean="0"/>
              <a:t>Prepare to be observed</a:t>
            </a:r>
            <a:endParaRPr lang="en-US" sz="3200" dirty="0"/>
          </a:p>
        </p:txBody>
      </p:sp>
      <p:sp>
        <p:nvSpPr>
          <p:cNvPr id="3" name="Content Placeholder 2"/>
          <p:cNvSpPr>
            <a:spLocks noGrp="1"/>
          </p:cNvSpPr>
          <p:nvPr>
            <p:ph idx="1"/>
          </p:nvPr>
        </p:nvSpPr>
        <p:spPr>
          <a:xfrm>
            <a:off x="1435608" y="1143000"/>
            <a:ext cx="7498080" cy="5105400"/>
          </a:xfrm>
        </p:spPr>
        <p:txBody>
          <a:bodyPr>
            <a:noAutofit/>
          </a:bodyPr>
          <a:lstStyle/>
          <a:p>
            <a:r>
              <a:rPr lang="en-US" sz="1600" dirty="0" smtClean="0">
                <a:solidFill>
                  <a:srgbClr val="FF0000"/>
                </a:solidFill>
              </a:rPr>
              <a:t>Ask observer </a:t>
            </a:r>
            <a:r>
              <a:rPr lang="en-US" sz="1600" dirty="0" smtClean="0"/>
              <a:t>at least a week </a:t>
            </a:r>
            <a:r>
              <a:rPr lang="en-US" sz="1600" dirty="0" smtClean="0">
                <a:solidFill>
                  <a:srgbClr val="FF0000"/>
                </a:solidFill>
              </a:rPr>
              <a:t>in advance </a:t>
            </a:r>
            <a:r>
              <a:rPr lang="en-US" sz="1600" dirty="0" smtClean="0"/>
              <a:t>of the class to be observed. </a:t>
            </a:r>
          </a:p>
          <a:p>
            <a:pPr lvl="0"/>
            <a:r>
              <a:rPr lang="en-US" sz="1600" dirty="0" smtClean="0"/>
              <a:t>Let the observer know if your program has special procedures or forms.</a:t>
            </a:r>
          </a:p>
          <a:p>
            <a:pPr lvl="0"/>
            <a:r>
              <a:rPr lang="en-US" sz="1600" dirty="0" smtClean="0">
                <a:solidFill>
                  <a:srgbClr val="FF0000"/>
                </a:solidFill>
              </a:rPr>
              <a:t>Provide </a:t>
            </a:r>
            <a:r>
              <a:rPr lang="en-US" sz="1600" b="1" dirty="0" smtClean="0">
                <a:solidFill>
                  <a:srgbClr val="FF0000"/>
                </a:solidFill>
              </a:rPr>
              <a:t>a copy of a syllabus, assignments, and other course materials</a:t>
            </a:r>
            <a:r>
              <a:rPr lang="en-US" sz="1600" dirty="0" smtClean="0">
                <a:solidFill>
                  <a:srgbClr val="FF0000"/>
                </a:solidFill>
              </a:rPr>
              <a:t> </a:t>
            </a:r>
            <a:r>
              <a:rPr lang="en-US" sz="1600" dirty="0" smtClean="0"/>
              <a:t>(</a:t>
            </a:r>
            <a:r>
              <a:rPr lang="en-US" sz="1600" dirty="0" smtClean="0"/>
              <a:t>policy).  Provide a copy of your program standards and </a:t>
            </a:r>
            <a:r>
              <a:rPr lang="en-US" sz="1600" dirty="0" smtClean="0">
                <a:solidFill>
                  <a:srgbClr val="FF0000"/>
                </a:solidFill>
              </a:rPr>
              <a:t>remind the observer to connect their observations to the college, school, and program standards</a:t>
            </a:r>
            <a:r>
              <a:rPr lang="en-US" sz="1600" dirty="0" smtClean="0"/>
              <a:t>. </a:t>
            </a:r>
            <a:endParaRPr lang="en-US" sz="1600" dirty="0" smtClean="0"/>
          </a:p>
          <a:p>
            <a:pPr lvl="0"/>
            <a:r>
              <a:rPr lang="en-US" sz="1600" dirty="0" smtClean="0"/>
              <a:t>Provide </a:t>
            </a:r>
            <a:r>
              <a:rPr lang="en-US" sz="1600" dirty="0" smtClean="0">
                <a:solidFill>
                  <a:srgbClr val="FF0000"/>
                </a:solidFill>
              </a:rPr>
              <a:t>context for the course </a:t>
            </a:r>
            <a:r>
              <a:rPr lang="en-US" sz="1600" dirty="0" smtClean="0"/>
              <a:t>(number of times you’ve taught, major revisions made, changes in program, etc.) </a:t>
            </a:r>
          </a:p>
          <a:p>
            <a:pPr lvl="0"/>
            <a:r>
              <a:rPr lang="en-US" sz="1600" dirty="0" smtClean="0"/>
              <a:t>Provide </a:t>
            </a:r>
            <a:r>
              <a:rPr lang="en-US" sz="1600" dirty="0" smtClean="0">
                <a:solidFill>
                  <a:srgbClr val="FF0000"/>
                </a:solidFill>
              </a:rPr>
              <a:t>context for the class </a:t>
            </a:r>
            <a:r>
              <a:rPr lang="en-US" sz="1600" dirty="0" smtClean="0"/>
              <a:t>(what done before, what leading up to, etc.) </a:t>
            </a:r>
          </a:p>
          <a:p>
            <a:pPr lvl="0"/>
            <a:r>
              <a:rPr lang="en-US" sz="1600" dirty="0" smtClean="0"/>
              <a:t>If possible, </a:t>
            </a:r>
            <a:r>
              <a:rPr lang="en-US" sz="1600" dirty="0" smtClean="0">
                <a:solidFill>
                  <a:srgbClr val="FF0000"/>
                </a:solidFill>
              </a:rPr>
              <a:t>meet with observer before the observation </a:t>
            </a:r>
            <a:r>
              <a:rPr lang="en-US" sz="1600" dirty="0" smtClean="0"/>
              <a:t>to discuss these contexts. </a:t>
            </a:r>
          </a:p>
          <a:p>
            <a:pPr lvl="0"/>
            <a:r>
              <a:rPr lang="en-US" sz="1600" dirty="0" smtClean="0"/>
              <a:t>Let the observer know any things you’d particularly like them to attend to and any other requests—where you’d like them to sit, whether it is ok if your observer brings a beverage, if it is ok for them to type or not, etc.</a:t>
            </a:r>
          </a:p>
          <a:p>
            <a:pPr lvl="0"/>
            <a:r>
              <a:rPr lang="en-US" sz="1600" dirty="0" smtClean="0">
                <a:solidFill>
                  <a:srgbClr val="FF0000"/>
                </a:solidFill>
              </a:rPr>
              <a:t>Prepare, of course, but do the best of your typical teaching. </a:t>
            </a:r>
            <a:r>
              <a:rPr lang="en-US" sz="1600" dirty="0" smtClean="0"/>
              <a:t>I don’t recommend trying something you don’t usually do—you may not be able to </a:t>
            </a:r>
            <a:r>
              <a:rPr lang="en-US" sz="1600" dirty="0" err="1" smtClean="0"/>
              <a:t>forsee</a:t>
            </a:r>
            <a:r>
              <a:rPr lang="en-US" sz="1600" dirty="0" smtClean="0"/>
              <a:t> problems, your students may react oddly…. </a:t>
            </a:r>
          </a:p>
          <a:p>
            <a:pPr lvl="0"/>
            <a:r>
              <a:rPr lang="en-US" sz="1600" dirty="0" smtClean="0"/>
              <a:t>If something unusual happens, let the observer know right away and arrange a time to discuss it further or have a second observation</a:t>
            </a:r>
            <a:endParaRPr lang="en-US" sz="1600" dirty="0"/>
          </a:p>
        </p:txBody>
      </p:sp>
    </p:spTree>
    <p:custDataLst>
      <p:tags r:id="rId1"/>
    </p:custData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Improving Teaching and Evaluations</a:t>
            </a:r>
            <a:endParaRPr lang="en-US" dirty="0"/>
          </a:p>
        </p:txBody>
      </p:sp>
      <p:sp>
        <p:nvSpPr>
          <p:cNvPr id="6" name="Text Placeholder 5"/>
          <p:cNvSpPr>
            <a:spLocks noGrp="1"/>
          </p:cNvSpPr>
          <p:nvPr>
            <p:ph type="body" idx="1"/>
          </p:nvPr>
        </p:nvSpPr>
        <p:spPr/>
        <p:txBody>
          <a:bodyPr/>
          <a:lstStyle/>
          <a:p>
            <a:endParaRPr lang="en-US"/>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 need to do some things now.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1) </a:t>
            </a:r>
            <a:r>
              <a:rPr lang="en-US" sz="4300" dirty="0" smtClean="0">
                <a:solidFill>
                  <a:srgbClr val="FF0000"/>
                </a:solidFill>
              </a:rPr>
              <a:t>Select </a:t>
            </a:r>
            <a:r>
              <a:rPr lang="en-US" sz="4300" dirty="0" smtClean="0">
                <a:solidFill>
                  <a:srgbClr val="FF0000"/>
                </a:solidFill>
              </a:rPr>
              <a:t>objectives.</a:t>
            </a:r>
            <a:endParaRPr lang="en-US" sz="4300" dirty="0" smtClean="0">
              <a:solidFill>
                <a:srgbClr val="FF0000"/>
              </a:solidFill>
            </a:endParaRPr>
          </a:p>
          <a:p>
            <a:pPr>
              <a:buNone/>
            </a:pPr>
            <a:r>
              <a:rPr lang="en-US" sz="4300" dirty="0" smtClean="0"/>
              <a:t>2) Allow time on syllabi for evaluations from </a:t>
            </a:r>
            <a:r>
              <a:rPr lang="en-US" sz="4300" dirty="0" smtClean="0">
                <a:solidFill>
                  <a:srgbClr val="FF0000"/>
                </a:solidFill>
              </a:rPr>
              <a:t>Dec. 1-6</a:t>
            </a:r>
            <a:r>
              <a:rPr lang="en-US" sz="4300" dirty="0" smtClean="0"/>
              <a:t>. </a:t>
            </a:r>
          </a:p>
          <a:p>
            <a:pPr>
              <a:buNone/>
            </a:pPr>
            <a:r>
              <a:rPr lang="en-US" dirty="0" smtClean="0"/>
              <a:t>3) </a:t>
            </a:r>
            <a:r>
              <a:rPr lang="en-US" sz="3000" dirty="0" smtClean="0"/>
              <a:t>Go online through the Stockton portal and identify which of a list of learning objectives are relevant to your class. Your deadline for doing this is the 2</a:t>
            </a:r>
            <a:r>
              <a:rPr lang="en-US" sz="3000" baseline="30000" dirty="0" smtClean="0"/>
              <a:t>nd</a:t>
            </a:r>
            <a:r>
              <a:rPr lang="en-US" sz="3000" dirty="0" smtClean="0"/>
              <a:t> </a:t>
            </a:r>
            <a:r>
              <a:rPr lang="en-US" sz="3000" dirty="0" err="1" smtClean="0"/>
              <a:t>precepting</a:t>
            </a:r>
            <a:r>
              <a:rPr lang="en-US" sz="3000" dirty="0" smtClean="0"/>
              <a:t> day, Nov. 3. Directions will follow later. </a:t>
            </a:r>
          </a:p>
          <a:p>
            <a:pPr>
              <a:buNone/>
            </a:pPr>
            <a:r>
              <a:rPr lang="en-US" dirty="0" smtClean="0"/>
              <a:t>4) </a:t>
            </a:r>
            <a:r>
              <a:rPr lang="en-US" sz="2600" dirty="0" smtClean="0"/>
              <a:t>When you select learning objectives, double check your disciplinary comparison code, and email me to request changes. </a:t>
            </a:r>
          </a:p>
          <a:p>
            <a:pPr>
              <a:buNone/>
            </a:pPr>
            <a:endParaRPr lang="en-US" dirty="0"/>
          </a:p>
        </p:txBody>
      </p:sp>
    </p:spTree>
    <p:custDataLst>
      <p:tags r:id="rId1"/>
    </p:custData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the data on your student evaluations and from your observations </a:t>
            </a:r>
            <a:endParaRPr lang="en-US" dirty="0"/>
          </a:p>
        </p:txBody>
      </p:sp>
      <p:sp>
        <p:nvSpPr>
          <p:cNvPr id="3" name="Content Placeholder 2"/>
          <p:cNvSpPr>
            <a:spLocks noGrp="1"/>
          </p:cNvSpPr>
          <p:nvPr>
            <p:ph idx="1"/>
          </p:nvPr>
        </p:nvSpPr>
        <p:spPr>
          <a:xfrm>
            <a:off x="1524000" y="1600200"/>
            <a:ext cx="7498080" cy="4648200"/>
          </a:xfrm>
        </p:spPr>
        <p:txBody>
          <a:bodyPr>
            <a:normAutofit/>
          </a:bodyPr>
          <a:lstStyle/>
          <a:p>
            <a:r>
              <a:rPr lang="en-US" dirty="0" smtClean="0"/>
              <a:t>Teachers can look to the information on page three of IDEA reports to see what steps they might take to improve student progress on various objectives. </a:t>
            </a:r>
          </a:p>
          <a:p>
            <a:r>
              <a:rPr lang="en-US" dirty="0" smtClean="0"/>
              <a:t>Teachers can talk with peer observers.</a:t>
            </a:r>
          </a:p>
          <a:p>
            <a:r>
              <a:rPr lang="en-US" dirty="0" smtClean="0"/>
              <a:t>Research strongly indicates that teachers who consult with someone about results are more likely to see improvement in their results in the future. </a:t>
            </a:r>
          </a:p>
          <a:p>
            <a:endParaRPr lang="en-US" dirty="0"/>
          </a:p>
        </p:txBody>
      </p:sp>
    </p:spTree>
    <p:custDataLst>
      <p:tags r:id="rId1"/>
    </p:custData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Evaluations</a:t>
            </a:r>
            <a:endParaRPr lang="en-US" dirty="0"/>
          </a:p>
        </p:txBody>
      </p:sp>
      <p:sp>
        <p:nvSpPr>
          <p:cNvPr id="3" name="Content Placeholder 2"/>
          <p:cNvSpPr>
            <a:spLocks noGrp="1"/>
          </p:cNvSpPr>
          <p:nvPr>
            <p:ph idx="1"/>
          </p:nvPr>
        </p:nvSpPr>
        <p:spPr/>
        <p:txBody>
          <a:bodyPr>
            <a:normAutofit fontScale="92500"/>
          </a:bodyPr>
          <a:lstStyle/>
          <a:p>
            <a:pPr lvl="0">
              <a:buNone/>
            </a:pPr>
            <a:r>
              <a:rPr lang="en-US" b="1" dirty="0" smtClean="0"/>
              <a:t>	Students will more likely perceive progress if you relate to them, early and often, what goals they are working on and use vocabulary similar to that on the student evaluation forms.</a:t>
            </a:r>
            <a:r>
              <a:rPr lang="en-US" dirty="0" smtClean="0"/>
              <a:t> This means that your syllabus, assignments, and in-class discussion/lecture should refer to the goals and help students see how activities are intended to help them make progress on the goals. </a:t>
            </a:r>
          </a:p>
          <a:p>
            <a:endParaRPr lang="en-US" dirty="0"/>
          </a:p>
        </p:txBody>
      </p:sp>
    </p:spTree>
    <p:custDataLst>
      <p:tags r:id="rId1"/>
    </p:custData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Evaluations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Use page four on your student evaluation forms to track student feedback over time—</a:t>
            </a:r>
            <a:r>
              <a:rPr lang="en-US" dirty="0" smtClean="0"/>
              <a:t>the items in bold on page 4 of IDEA or mentioned by students on the small class form should match the items on which you’re receiving the highest scores if your students perceive that they have made progress on the learning objectives you selected for the class. High scores or frequent occurrence of items you didn’t select may point to things you might add later. Low scores or lack of appearance of items you did select point to a need to make a change.</a:t>
            </a:r>
          </a:p>
          <a:p>
            <a:endParaRPr lang="en-US" dirty="0"/>
          </a:p>
        </p:txBody>
      </p:sp>
    </p:spTree>
    <p:custDataLst>
      <p:tags r:id="rId1"/>
    </p:custData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pPr>
              <a:buNone/>
            </a:pPr>
            <a:r>
              <a:rPr lang="en-US" dirty="0" smtClean="0"/>
              <a:t>Look at DF’s report and make a list of suggestions for her for the next time she teaches the course. </a:t>
            </a:r>
            <a:endParaRPr lang="en-US" dirty="0"/>
          </a:p>
        </p:txBody>
      </p:sp>
    </p:spTree>
    <p:custDataLst>
      <p:tags r:id="rId1"/>
    </p:custData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Portfolio</a:t>
            </a:r>
            <a:endParaRPr lang="en-US" dirty="0"/>
          </a:p>
        </p:txBody>
      </p:sp>
      <p:sp>
        <p:nvSpPr>
          <p:cNvPr id="3" name="Text Placeholder 2"/>
          <p:cNvSpPr>
            <a:spLocks noGrp="1"/>
          </p:cNvSpPr>
          <p:nvPr>
            <p:ph type="body" idx="1"/>
          </p:nvPr>
        </p:nvSpPr>
        <p:spPr/>
        <p:txBody>
          <a:bodyPr/>
          <a:lstStyle/>
          <a:p>
            <a:endParaRPr lang="en-US"/>
          </a:p>
        </p:txBody>
      </p:sp>
    </p:spTree>
    <p:custDataLst>
      <p:tags r:id="rId1"/>
    </p:custData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it should include (years 2 and on)</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q"/>
            </a:pPr>
            <a:r>
              <a:rPr lang="en-US" dirty="0" smtClean="0">
                <a:solidFill>
                  <a:srgbClr val="FF0000"/>
                </a:solidFill>
              </a:rPr>
              <a:t>Your formal student evaluations</a:t>
            </a:r>
          </a:p>
          <a:p>
            <a:pPr>
              <a:buFont typeface="Wingdings" pitchFamily="2" charset="2"/>
              <a:buChar char="q"/>
            </a:pPr>
            <a:r>
              <a:rPr lang="en-US" dirty="0" smtClean="0">
                <a:solidFill>
                  <a:srgbClr val="FF0000"/>
                </a:solidFill>
              </a:rPr>
              <a:t>Your </a:t>
            </a:r>
            <a:r>
              <a:rPr lang="en-US" dirty="0" err="1" smtClean="0">
                <a:solidFill>
                  <a:srgbClr val="FF0000"/>
                </a:solidFill>
              </a:rPr>
              <a:t>preceptorial</a:t>
            </a:r>
            <a:r>
              <a:rPr lang="en-US" dirty="0" smtClean="0">
                <a:solidFill>
                  <a:srgbClr val="FF0000"/>
                </a:solidFill>
              </a:rPr>
              <a:t> advising evaluations</a:t>
            </a:r>
          </a:p>
          <a:p>
            <a:pPr>
              <a:buFont typeface="Wingdings" pitchFamily="2" charset="2"/>
              <a:buChar char="q"/>
            </a:pPr>
            <a:r>
              <a:rPr lang="en-US" dirty="0" smtClean="0">
                <a:solidFill>
                  <a:srgbClr val="FF0000"/>
                </a:solidFill>
              </a:rPr>
              <a:t>Your teaching observation write-ups</a:t>
            </a:r>
          </a:p>
          <a:p>
            <a:pPr>
              <a:buFont typeface="Wingdings" pitchFamily="2" charset="2"/>
              <a:buChar char="q"/>
            </a:pPr>
            <a:r>
              <a:rPr lang="en-US" dirty="0" smtClean="0">
                <a:solidFill>
                  <a:srgbClr val="FF0000"/>
                </a:solidFill>
              </a:rPr>
              <a:t> </a:t>
            </a:r>
            <a:r>
              <a:rPr lang="en-US" dirty="0" smtClean="0"/>
              <a:t>At least one syllabus from a program course </a:t>
            </a:r>
          </a:p>
          <a:p>
            <a:pPr>
              <a:buFont typeface="Wingdings" pitchFamily="2" charset="2"/>
              <a:buChar char="q"/>
            </a:pPr>
            <a:r>
              <a:rPr lang="en-US" dirty="0" smtClean="0"/>
              <a:t> </a:t>
            </a:r>
            <a:r>
              <a:rPr lang="en-US" dirty="0" smtClean="0"/>
              <a:t>At least one syllabus from a G course’</a:t>
            </a:r>
          </a:p>
          <a:p>
            <a:pPr>
              <a:buFont typeface="Wingdings" pitchFamily="2" charset="2"/>
              <a:buChar char="q"/>
            </a:pPr>
            <a:r>
              <a:rPr lang="en-US" dirty="0" smtClean="0"/>
              <a:t>A few sample assignments or other course materials</a:t>
            </a:r>
          </a:p>
          <a:p>
            <a:pPr>
              <a:buFont typeface="Wingdings" pitchFamily="2" charset="2"/>
              <a:buChar char="q"/>
            </a:pPr>
            <a:r>
              <a:rPr lang="en-US" dirty="0" smtClean="0"/>
              <a:t>If you like, midterm evaluations </a:t>
            </a:r>
          </a:p>
          <a:p>
            <a:pPr>
              <a:buFont typeface="Wingdings" pitchFamily="2" charset="2"/>
              <a:buChar char="q"/>
            </a:pPr>
            <a:r>
              <a:rPr lang="en-US" dirty="0" smtClean="0"/>
              <a:t>If you have them, other assessments of student learning</a:t>
            </a:r>
          </a:p>
          <a:p>
            <a:pPr>
              <a:buFont typeface="Wingdings" pitchFamily="2" charset="2"/>
              <a:buChar char="q"/>
            </a:pPr>
            <a:r>
              <a:rPr lang="en-US" dirty="0" smtClean="0"/>
              <a:t>A description of your teaching philosophy, in which you connect what your students and peers say, your syllabi, and some sample in-class or homework assignments to the your philosophy and to the college, school, and program standards. In this description, you should draw upon qualitative and quantitative data to </a:t>
            </a:r>
            <a:r>
              <a:rPr lang="en-US" dirty="0" smtClean="0">
                <a:solidFill>
                  <a:srgbClr val="FF0000"/>
                </a:solidFill>
              </a:rPr>
              <a:t>show,</a:t>
            </a:r>
            <a:r>
              <a:rPr lang="en-US" dirty="0" smtClean="0"/>
              <a:t> not tell, evaluators about your teaching. </a:t>
            </a:r>
          </a:p>
          <a:p>
            <a:pPr>
              <a:buFont typeface="Wingdings" pitchFamily="2" charset="2"/>
              <a:buChar char="q"/>
            </a:pPr>
            <a:endParaRPr lang="en-US" dirty="0"/>
          </a:p>
        </p:txBody>
      </p:sp>
    </p:spTree>
    <p:custDataLst>
      <p:tags r:id="rId1"/>
    </p:custData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Write a question you have about evaluation of teaching at Stockton on a note card and give it to me. </a:t>
            </a:r>
            <a:endParaRPr lang="en-US" dirty="0"/>
          </a:p>
        </p:txBody>
      </p:sp>
    </p:spTree>
    <p:custDataLst>
      <p:tags r:id="rId1"/>
    </p:custData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Cashin, William. “Student Ratings of Teaching, the Research Revisited.” 1995. Idea paper 32. </a:t>
            </a:r>
            <a:r>
              <a:rPr lang="en-US" dirty="0" smtClean="0">
                <a:hlinkClick r:id="rId4"/>
              </a:rPr>
              <a:t>http://www.theideacenter.org/sites/default/files/Idea_Paper_32.pdf</a:t>
            </a:r>
            <a:endParaRPr lang="en-US" dirty="0" smtClean="0"/>
          </a:p>
          <a:p>
            <a:r>
              <a:rPr lang="en-US" dirty="0" smtClean="0"/>
              <a:t>Cashin, William. “Student Ratings of Teaching: A Summary of the Research.” 1988. Idea paper 20. </a:t>
            </a:r>
            <a:r>
              <a:rPr lang="en-US" dirty="0" smtClean="0">
                <a:hlinkClick r:id="rId5"/>
              </a:rPr>
              <a:t>http://www.theideacenter.org/sites/default/files/Idea_Paper_20.pdf</a:t>
            </a:r>
            <a:endParaRPr lang="en-US" dirty="0" smtClean="0"/>
          </a:p>
          <a:p>
            <a:r>
              <a:rPr lang="en-US" dirty="0" smtClean="0"/>
              <a:t>Colman, Andrew,  Norris, Claire., and Preston, Carolyn.  “Comparing Rating Scales of Different Lengths: Equivalence of Scores from 5-Point and 7-Point Scales</a:t>
            </a:r>
            <a:r>
              <a:rPr lang="en-US" smtClean="0"/>
              <a:t>.” 1997. </a:t>
            </a:r>
            <a:r>
              <a:rPr lang="en-US" i="1" smtClean="0"/>
              <a:t>Psychological Reports 80: 355-362. </a:t>
            </a:r>
            <a:endParaRPr lang="en-US" i="1" dirty="0" smtClean="0"/>
          </a:p>
          <a:p>
            <a:r>
              <a:rPr lang="en-US" dirty="0" smtClean="0"/>
              <a:t>Hoyt, Donald and Pallett, William. “Appraising Teaching Effectiveness: Beyond Student Ratings.” Idea paper 36. </a:t>
            </a:r>
            <a:r>
              <a:rPr lang="en-US" dirty="0" smtClean="0">
                <a:hlinkClick r:id="rId6"/>
              </a:rPr>
              <a:t>http://www.theideacenter.org/sites/default/files/Idea_Paper_36.pdf</a:t>
            </a:r>
            <a:endParaRPr lang="en-US" dirty="0" smtClean="0"/>
          </a:p>
          <a:p>
            <a:r>
              <a:rPr lang="en-US" dirty="0" smtClean="0"/>
              <a:t>“Interpreting Adjusted Ratings of Outcomes.” 2002, updated 2008. </a:t>
            </a:r>
            <a:r>
              <a:rPr lang="en-US" u="sng" dirty="0" smtClean="0">
                <a:hlinkClick r:id="rId7"/>
              </a:rPr>
              <a:t>http://www.theideacenter.org/sites/default/files/InterpretingAdjustedScores.pdf</a:t>
            </a:r>
            <a:endParaRPr lang="en-US" u="sng" dirty="0" smtClean="0"/>
          </a:p>
          <a:p>
            <a:r>
              <a:rPr lang="en-US" dirty="0" smtClean="0"/>
              <a:t>Pallet, Bill. “IDEA Student Ratings of Instruction.” Stockton College, May 2006. </a:t>
            </a:r>
          </a:p>
          <a:p>
            <a:r>
              <a:rPr lang="en-US" dirty="0" smtClean="0"/>
              <a:t>“Using IDEA Results for Administrative Decision-making.” 2005. </a:t>
            </a:r>
            <a:r>
              <a:rPr lang="en-US" u="sng" dirty="0" smtClean="0">
                <a:hlinkClick r:id="rId8"/>
              </a:rPr>
              <a:t>http://www.theideacenter.org/sites/default/files/Administrative%20DecisionMaking.pdf</a:t>
            </a:r>
            <a:endParaRPr lang="en-US" u="sng" dirty="0" smtClean="0"/>
          </a:p>
          <a:p>
            <a:pPr>
              <a:buNone/>
            </a:pPr>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One more thing I recommend you do now: Plan an observation</a:t>
            </a:r>
            <a:endParaRPr lang="en-US" dirty="0"/>
          </a:p>
        </p:txBody>
      </p:sp>
      <p:sp>
        <p:nvSpPr>
          <p:cNvPr id="3" name="Content Placeholder 2"/>
          <p:cNvSpPr>
            <a:spLocks noGrp="1"/>
          </p:cNvSpPr>
          <p:nvPr>
            <p:ph idx="1"/>
          </p:nvPr>
        </p:nvSpPr>
        <p:spPr/>
        <p:txBody>
          <a:bodyPr>
            <a:normAutofit/>
          </a:bodyPr>
          <a:lstStyle/>
          <a:p>
            <a:pPr>
              <a:buNone/>
            </a:pPr>
            <a:r>
              <a:rPr lang="en-US" dirty="0" smtClean="0"/>
              <a:t>You are not required to have any observations completed in your first semester, but I </a:t>
            </a:r>
            <a:r>
              <a:rPr lang="en-US" dirty="0" smtClean="0">
                <a:solidFill>
                  <a:srgbClr val="FF0000"/>
                </a:solidFill>
              </a:rPr>
              <a:t>strongly recommend </a:t>
            </a:r>
            <a:r>
              <a:rPr lang="en-US" dirty="0" smtClean="0"/>
              <a:t>that you </a:t>
            </a:r>
            <a:r>
              <a:rPr lang="en-US" dirty="0" smtClean="0"/>
              <a:t>have at least one.</a:t>
            </a:r>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STuDENT</a:t>
            </a:r>
            <a:r>
              <a:rPr lang="en-US" dirty="0" smtClean="0"/>
              <a:t>  evaluations</a:t>
            </a:r>
            <a:endParaRPr lang="en-US" dirty="0"/>
          </a:p>
        </p:txBody>
      </p:sp>
      <p:sp>
        <p:nvSpPr>
          <p:cNvPr id="3" name="Content Placeholder 2"/>
          <p:cNvSpPr>
            <a:spLocks noGrp="1"/>
          </p:cNvSpPr>
          <p:nvPr>
            <p:ph type="body" idx="1"/>
          </p:nvPr>
        </p:nvSpPr>
        <p:spPr/>
        <p:txBody>
          <a:bodyPr/>
          <a:lstStyle/>
          <a:p>
            <a:pPr>
              <a:buNone/>
            </a:pPr>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USESECONDARYMONITOR" val="True"/>
  <p:tag name="BULLETTYPE" val="3"/>
  <p:tag name="RESPCOUNTERSTYLE" val="-1"/>
  <p:tag name="INPUTSOURCE" val="1"/>
  <p:tag name="BACKUPSESSIONS" val="True"/>
  <p:tag name="REVIEWONLY" val="False"/>
  <p:tag name="PARTICIPANTSINLEADERBOARD" val="5"/>
  <p:tag name="BUBBLESIZEVISIBLE" val="True"/>
  <p:tag name="CUSTOMGRIDBACKCOLOR" val="-2830136"/>
  <p:tag name="CUSTOMCELLBACKCOLOR3" val="-268652"/>
  <p:tag name="DISPLAYDEVICENUMBER" val="True"/>
  <p:tag name="AUTOSIZEGRID" val="True"/>
  <p:tag name="CHARTCOLORS" val="0"/>
  <p:tag name="MULTIRESPDIVISOR" val="1"/>
  <p:tag name="CORRECTPOINTVALUE" val="100"/>
  <p:tag name="ADDINALWAYSLOADED" val="False"/>
  <p:tag name="TPVERSION" val="2006"/>
  <p:tag name="DEFAULTPORT" val="1001"/>
  <p:tag name="COUNTDOWNSTYLE" val="-1"/>
  <p:tag name="USEENTERPRISEMANAGER" val="False"/>
  <p:tag name="CHARTVALUEFORMAT" val="0%"/>
  <p:tag name="STDCHART" val="1"/>
  <p:tag name="BUBBLEVALUEFORMAT" val="0.0"/>
  <p:tag name="CUSTOMCELLBACKCOLOR1" val="-657956"/>
  <p:tag name="DISPLAYNAME" val="True"/>
  <p:tag name="GRIDSIZE" val="{Width=800, Height=600}"/>
  <p:tag name="RESETCHARTS" val="True"/>
  <p:tag name="ALLOWUSERFEEDBACK" val="True"/>
  <p:tag name="ZEROBASED" val="False"/>
  <p:tag name="EXPANDSHOWBAR" val="True"/>
  <p:tag name="ANSWERNOWTEXT" val="Answer Now"/>
  <p:tag name="NUMRESPONSES" val="1"/>
  <p:tag name="ROTATIONINTERVAL" val="2"/>
  <p:tag name="BUBBLENAMEVISIBLE" val="True"/>
  <p:tag name="CUSTOMCELLBACKCOLOR2" val="-13395457"/>
  <p:tag name="GRIDOPACITY" val="90"/>
  <p:tag name="CHARTLABELS" val="0"/>
  <p:tag name="INCORRECTPOINTVALUE" val="0"/>
  <p:tag name="CHARTSCALE" val="True"/>
  <p:tag name="ANSWERNOWSTYLE" val="-1"/>
  <p:tag name="ALLOWDUPLICATES" val="False"/>
  <p:tag name="TEAMSINLEADERBOARD" val="5"/>
  <p:tag name="CUSTOMCELLFORECOLOR" val="-16777216"/>
  <p:tag name="GRIDROTATIONINTERVAL" val="2"/>
  <p:tag name="PARTLISTDEFAULT" val="0"/>
  <p:tag name="AUTOADJUSTPARTRANGE" val="True"/>
  <p:tag name="RESPCOUNTERFORMAT" val="0"/>
  <p:tag name="AUTOADVANCE" val="False"/>
  <p:tag name="DEFAULTNUMTEAMS" val="5"/>
  <p:tag name="GRIDPOSITION" val="1"/>
  <p:tag name="REALTIMEBACKUP" val="False"/>
  <p:tag name="REQUIREPASSWORD" val="False"/>
  <p:tag name="AUTOUPDATEALIASES" val="True"/>
  <p:tag name="USESCHEMECOLORS" val="True"/>
  <p:tag name="INCLUDEPPT" val="True"/>
  <p:tag name="RESPTABLESTYLE" val="-1"/>
  <p:tag name="BUBBLEGROUPING" val="3"/>
  <p:tag name="INCLUDENONRESPONDERS" val="False"/>
  <p:tag name="COUNTDOWNSECONDS" val="10"/>
  <p:tag name="DISPLAYDEVICEID" val="True"/>
  <p:tag name="ENABLEPRESENTERVPAD" val="False"/>
  <p:tag name="POLLINGCYCLE" val="2"/>
  <p:tag name="MAXRESPONDERS" val="5"/>
  <p:tag name="BACKUPMAINTENANCE" val="7"/>
  <p:tag name="CUSTOMCELLBACKCOLOR4" val="-8355712"/>
  <p:tag name="SHOWBARVISIBLE" val="True"/>
  <p:tag name="REALTIMEBACKUPPATH" val="(Non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SLIDEGUID" val="B6D271AECB5C430389D5D0BD4A10184A"/>
  <p:tag name="SLIDEID" val="B6D271AECB5C430389D5D0BD4A10184A"/>
  <p:tag name="SLIDEORDER" val="1"/>
  <p:tag name="SLIDETYPE" val="Q"/>
  <p:tag name="DEMOGRAPHIC" val="False"/>
  <p:tag name="TEAMASSIGN" val="False"/>
  <p:tag name="SPEEDSCORING" val="False"/>
  <p:tag name="CORRECTPOINTVALUE" val="100"/>
  <p:tag name="INCORRECTPOINTVALUE" val="0"/>
  <p:tag name="ZEROBASED" val="False"/>
  <p:tag name="DELIMITERS" val="3.1"/>
  <p:tag name="QUESTIONALIAS" val="To what extent do you value student evaluations as part of evaluation of teaching?"/>
  <p:tag name="ANSWERSALIAS" val="Very much&#10;|smicln|Much&#10;|smicln|Some&#10;|smicln|A little&#10;|smicln|Not much&#10;"/>
</p:tagLst>
</file>

<file path=ppt/tags/tag12.xml><?xml version="1.0" encoding="utf-8"?>
<p:tagLst xmlns:a="http://schemas.openxmlformats.org/drawingml/2006/main" xmlns:r="http://schemas.openxmlformats.org/officeDocument/2006/relationships" xmlns:p="http://schemas.openxmlformats.org/presentationml/2006/main">
  <p:tag name="OLDNUMANSWERS" val="1"/>
  <p:tag name="TEXTLENGTH" val="20"/>
  <p:tag name="FONTSIZE" val="32"/>
  <p:tag name="BULLETTYPE" val="ppBulletArabicPeriod"/>
  <p:tag name="ANSWERTEXT" val="Enter answer text..."/>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SLIDEGUID" val="D30281C865FB4FB895C59DC83CBD2A8D"/>
  <p:tag name="SLIDEID" val="D30281C865FB4FB895C59DC83CBD2A8D"/>
  <p:tag name="SLIDEORDER" val="1"/>
  <p:tag name="SLIDETYPE" val="Q"/>
  <p:tag name="DEMOGRAPHIC" val="False"/>
  <p:tag name="TEAMASSIGN" val="False"/>
  <p:tag name="SPEEDSCORING" val="False"/>
  <p:tag name="CORRECTPOINTVALUE" val="100"/>
  <p:tag name="INCORRECTPOINTVALUE" val="0"/>
  <p:tag name="ZEROBASED" val="False"/>
  <p:tag name="DELIMITERS" val="3.1"/>
  <p:tag name="QUESTIONALIAS" val="How many of the 12 objectives would you guess might usually be a good number to choose? "/>
  <p:tag name="ANSWERSALIAS" val="1-2&#10;|smicln|3-5&#10;|smicln|6-8&#10;|smicln|9-12"/>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SLIDEGUID" val="6DE9ED2B714743D3B8399235753877D5"/>
  <p:tag name="SLIDEID" val="6DE9ED2B714743D3B8399235753877D5"/>
  <p:tag name="SLIDEORDER" val="1"/>
  <p:tag name="SLIDETYPE" val="Q"/>
  <p:tag name="DEMOGRAPHIC" val="False"/>
  <p:tag name="TEAMASSIGN" val="False"/>
  <p:tag name="SPEEDSCORING" val="False"/>
  <p:tag name="CORRECTPOINTVALUE" val="100"/>
  <p:tag name="INCORRECTPOINTVALUE" val="0"/>
  <p:tag name="ZEROBASED" val="False"/>
  <p:tag name="DELIMITERS" val="3.1"/>
  <p:tag name="QUESTIONALIAS" val="How would you describe DF as a teacher, based on the means (on a 5 point scale) in A-D on page one? "/>
  <p:tag name="ANSWERSALIAS" val="Excellent&#10;|smicln|Good&#10;|smicln|Ok&#10;|smicln|Sub-par&#10;|smicln|Terrible"/>
</p:tagLst>
</file>

<file path=ppt/tags/tag36.xml><?xml version="1.0" encoding="utf-8"?>
<p:tagLst xmlns:a="http://schemas.openxmlformats.org/drawingml/2006/main" xmlns:r="http://schemas.openxmlformats.org/officeDocument/2006/relationships" xmlns:p="http://schemas.openxmlformats.org/presentationml/2006/main">
  <p:tag name="SLIDEGUID" val="AD1F2B87B5934C3AB93D562492540C9F"/>
  <p:tag name="SLIDEID" val="AD1F2B87B5934C3AB93D562492540C9F"/>
  <p:tag name="SLIDEORDER" val="1"/>
  <p:tag name="SLIDETYPE" val="Q"/>
  <p:tag name="DEMOGRAPHIC" val="False"/>
  <p:tag name="TEAMASSIGN" val="False"/>
  <p:tag name="SPEEDSCORING" val="False"/>
  <p:tag name="CORRECTPOINTVALUE" val="100"/>
  <p:tag name="INCORRECTPOINTVALUE" val="0"/>
  <p:tag name="ZEROBASED" val="False"/>
  <p:tag name="DELIMITERS" val="3.1"/>
  <p:tag name="QUESTIONALIAS" val="How would you describe DF as a teacher, based on the graph on page 1? "/>
  <p:tag name="ANSWERSALIAS" val="Excellent&#10;|smicln|Good&#10;|smicln|Ok&#10;|smicln|Sub-par&#10;|smicln|Terrible"/>
</p:tagLst>
</file>

<file path=ppt/tags/tag3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2.xml><?xml version="1.0" encoding="utf-8"?>
<p:tagLst xmlns:a="http://schemas.openxmlformats.org/drawingml/2006/main" xmlns:r="http://schemas.openxmlformats.org/officeDocument/2006/relationships" xmlns:p="http://schemas.openxmlformats.org/presentationml/2006/main">
  <p:tag name="DELIMITERS" val="3.1"/>
</p:tagLst>
</file>

<file path=ppt/tags/tag63.xml><?xml version="1.0" encoding="utf-8"?>
<p:tagLst xmlns:a="http://schemas.openxmlformats.org/drawingml/2006/main" xmlns:r="http://schemas.openxmlformats.org/officeDocument/2006/relationships" xmlns:p="http://schemas.openxmlformats.org/presentationml/2006/main">
  <p:tag name="SLIDEGUID" val="6DE9ED2B714743D3B8399235753877D5"/>
  <p:tag name="SLIDEID" val="6DE9ED2B714743D3B8399235753877D5"/>
  <p:tag name="SLIDEORDER" val="1"/>
  <p:tag name="SLIDETYPE" val="Q"/>
  <p:tag name="DEMOGRAPHIC" val="False"/>
  <p:tag name="TEAMASSIGN" val="False"/>
  <p:tag name="SPEEDSCORING" val="False"/>
  <p:tag name="CORRECTPOINTVALUE" val="100"/>
  <p:tag name="INCORRECTPOINTVALUE" val="0"/>
  <p:tag name="ZEROBASED" val="False"/>
  <p:tag name="DELIMITERS" val="3.1"/>
  <p:tag name="QUESTIONALIAS" val="How would you describe DF as a teacher, now?"/>
  <p:tag name="ANSWERSALIAS" val="Excellent&#10;|smicln|Good&#10;|smicln|Ok&#10;|smicln|Sub-par&#10;|smicln|Terrible"/>
</p:tagLst>
</file>

<file path=ppt/tags/tag6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5.xml><?xml version="1.0" encoding="utf-8"?>
<p:tagLst xmlns:a="http://schemas.openxmlformats.org/drawingml/2006/main" xmlns:r="http://schemas.openxmlformats.org/officeDocument/2006/relationships" xmlns:p="http://schemas.openxmlformats.org/presentationml/2006/main">
  <p:tag name="SLIDEGUID" val="B6D271AECB5C430389D5D0BD4A10184A"/>
  <p:tag name="SLIDEID" val="B6D271AECB5C430389D5D0BD4A10184A"/>
  <p:tag name="SLIDEORDER" val="1"/>
  <p:tag name="SLIDETYPE" val="Q"/>
  <p:tag name="DEMOGRAPHIC" val="False"/>
  <p:tag name="TEAMASSIGN" val="False"/>
  <p:tag name="SPEEDSCORING" val="False"/>
  <p:tag name="CORRECTPOINTVALUE" val="100"/>
  <p:tag name="INCORRECTPOINTVALUE" val="0"/>
  <p:tag name="ZEROBASED" val="False"/>
  <p:tag name="DELIMITERS" val="3.1"/>
  <p:tag name="QUESTIONALIAS" val="To what extent do you value peer observations as part of evaluation of teaching?"/>
  <p:tag name="ANSWERSALIAS" val="Very much&#10;|smicln|Much&#10;|smicln|Some&#10;|smicln|A little&#10;|smicln|Not much&#10;"/>
</p:tagLst>
</file>

<file path=ppt/tags/tag66.xml><?xml version="1.0" encoding="utf-8"?>
<p:tagLst xmlns:a="http://schemas.openxmlformats.org/drawingml/2006/main" xmlns:r="http://schemas.openxmlformats.org/officeDocument/2006/relationships" xmlns:p="http://schemas.openxmlformats.org/presentationml/2006/main">
  <p:tag name="OLDNUMANSWERS" val="1"/>
  <p:tag name="TEXTLENGTH" val="20"/>
  <p:tag name="FONTSIZE" val="32"/>
  <p:tag name="BULLETTYPE" val="ppBulletArabicPeriod"/>
  <p:tag name="ANSWERTEXT" val="Enter answer text..."/>
</p:tagLst>
</file>

<file path=ppt/tags/tag6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6.xml><?xml version="1.0" encoding="utf-8"?>
<p:tagLst xmlns:a="http://schemas.openxmlformats.org/drawingml/2006/main" xmlns:r="http://schemas.openxmlformats.org/officeDocument/2006/relationships" xmlns:p="http://schemas.openxmlformats.org/presentationml/2006/main">
  <p:tag name="DELIMITERS" val="3.1"/>
</p:tagLst>
</file>

<file path=ppt/tags/tag77.xml><?xml version="1.0" encoding="utf-8"?>
<p:tagLst xmlns:a="http://schemas.openxmlformats.org/drawingml/2006/main" xmlns:r="http://schemas.openxmlformats.org/officeDocument/2006/relationships" xmlns:p="http://schemas.openxmlformats.org/presentationml/2006/main">
  <p:tag name="DELIMITERS" val="3.1"/>
</p:tagLst>
</file>

<file path=ppt/tags/tag78.xml><?xml version="1.0" encoding="utf-8"?>
<p:tagLst xmlns:a="http://schemas.openxmlformats.org/drawingml/2006/main" xmlns:r="http://schemas.openxmlformats.org/officeDocument/2006/relationships" xmlns:p="http://schemas.openxmlformats.org/presentationml/2006/main">
  <p:tag name="DELIMITERS" val="3.1"/>
</p:tagLst>
</file>

<file path=ppt/tags/tag79.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1038</TotalTime>
  <Words>4467</Words>
  <Application>Microsoft Office PowerPoint</Application>
  <PresentationFormat>On-screen Show (4:3)</PresentationFormat>
  <Paragraphs>416</Paragraphs>
  <Slides>77</Slides>
  <Notes>77</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Solstice</vt:lpstr>
      <vt:lpstr>Evaluation of Teaching at Stockton </vt:lpstr>
      <vt:lpstr>Resources in your binder…</vt:lpstr>
      <vt:lpstr>Overview</vt:lpstr>
      <vt:lpstr>You will provide multiple ways for your teaching to be evaluated. </vt:lpstr>
      <vt:lpstr>What to do, when</vt:lpstr>
      <vt:lpstr>Evaluate nearly all courses</vt:lpstr>
      <vt:lpstr>You need to do some things now. </vt:lpstr>
      <vt:lpstr>One more thing I recommend you do now: Plan an observation</vt:lpstr>
      <vt:lpstr>STuDENT  evaluations</vt:lpstr>
      <vt:lpstr>To what extent do you value student evaluations as part of evaluation of teaching?</vt:lpstr>
      <vt:lpstr>Student evaluations are one part of evaluation of teaching.</vt:lpstr>
      <vt:lpstr>Student teaching evaluations are valid—they correlate with others’ ratings</vt:lpstr>
      <vt:lpstr>Quick, simplified definitions…no insult intended!</vt:lpstr>
      <vt:lpstr>Student evaluations are valid: They correlate with external tests at a rate that is “practically useful”</vt:lpstr>
      <vt:lpstr>Student evaluations cannot measure everything</vt:lpstr>
      <vt:lpstr>How Stockton defines “excellence in teaching” and what students rate</vt:lpstr>
      <vt:lpstr>Reliability and representativeness:  Number of classes needed for evaluation</vt:lpstr>
      <vt:lpstr>The number of student responders affects reliability</vt:lpstr>
      <vt:lpstr>The number of student responders affects representativeness</vt:lpstr>
      <vt:lpstr>Slide 20</vt:lpstr>
      <vt:lpstr>The objectives you choose matter. </vt:lpstr>
      <vt:lpstr>It matters whether you say something is “important” or “essential.”</vt:lpstr>
      <vt:lpstr> Which objectives should I select? </vt:lpstr>
      <vt:lpstr>How can you know whether something is important enough to select? </vt:lpstr>
      <vt:lpstr>Consider program requests</vt:lpstr>
      <vt:lpstr>How many of the 12 objectives would you guess might usually be a good number to choose? </vt:lpstr>
      <vt:lpstr>How many objectives should I select? </vt:lpstr>
      <vt:lpstr>Myths about objectives</vt:lpstr>
      <vt:lpstr>Activity</vt:lpstr>
      <vt:lpstr>Selecting a disciplinary code</vt:lpstr>
      <vt:lpstr>Slide 31</vt:lpstr>
      <vt:lpstr>Remember that the results report</vt:lpstr>
      <vt:lpstr>How would you describe DF as a teacher, based on the means (on a 5 point scale) in A-D on page one? </vt:lpstr>
      <vt:lpstr>How would you describe DF as a teacher, based on the graph on page 1? </vt:lpstr>
      <vt:lpstr>Outlier can affect mean scores.</vt:lpstr>
      <vt:lpstr>Scores and comments can be affected by the halo effect</vt:lpstr>
      <vt:lpstr>How can you know? </vt:lpstr>
      <vt:lpstr>The Error of Central Tendency can affect scores </vt:lpstr>
      <vt:lpstr>Things evaluators should check </vt:lpstr>
      <vt:lpstr>You can help evaluators by noting if you…</vt:lpstr>
      <vt:lpstr>IDEA compares class results to three groups (page one and two)</vt:lpstr>
      <vt:lpstr>The validity of comparisons varies</vt:lpstr>
      <vt:lpstr>External factors can affect comparisons and ratings</vt:lpstr>
      <vt:lpstr>Some external factors don’t usually affect ratings</vt:lpstr>
      <vt:lpstr>Some disciplinary comparisons are suspect </vt:lpstr>
      <vt:lpstr>We should use converted scores when making comparisons</vt:lpstr>
      <vt:lpstr>Why we should use converted scores</vt:lpstr>
      <vt:lpstr>Why we should use adjusted averages in most cases</vt:lpstr>
      <vt:lpstr>How are they adjusted? </vt:lpstr>
      <vt:lpstr>How are they adjusted, part II</vt:lpstr>
      <vt:lpstr>How are they adjusted, part III</vt:lpstr>
      <vt:lpstr>How are they adjusted, part IV</vt:lpstr>
      <vt:lpstr>How are they adjusted, part V</vt:lpstr>
      <vt:lpstr>A critical exception to using adjusted scores</vt:lpstr>
      <vt:lpstr>Another exception to using adjusted scores:  Assessment of learning</vt:lpstr>
      <vt:lpstr>False assumptions about IDEA</vt:lpstr>
      <vt:lpstr>Norming sorts people into broad categories </vt:lpstr>
      <vt:lpstr>More thoughts on norming…</vt:lpstr>
      <vt:lpstr>Do not try to cut the scores more precisely than IDEA does…</vt:lpstr>
      <vt:lpstr>Activity</vt:lpstr>
      <vt:lpstr>How would you describe DF as a teacher, now?</vt:lpstr>
      <vt:lpstr>Teaching Observations</vt:lpstr>
      <vt:lpstr>To what extent do you value peer observations as part of evaluation of teaching?</vt:lpstr>
      <vt:lpstr>Teaching observations can…</vt:lpstr>
      <vt:lpstr>You are required to have two observations per year. </vt:lpstr>
      <vt:lpstr>Schedule observations early</vt:lpstr>
      <vt:lpstr>Choose your observer </vt:lpstr>
      <vt:lpstr>Prepare to be observed</vt:lpstr>
      <vt:lpstr>Improving Teaching and Evaluations</vt:lpstr>
      <vt:lpstr>Use the data on your student evaluations and from your observations </vt:lpstr>
      <vt:lpstr>Improving Evaluations</vt:lpstr>
      <vt:lpstr>Improving Evaluations</vt:lpstr>
      <vt:lpstr>Activity</vt:lpstr>
      <vt:lpstr>Teaching Portfolio</vt:lpstr>
      <vt:lpstr>What it should include (years 2 and on)</vt:lpstr>
      <vt:lpstr>Activity</vt:lpstr>
      <vt:lpstr>References</vt:lpstr>
    </vt:vector>
  </TitlesOfParts>
  <Company>RSCN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Interpreting IDEA</dc:title>
  <dc:creator>mcgoverh</dc:creator>
  <cp:lastModifiedBy>mcgoverh</cp:lastModifiedBy>
  <cp:revision>97</cp:revision>
  <dcterms:created xsi:type="dcterms:W3CDTF">2009-11-12T18:25:45Z</dcterms:created>
  <dcterms:modified xsi:type="dcterms:W3CDTF">2010-08-19T14:31:23Z</dcterms:modified>
</cp:coreProperties>
</file>