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96" r:id="rId5"/>
    <p:sldId id="297" r:id="rId6"/>
    <p:sldId id="293" r:id="rId7"/>
    <p:sldId id="314" r:id="rId8"/>
    <p:sldId id="317" r:id="rId9"/>
    <p:sldId id="318" r:id="rId10"/>
    <p:sldId id="299" r:id="rId11"/>
    <p:sldId id="319" r:id="rId12"/>
    <p:sldId id="301" r:id="rId13"/>
    <p:sldId id="303" r:id="rId14"/>
    <p:sldId id="304" r:id="rId15"/>
    <p:sldId id="305" r:id="rId16"/>
    <p:sldId id="306" r:id="rId17"/>
    <p:sldId id="316" r:id="rId18"/>
    <p:sldId id="31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D4"/>
    <a:srgbClr val="162544"/>
    <a:srgbClr val="E3E2DC"/>
    <a:srgbClr val="CBD2DE"/>
    <a:srgbClr val="FFFFFF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65D978-2AA7-4E8F-B347-F170898966FD}" v="4" dt="2022-11-25T21:24:49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686" autoAdjust="0"/>
  </p:normalViewPr>
  <p:slideViewPr>
    <p:cSldViewPr snapToGrid="0" snapToObjects="1">
      <p:cViewPr varScale="1">
        <p:scale>
          <a:sx n="88" d="100"/>
          <a:sy n="88" d="100"/>
        </p:scale>
        <p:origin x="3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AB65D978-2AA7-4E8F-B347-F170898966FD}"/>
    <pc:docChg chg="undo redo custSel addSld delSld modSld sldOrd">
      <pc:chgData name="Sowers, Kerri L." userId="1cb301ef-3310-4414-99e8-f37ddf071a05" providerId="ADAL" clId="{AB65D978-2AA7-4E8F-B347-F170898966FD}" dt="2022-12-02T19:40:53.445" v="4612" actId="20577"/>
      <pc:docMkLst>
        <pc:docMk/>
      </pc:docMkLst>
      <pc:sldChg chg="modSp mod">
        <pc:chgData name="Sowers, Kerri L." userId="1cb301ef-3310-4414-99e8-f37ddf071a05" providerId="ADAL" clId="{AB65D978-2AA7-4E8F-B347-F170898966FD}" dt="2022-11-21T19:04:59.294" v="46" actId="20577"/>
        <pc:sldMkLst>
          <pc:docMk/>
          <pc:sldMk cId="740883362" sldId="293"/>
        </pc:sldMkLst>
        <pc:spChg chg="mod">
          <ac:chgData name="Sowers, Kerri L." userId="1cb301ef-3310-4414-99e8-f37ddf071a05" providerId="ADAL" clId="{AB65D978-2AA7-4E8F-B347-F170898966FD}" dt="2022-11-21T19:04:59.294" v="46" actId="20577"/>
          <ac:spMkLst>
            <pc:docMk/>
            <pc:sldMk cId="740883362" sldId="293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AB65D978-2AA7-4E8F-B347-F170898966FD}" dt="2022-11-25T21:45:02.907" v="4342" actId="14100"/>
        <pc:sldMkLst>
          <pc:docMk/>
          <pc:sldMk cId="504901023" sldId="296"/>
        </pc:sldMkLst>
        <pc:spChg chg="mod">
          <ac:chgData name="Sowers, Kerri L." userId="1cb301ef-3310-4414-99e8-f37ddf071a05" providerId="ADAL" clId="{AB65D978-2AA7-4E8F-B347-F170898966FD}" dt="2022-11-25T21:45:02.907" v="4342" actId="14100"/>
          <ac:spMkLst>
            <pc:docMk/>
            <pc:sldMk cId="504901023" sldId="296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AB65D978-2AA7-4E8F-B347-F170898966FD}" dt="2022-11-25T21:45:15.426" v="4343" actId="6549"/>
        <pc:sldMkLst>
          <pc:docMk/>
          <pc:sldMk cId="3414433457" sldId="297"/>
        </pc:sldMkLst>
        <pc:spChg chg="mod">
          <ac:chgData name="Sowers, Kerri L." userId="1cb301ef-3310-4414-99e8-f37ddf071a05" providerId="ADAL" clId="{AB65D978-2AA7-4E8F-B347-F170898966FD}" dt="2022-11-25T21:45:15.426" v="4343" actId="6549"/>
          <ac:spMkLst>
            <pc:docMk/>
            <pc:sldMk cId="3414433457" sldId="297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AB65D978-2AA7-4E8F-B347-F170898966FD}" dt="2022-11-25T21:19:04.211" v="3095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AB65D978-2AA7-4E8F-B347-F170898966FD}" dt="2022-11-25T21:19:04.211" v="3095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AB65D978-2AA7-4E8F-B347-F170898966FD}" dt="2022-12-02T19:39:29.794" v="4528" actId="20577"/>
        <pc:sldMkLst>
          <pc:docMk/>
          <pc:sldMk cId="1161022805" sldId="301"/>
        </pc:sldMkLst>
        <pc:spChg chg="mod">
          <ac:chgData name="Sowers, Kerri L." userId="1cb301ef-3310-4414-99e8-f37ddf071a05" providerId="ADAL" clId="{AB65D978-2AA7-4E8F-B347-F170898966FD}" dt="2022-11-25T21:24:30.951" v="3266" actId="6549"/>
          <ac:spMkLst>
            <pc:docMk/>
            <pc:sldMk cId="1161022805" sldId="301"/>
            <ac:spMk id="2" creationId="{F9763B19-966B-A94B-B562-1D5574D5634D}"/>
          </ac:spMkLst>
        </pc:spChg>
        <pc:spChg chg="mod">
          <ac:chgData name="Sowers, Kerri L." userId="1cb301ef-3310-4414-99e8-f37ddf071a05" providerId="ADAL" clId="{AB65D978-2AA7-4E8F-B347-F170898966FD}" dt="2022-12-02T19:39:29.794" v="4528" actId="20577"/>
          <ac:spMkLst>
            <pc:docMk/>
            <pc:sldMk cId="1161022805" sldId="301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AB65D978-2AA7-4E8F-B347-F170898966FD}" dt="2022-11-25T21:53:39.555" v="4464" actId="1076"/>
        <pc:sldMkLst>
          <pc:docMk/>
          <pc:sldMk cId="298937396" sldId="303"/>
        </pc:sldMkLst>
        <pc:spChg chg="mod">
          <ac:chgData name="Sowers, Kerri L." userId="1cb301ef-3310-4414-99e8-f37ddf071a05" providerId="ADAL" clId="{AB65D978-2AA7-4E8F-B347-F170898966FD}" dt="2022-11-25T21:24:36.425" v="3272" actId="20577"/>
          <ac:spMkLst>
            <pc:docMk/>
            <pc:sldMk cId="298937396" sldId="303"/>
            <ac:spMk id="2" creationId="{F9763B19-966B-A94B-B562-1D5574D5634D}"/>
          </ac:spMkLst>
        </pc:spChg>
        <pc:spChg chg="mod">
          <ac:chgData name="Sowers, Kerri L." userId="1cb301ef-3310-4414-99e8-f37ddf071a05" providerId="ADAL" clId="{AB65D978-2AA7-4E8F-B347-F170898966FD}" dt="2022-11-25T21:20:21.655" v="3206" actId="20577"/>
          <ac:spMkLst>
            <pc:docMk/>
            <pc:sldMk cId="298937396" sldId="303"/>
            <ac:spMk id="3" creationId="{9A4E5F17-706D-4391-8A57-BB852713A4ED}"/>
          </ac:spMkLst>
        </pc:spChg>
        <pc:spChg chg="mod">
          <ac:chgData name="Sowers, Kerri L." userId="1cb301ef-3310-4414-99e8-f37ddf071a05" providerId="ADAL" clId="{AB65D978-2AA7-4E8F-B347-F170898966FD}" dt="2022-11-25T21:53:37.028" v="4463" actId="1076"/>
          <ac:spMkLst>
            <pc:docMk/>
            <pc:sldMk cId="298937396" sldId="303"/>
            <ac:spMk id="7" creationId="{9849863B-011F-4E42-A3AC-26F92D8D0855}"/>
          </ac:spMkLst>
        </pc:spChg>
        <pc:picChg chg="mod">
          <ac:chgData name="Sowers, Kerri L." userId="1cb301ef-3310-4414-99e8-f37ddf071a05" providerId="ADAL" clId="{AB65D978-2AA7-4E8F-B347-F170898966FD}" dt="2022-11-25T21:53:39.555" v="4464" actId="1076"/>
          <ac:picMkLst>
            <pc:docMk/>
            <pc:sldMk cId="298937396" sldId="303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B65D978-2AA7-4E8F-B347-F170898966FD}" dt="2022-12-02T19:40:53.445" v="4612" actId="20577"/>
        <pc:sldMkLst>
          <pc:docMk/>
          <pc:sldMk cId="2105176167" sldId="304"/>
        </pc:sldMkLst>
        <pc:spChg chg="mod">
          <ac:chgData name="Sowers, Kerri L." userId="1cb301ef-3310-4414-99e8-f37ddf071a05" providerId="ADAL" clId="{AB65D978-2AA7-4E8F-B347-F170898966FD}" dt="2022-11-25T21:24:40.999" v="3273" actId="6549"/>
          <ac:spMkLst>
            <pc:docMk/>
            <pc:sldMk cId="2105176167" sldId="304"/>
            <ac:spMk id="2" creationId="{F9763B19-966B-A94B-B562-1D5574D5634D}"/>
          </ac:spMkLst>
        </pc:spChg>
        <pc:spChg chg="mod">
          <ac:chgData name="Sowers, Kerri L." userId="1cb301ef-3310-4414-99e8-f37ddf071a05" providerId="ADAL" clId="{AB65D978-2AA7-4E8F-B347-F170898966FD}" dt="2022-12-02T19:40:53.445" v="4612" actId="20577"/>
          <ac:spMkLst>
            <pc:docMk/>
            <pc:sldMk cId="2105176167" sldId="304"/>
            <ac:spMk id="3" creationId="{9A4E5F17-706D-4391-8A57-BB852713A4ED}"/>
          </ac:spMkLst>
        </pc:spChg>
        <pc:spChg chg="mod">
          <ac:chgData name="Sowers, Kerri L." userId="1cb301ef-3310-4414-99e8-f37ddf071a05" providerId="ADAL" clId="{AB65D978-2AA7-4E8F-B347-F170898966FD}" dt="2022-11-25T21:53:29.772" v="4461" actId="1076"/>
          <ac:spMkLst>
            <pc:docMk/>
            <pc:sldMk cId="2105176167" sldId="304"/>
            <ac:spMk id="7" creationId="{9849863B-011F-4E42-A3AC-26F92D8D0855}"/>
          </ac:spMkLst>
        </pc:spChg>
        <pc:picChg chg="mod">
          <ac:chgData name="Sowers, Kerri L." userId="1cb301ef-3310-4414-99e8-f37ddf071a05" providerId="ADAL" clId="{AB65D978-2AA7-4E8F-B347-F170898966FD}" dt="2022-11-25T21:53:32.984" v="4462" actId="1076"/>
          <ac:picMkLst>
            <pc:docMk/>
            <pc:sldMk cId="2105176167" sldId="304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B65D978-2AA7-4E8F-B347-F170898966FD}" dt="2022-11-25T21:21:40.545" v="3222" actId="20577"/>
        <pc:sldMkLst>
          <pc:docMk/>
          <pc:sldMk cId="4282694038" sldId="305"/>
        </pc:sldMkLst>
        <pc:spChg chg="mod">
          <ac:chgData name="Sowers, Kerri L." userId="1cb301ef-3310-4414-99e8-f37ddf071a05" providerId="ADAL" clId="{AB65D978-2AA7-4E8F-B347-F170898966FD}" dt="2022-11-25T21:21:40.545" v="3222" actId="20577"/>
          <ac:spMkLst>
            <pc:docMk/>
            <pc:sldMk cId="4282694038" sldId="305"/>
            <ac:spMk id="3" creationId="{9A4E5F17-706D-4391-8A57-BB852713A4ED}"/>
          </ac:spMkLst>
        </pc:spChg>
      </pc:sldChg>
      <pc:sldChg chg="del">
        <pc:chgData name="Sowers, Kerri L." userId="1cb301ef-3310-4414-99e8-f37ddf071a05" providerId="ADAL" clId="{AB65D978-2AA7-4E8F-B347-F170898966FD}" dt="2022-11-25T21:22:19.832" v="3223" actId="47"/>
        <pc:sldMkLst>
          <pc:docMk/>
          <pc:sldMk cId="763377319" sldId="309"/>
        </pc:sldMkLst>
      </pc:sldChg>
      <pc:sldChg chg="del">
        <pc:chgData name="Sowers, Kerri L." userId="1cb301ef-3310-4414-99e8-f37ddf071a05" providerId="ADAL" clId="{AB65D978-2AA7-4E8F-B347-F170898966FD}" dt="2022-11-25T20:50:41.464" v="1339" actId="47"/>
        <pc:sldMkLst>
          <pc:docMk/>
          <pc:sldMk cId="3414454350" sldId="312"/>
        </pc:sldMkLst>
      </pc:sldChg>
      <pc:sldChg chg="del">
        <pc:chgData name="Sowers, Kerri L." userId="1cb301ef-3310-4414-99e8-f37ddf071a05" providerId="ADAL" clId="{AB65D978-2AA7-4E8F-B347-F170898966FD}" dt="2022-11-25T20:55:12.984" v="1441" actId="47"/>
        <pc:sldMkLst>
          <pc:docMk/>
          <pc:sldMk cId="608290167" sldId="313"/>
        </pc:sldMkLst>
      </pc:sldChg>
      <pc:sldChg chg="modSp mod ord">
        <pc:chgData name="Sowers, Kerri L." userId="1cb301ef-3310-4414-99e8-f37ddf071a05" providerId="ADAL" clId="{AB65D978-2AA7-4E8F-B347-F170898966FD}" dt="2022-11-25T21:47:26.338" v="4375" actId="14100"/>
        <pc:sldMkLst>
          <pc:docMk/>
          <pc:sldMk cId="3707583931" sldId="314"/>
        </pc:sldMkLst>
        <pc:spChg chg="mod">
          <ac:chgData name="Sowers, Kerri L." userId="1cb301ef-3310-4414-99e8-f37ddf071a05" providerId="ADAL" clId="{AB65D978-2AA7-4E8F-B347-F170898966FD}" dt="2022-11-21T19:23:00.534" v="775" actId="1076"/>
          <ac:spMkLst>
            <pc:docMk/>
            <pc:sldMk cId="3707583931" sldId="314"/>
            <ac:spMk id="2" creationId="{DAD195AF-6F7A-039C-D034-D5E0B89283B3}"/>
          </ac:spMkLst>
        </pc:spChg>
        <pc:spChg chg="mod">
          <ac:chgData name="Sowers, Kerri L." userId="1cb301ef-3310-4414-99e8-f37ddf071a05" providerId="ADAL" clId="{AB65D978-2AA7-4E8F-B347-F170898966FD}" dt="2022-11-25T21:47:26.338" v="4375" actId="14100"/>
          <ac:spMkLst>
            <pc:docMk/>
            <pc:sldMk cId="3707583931" sldId="314"/>
            <ac:spMk id="4" creationId="{D3AC31CF-3B7E-15E7-39C3-545C275CF608}"/>
          </ac:spMkLst>
        </pc:spChg>
      </pc:sldChg>
      <pc:sldChg chg="del">
        <pc:chgData name="Sowers, Kerri L." userId="1cb301ef-3310-4414-99e8-f37ddf071a05" providerId="ADAL" clId="{AB65D978-2AA7-4E8F-B347-F170898966FD}" dt="2022-11-25T21:37:03.920" v="4337" actId="47"/>
        <pc:sldMkLst>
          <pc:docMk/>
          <pc:sldMk cId="1286449511" sldId="315"/>
        </pc:sldMkLst>
      </pc:sldChg>
      <pc:sldChg chg="modSp mod">
        <pc:chgData name="Sowers, Kerri L." userId="1cb301ef-3310-4414-99e8-f37ddf071a05" providerId="ADAL" clId="{AB65D978-2AA7-4E8F-B347-F170898966FD}" dt="2022-11-25T21:50:07.385" v="4432" actId="20577"/>
        <pc:sldMkLst>
          <pc:docMk/>
          <pc:sldMk cId="1443868321" sldId="317"/>
        </pc:sldMkLst>
        <pc:spChg chg="mod">
          <ac:chgData name="Sowers, Kerri L." userId="1cb301ef-3310-4414-99e8-f37ddf071a05" providerId="ADAL" clId="{AB65D978-2AA7-4E8F-B347-F170898966FD}" dt="2022-11-25T21:50:07.385" v="4432" actId="20577"/>
          <ac:spMkLst>
            <pc:docMk/>
            <pc:sldMk cId="1443868321" sldId="317"/>
            <ac:spMk id="2" creationId="{DAD195AF-6F7A-039C-D034-D5E0B89283B3}"/>
          </ac:spMkLst>
        </pc:spChg>
        <pc:spChg chg="mod">
          <ac:chgData name="Sowers, Kerri L." userId="1cb301ef-3310-4414-99e8-f37ddf071a05" providerId="ADAL" clId="{AB65D978-2AA7-4E8F-B347-F170898966FD}" dt="2022-11-25T21:49:42.846" v="4423" actId="20577"/>
          <ac:spMkLst>
            <pc:docMk/>
            <pc:sldMk cId="1443868321" sldId="317"/>
            <ac:spMk id="4" creationId="{D3AC31CF-3B7E-15E7-39C3-545C275CF608}"/>
          </ac:spMkLst>
        </pc:spChg>
      </pc:sldChg>
      <pc:sldChg chg="modSp add mod">
        <pc:chgData name="Sowers, Kerri L." userId="1cb301ef-3310-4414-99e8-f37ddf071a05" providerId="ADAL" clId="{AB65D978-2AA7-4E8F-B347-F170898966FD}" dt="2022-11-25T21:50:42.173" v="4448" actId="20577"/>
        <pc:sldMkLst>
          <pc:docMk/>
          <pc:sldMk cId="1814893933" sldId="318"/>
        </pc:sldMkLst>
        <pc:spChg chg="mod">
          <ac:chgData name="Sowers, Kerri L." userId="1cb301ef-3310-4414-99e8-f37ddf071a05" providerId="ADAL" clId="{AB65D978-2AA7-4E8F-B347-F170898966FD}" dt="2022-11-25T21:50:17.962" v="4438" actId="20577"/>
          <ac:spMkLst>
            <pc:docMk/>
            <pc:sldMk cId="1814893933" sldId="318"/>
            <ac:spMk id="2" creationId="{DAD195AF-6F7A-039C-D034-D5E0B89283B3}"/>
          </ac:spMkLst>
        </pc:spChg>
        <pc:spChg chg="mod">
          <ac:chgData name="Sowers, Kerri L." userId="1cb301ef-3310-4414-99e8-f37ddf071a05" providerId="ADAL" clId="{AB65D978-2AA7-4E8F-B347-F170898966FD}" dt="2022-11-25T21:50:42.173" v="4448" actId="20577"/>
          <ac:spMkLst>
            <pc:docMk/>
            <pc:sldMk cId="1814893933" sldId="318"/>
            <ac:spMk id="4" creationId="{D3AC31CF-3B7E-15E7-39C3-545C275CF608}"/>
          </ac:spMkLst>
        </pc:spChg>
      </pc:sldChg>
      <pc:sldChg chg="modSp add mod ord">
        <pc:chgData name="Sowers, Kerri L." userId="1cb301ef-3310-4414-99e8-f37ddf071a05" providerId="ADAL" clId="{AB65D978-2AA7-4E8F-B347-F170898966FD}" dt="2022-11-25T21:52:42.845" v="4458" actId="1076"/>
        <pc:sldMkLst>
          <pc:docMk/>
          <pc:sldMk cId="1859025832" sldId="319"/>
        </pc:sldMkLst>
        <pc:spChg chg="mod">
          <ac:chgData name="Sowers, Kerri L." userId="1cb301ef-3310-4414-99e8-f37ddf071a05" providerId="ADAL" clId="{AB65D978-2AA7-4E8F-B347-F170898966FD}" dt="2022-11-25T21:33:15.412" v="4307" actId="20577"/>
          <ac:spMkLst>
            <pc:docMk/>
            <pc:sldMk cId="1859025832" sldId="319"/>
            <ac:spMk id="2" creationId="{F9763B19-966B-A94B-B562-1D5574D5634D}"/>
          </ac:spMkLst>
        </pc:spChg>
        <pc:spChg chg="mod">
          <ac:chgData name="Sowers, Kerri L." userId="1cb301ef-3310-4414-99e8-f37ddf071a05" providerId="ADAL" clId="{AB65D978-2AA7-4E8F-B347-F170898966FD}" dt="2022-11-25T21:52:33.504" v="4456" actId="1076"/>
          <ac:spMkLst>
            <pc:docMk/>
            <pc:sldMk cId="1859025832" sldId="319"/>
            <ac:spMk id="3" creationId="{9A4E5F17-706D-4391-8A57-BB852713A4ED}"/>
          </ac:spMkLst>
        </pc:spChg>
        <pc:spChg chg="mod">
          <ac:chgData name="Sowers, Kerri L." userId="1cb301ef-3310-4414-99e8-f37ddf071a05" providerId="ADAL" clId="{AB65D978-2AA7-4E8F-B347-F170898966FD}" dt="2022-11-25T21:52:36.266" v="4457" actId="1076"/>
          <ac:spMkLst>
            <pc:docMk/>
            <pc:sldMk cId="1859025832" sldId="319"/>
            <ac:spMk id="7" creationId="{9849863B-011F-4E42-A3AC-26F92D8D0855}"/>
          </ac:spMkLst>
        </pc:spChg>
        <pc:picChg chg="mod">
          <ac:chgData name="Sowers, Kerri L." userId="1cb301ef-3310-4414-99e8-f37ddf071a05" providerId="ADAL" clId="{AB65D978-2AA7-4E8F-B347-F170898966FD}" dt="2022-11-25T21:52:42.845" v="4458" actId="1076"/>
          <ac:picMkLst>
            <pc:docMk/>
            <pc:sldMk cId="1859025832" sldId="319"/>
            <ac:picMk id="12" creationId="{5F6381D1-6453-4342-8E10-7090652CB3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8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2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hyperlink" Target="https://www.stockton.edu/academic-affairs/agreements/documents/facultyduedates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stockton.edu/policy-procedure/documents/policies/II-10.5.pdf" TargetMode="External"/><Relationship Id="rId11" Type="http://schemas.openxmlformats.org/officeDocument/2006/relationships/hyperlink" Target="https://www.stockton.edu/academic-affairs/agreements/personnel-actions-calendar.html" TargetMode="External"/><Relationship Id="rId5" Type="http://schemas.openxmlformats.org/officeDocument/2006/relationships/hyperlink" Target="https://www.stockton.edu/academic-affairs/agreements/documents/2015-Executed-Procedure-for-the-Evalution-of-Faculty-and-Library-Faculty-MOA-with-TOC.pdf" TargetMode="External"/><Relationship Id="rId10" Type="http://schemas.openxmlformats.org/officeDocument/2006/relationships/hyperlink" Target="https://www.sftunion.org/wp/wp-content/uploads/2020/02/MOA-for-Non-Tenure-Track-Positions-Jan-2020.pdf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www.stockton.edu/academic-affairs/agreements/documents/SFTMOAEvaluationofFacultyandLibrariansintheTimeofCOVID-19.pdf" TargetMode="Externa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857" y="4302601"/>
            <a:ext cx="4627496" cy="2438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NTTP, XIII-D, XIII-O, PT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Kerri Sowers Fall 2022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-203083"/>
            <a:ext cx="10783902" cy="1050807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325119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32" y="1095549"/>
            <a:ext cx="11452735" cy="5120737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Teaching Portfolio (REQUIRED CONTENT)</a:t>
            </a:r>
          </a:p>
          <a:p>
            <a:pPr lvl="1"/>
            <a:r>
              <a:rPr lang="en-US" sz="3300" dirty="0"/>
              <a:t>Representative syllabi </a:t>
            </a:r>
          </a:p>
          <a:p>
            <a:pPr lvl="1"/>
            <a:r>
              <a:rPr lang="en-US" sz="3300" dirty="0"/>
              <a:t>IDEA/small class instrument </a:t>
            </a:r>
          </a:p>
          <a:p>
            <a:pPr lvl="2"/>
            <a:r>
              <a:rPr lang="en-US" sz="3300" dirty="0"/>
              <a:t>Optional for spring 2020 – Covid MOA (must cite)</a:t>
            </a:r>
          </a:p>
          <a:p>
            <a:pPr lvl="1"/>
            <a:r>
              <a:rPr lang="en-US" sz="3300" dirty="0"/>
              <a:t>Peer observation(s) – </a:t>
            </a:r>
            <a:r>
              <a:rPr lang="en-US" sz="3300" b="1" i="1" dirty="0"/>
              <a:t>optional </a:t>
            </a:r>
            <a:r>
              <a:rPr lang="en-US" sz="3300" dirty="0"/>
              <a:t>(recommended if there is a possibility to convert to tenure track)</a:t>
            </a:r>
            <a:endParaRPr lang="en-US" sz="3300" b="1" i="1" dirty="0"/>
          </a:p>
          <a:p>
            <a:pPr lvl="1"/>
            <a:r>
              <a:rPr lang="en-US" sz="3300" dirty="0"/>
              <a:t>Precepting survey – </a:t>
            </a:r>
            <a:r>
              <a:rPr lang="en-US" sz="3300" b="1" i="1" dirty="0"/>
              <a:t>optional</a:t>
            </a:r>
            <a:r>
              <a:rPr lang="en-US" sz="3300" dirty="0"/>
              <a:t> (recommended if you had preceptees)</a:t>
            </a:r>
          </a:p>
          <a:p>
            <a:pPr lvl="1"/>
            <a:r>
              <a:rPr lang="en-US" sz="3300" dirty="0"/>
              <a:t>Optional additional materials (sample assignments, lectures, rubrics, class feedback, etc.)</a:t>
            </a:r>
          </a:p>
          <a:p>
            <a:pPr lvl="1"/>
            <a:r>
              <a:rPr lang="en-US" sz="3300" b="1" i="1" dirty="0">
                <a:highlight>
                  <a:srgbClr val="00FFFF"/>
                </a:highlight>
              </a:rPr>
              <a:t>Provide evidence and reflect about how you have met University, School, and Program standards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94698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1087354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445469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868286"/>
            <a:ext cx="11627224" cy="5622208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Scholarship Evidence (OPTIONAL – evidence to support your narrative)</a:t>
            </a:r>
          </a:p>
          <a:p>
            <a:pPr lvl="1"/>
            <a:r>
              <a:rPr lang="en-US" sz="2800" dirty="0"/>
              <a:t>Samples of scholarly or creative work(s) </a:t>
            </a:r>
          </a:p>
          <a:p>
            <a:pPr lvl="1"/>
            <a:r>
              <a:rPr lang="en-US" sz="2800" dirty="0"/>
              <a:t>Evidence of reviews, grants, or awards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University, School, and Program standards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b="1" dirty="0"/>
              <a:t>Service Evidence (NTTP REQUIRED)</a:t>
            </a:r>
          </a:p>
          <a:p>
            <a:pPr lvl="1"/>
            <a:r>
              <a:rPr lang="en-US" sz="2800" dirty="0"/>
              <a:t>Evidence of awards</a:t>
            </a:r>
          </a:p>
          <a:p>
            <a:pPr lvl="1"/>
            <a:r>
              <a:rPr lang="en-US" sz="2800" dirty="0"/>
              <a:t>Letters that document impact of service (external and internal)</a:t>
            </a:r>
          </a:p>
          <a:p>
            <a:pPr lvl="1"/>
            <a:r>
              <a:rPr lang="en-US" sz="2800" dirty="0"/>
              <a:t>Notice of committee appointments</a:t>
            </a:r>
          </a:p>
          <a:p>
            <a:pPr lvl="1"/>
            <a:r>
              <a:rPr lang="en-US" sz="2800" dirty="0"/>
              <a:t>Task force/committee reports, meeting notes, other evidence that documents service contributions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University, School, and Program standards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445469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7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53"/>
          <a:stretch/>
        </p:blipFill>
        <p:spPr>
          <a:xfrm>
            <a:off x="0" y="-30935"/>
            <a:ext cx="12192001" cy="6969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6266329" y="6369515"/>
            <a:ext cx="592567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25443"/>
            <a:ext cx="6175196" cy="6013239"/>
          </a:xfrm>
        </p:spPr>
        <p:txBody>
          <a:bodyPr>
            <a:normAutofit fontScale="92500"/>
          </a:bodyPr>
          <a:lstStyle/>
          <a:p>
            <a:r>
              <a:rPr lang="en-US" dirty="0"/>
              <a:t>Missing or inaccurate CV information </a:t>
            </a:r>
          </a:p>
          <a:p>
            <a:r>
              <a:rPr lang="en-US" dirty="0"/>
              <a:t>Not considering the readers when writing (consider clarity, brevity, &amp; specificity)</a:t>
            </a:r>
          </a:p>
          <a:p>
            <a:r>
              <a:rPr lang="en-US" dirty="0"/>
              <a:t>Failing to reference the standards for excellence in teaching, service, and scholarship </a:t>
            </a:r>
          </a:p>
          <a:p>
            <a:r>
              <a:rPr lang="en-US" dirty="0"/>
              <a:t>Failing to provide evidence</a:t>
            </a:r>
          </a:p>
          <a:p>
            <a:r>
              <a:rPr lang="en-US" dirty="0"/>
              <a:t>Not connecting your evidence to your self-evaluation</a:t>
            </a:r>
          </a:p>
          <a:p>
            <a:r>
              <a:rPr lang="en-US" dirty="0"/>
              <a:t>Teaching philosophy not supported by evidence</a:t>
            </a:r>
          </a:p>
          <a:p>
            <a:pPr lvl="1"/>
            <a:r>
              <a:rPr lang="en-US" dirty="0"/>
              <a:t>No examples from IDEAs or overreliance on IDEA scores</a:t>
            </a:r>
          </a:p>
          <a:p>
            <a:pPr lvl="1"/>
            <a:r>
              <a:rPr lang="en-US" dirty="0"/>
              <a:t>Lack of reflection/examination of trends (IDEA &amp; other assessments)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2650" y="6339094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69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483"/>
            <a:ext cx="12192000" cy="8100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-272626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3818965" cy="1987065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39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C956F-E7FA-8FE7-8FC4-866D51688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8" y="27026"/>
            <a:ext cx="5171078" cy="6024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4BCFD-D802-05B1-75FE-876577A16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912" y="62886"/>
            <a:ext cx="6790088" cy="2358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2E9F35-6069-BCD6-190D-2D267F8D1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637" y="2463738"/>
            <a:ext cx="6863363" cy="3676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92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567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483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2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6" name="Picture 5" descr="A picture containing outdoor, water, beach, sky">
            <a:extLst>
              <a:ext uri="{FF2B5EF4-FFF2-40B4-BE49-F238E27FC236}">
                <a16:creationId xmlns:a16="http://schemas.microsoft.com/office/drawing/2014/main" id="{4FBA3289-FEE9-12F9-EFD3-65F7F2DE2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6"/>
            <a:ext cx="8376694" cy="6282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16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640541"/>
            <a:ext cx="5760721" cy="4554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rId5"/>
              </a:rPr>
              <a:t>Faculty Evaluation Procedure </a:t>
            </a:r>
            <a:r>
              <a:rPr lang="en-US" dirty="0"/>
              <a:t>(</a:t>
            </a:r>
            <a:r>
              <a:rPr lang="en-US" dirty="0" err="1"/>
              <a:t>MoA</a:t>
            </a:r>
            <a:r>
              <a:rPr lang="en-US" dirty="0"/>
              <a:t>)</a:t>
            </a:r>
          </a:p>
          <a:p>
            <a:r>
              <a:rPr lang="en-US" dirty="0">
                <a:hlinkClick r:id="rId6"/>
              </a:rPr>
              <a:t>Faculty Evaluation Policy (University Standards – section 6.00 and 10.00)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Covid MOA</a:t>
            </a:r>
            <a:endParaRPr lang="en-US" dirty="0"/>
          </a:p>
          <a:p>
            <a:r>
              <a:rPr lang="en-US" dirty="0">
                <a:hlinkClick r:id="rId10"/>
              </a:rPr>
              <a:t>NTTP MOA</a:t>
            </a:r>
            <a:endParaRPr lang="en-US" dirty="0"/>
          </a:p>
          <a:p>
            <a:r>
              <a:rPr lang="en-US" dirty="0">
                <a:hlinkClick r:id="rId11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2"/>
              </a:rPr>
              <a:t>Summary Due Dates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88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8" y="47847"/>
            <a:ext cx="10515600" cy="89315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Important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30" y="1168400"/>
            <a:ext cx="11161484" cy="4996706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January 4, 2023 - </a:t>
            </a:r>
            <a:r>
              <a:rPr lang="en-US" sz="2000" b="1" i="1" dirty="0"/>
              <a:t>File Closing</a:t>
            </a:r>
            <a:r>
              <a:rPr lang="en-US" sz="2000" b="1" dirty="0"/>
              <a:t>: </a:t>
            </a:r>
            <a:r>
              <a:rPr lang="en-US" sz="2000" dirty="0"/>
              <a:t>NTTP Year 1-4, NTTP Year 5, XIII-D, XIII-O, PT Year 1-4, PT Year 5, and PT After Year 5</a:t>
            </a:r>
          </a:p>
          <a:p>
            <a:r>
              <a:rPr lang="en-US" sz="2000" b="1" dirty="0"/>
              <a:t>January 17</a:t>
            </a:r>
            <a:r>
              <a:rPr lang="en-US" sz="2000" b="1" baseline="30000" dirty="0"/>
              <a:t>  </a:t>
            </a:r>
            <a:r>
              <a:rPr lang="en-US" sz="2000" b="1" dirty="0"/>
              <a:t>- </a:t>
            </a:r>
            <a:r>
              <a:rPr lang="en-US" sz="2000" b="1" i="1" dirty="0"/>
              <a:t>PRC Letters</a:t>
            </a:r>
            <a:r>
              <a:rPr lang="en-US" sz="2000" b="1" dirty="0"/>
              <a:t>: </a:t>
            </a:r>
            <a:r>
              <a:rPr lang="en-US" sz="2000" dirty="0"/>
              <a:t>NTTP Year 1-4, NTTP Year 5, XIII-O, PT Year 1-4, PT Year 5, and PT After Year 5</a:t>
            </a:r>
          </a:p>
          <a:p>
            <a:r>
              <a:rPr lang="en-US" sz="2000" b="1" dirty="0"/>
              <a:t>January 24</a:t>
            </a:r>
            <a:endParaRPr lang="en-US" sz="2000" b="1" baseline="30000" dirty="0"/>
          </a:p>
          <a:p>
            <a:pPr lvl="1"/>
            <a:r>
              <a:rPr lang="en-US" sz="2000" b="1" i="1" dirty="0"/>
              <a:t>PRC Letters</a:t>
            </a:r>
            <a:r>
              <a:rPr lang="en-US" sz="2000" b="1" dirty="0"/>
              <a:t>: </a:t>
            </a:r>
            <a:r>
              <a:rPr lang="en-US" sz="2000" dirty="0"/>
              <a:t>XIII-D </a:t>
            </a:r>
          </a:p>
          <a:p>
            <a:pPr lvl="1"/>
            <a:r>
              <a:rPr lang="en-US" sz="2000" b="1" i="1" dirty="0"/>
              <a:t>Dean Letters</a:t>
            </a:r>
            <a:r>
              <a:rPr lang="en-US" sz="2000" b="1" dirty="0"/>
              <a:t>: </a:t>
            </a:r>
            <a:r>
              <a:rPr lang="en-US" sz="2000" dirty="0"/>
              <a:t>NTTP Year 1-4, NTTP Year 5, XIII-O, PT Year 1-4, PT Year 5, and PT After Year 5</a:t>
            </a:r>
          </a:p>
          <a:p>
            <a:r>
              <a:rPr lang="en-US" sz="2000" b="1" dirty="0"/>
              <a:t>January 31</a:t>
            </a:r>
          </a:p>
          <a:p>
            <a:pPr lvl="1"/>
            <a:r>
              <a:rPr lang="en-US" sz="2000" b="1" i="1" dirty="0"/>
              <a:t>Dean Letters</a:t>
            </a:r>
            <a:r>
              <a:rPr lang="en-US" sz="2000" b="1" dirty="0"/>
              <a:t>: </a:t>
            </a:r>
            <a:r>
              <a:rPr lang="en-US" sz="2000" dirty="0"/>
              <a:t>XIII-D</a:t>
            </a:r>
          </a:p>
          <a:p>
            <a:pPr lvl="1"/>
            <a:r>
              <a:rPr lang="en-US" sz="2000" b="1" i="1" dirty="0"/>
              <a:t>FRC Letters (only if needed)</a:t>
            </a:r>
            <a:r>
              <a:rPr lang="en-US" sz="2000" b="1" dirty="0"/>
              <a:t>: </a:t>
            </a:r>
            <a:r>
              <a:rPr lang="en-US" sz="2000" dirty="0"/>
              <a:t>NTTP Year 1-4, XIII-O, PT Year 1-4, and PT After Year 5</a:t>
            </a:r>
          </a:p>
          <a:p>
            <a:pPr lvl="1"/>
            <a:r>
              <a:rPr lang="en-US" sz="2000" b="1" i="1" dirty="0"/>
              <a:t>FRC Letters (required)</a:t>
            </a:r>
            <a:r>
              <a:rPr lang="en-US" sz="2000" b="1" dirty="0"/>
              <a:t>: </a:t>
            </a:r>
            <a:r>
              <a:rPr lang="en-US" sz="2000" dirty="0"/>
              <a:t>NTTP Year 5, PT Year 5</a:t>
            </a:r>
          </a:p>
          <a:p>
            <a:r>
              <a:rPr lang="en-US" sz="2000" b="1" dirty="0"/>
              <a:t>February 7 - </a:t>
            </a:r>
            <a:r>
              <a:rPr lang="en-US" sz="2000" b="1" i="1" dirty="0"/>
              <a:t>Provost</a:t>
            </a:r>
            <a:r>
              <a:rPr lang="en-US" sz="2000" b="1" dirty="0"/>
              <a:t> - </a:t>
            </a:r>
            <a:r>
              <a:rPr lang="en-US" sz="2000" dirty="0"/>
              <a:t>NTTP Year 5, PT Year 5 required, all others are only if needed</a:t>
            </a:r>
          </a:p>
          <a:p>
            <a:r>
              <a:rPr lang="en-US" sz="2000" b="1" dirty="0"/>
              <a:t>February 14 - </a:t>
            </a:r>
            <a:r>
              <a:rPr lang="en-US" sz="2000" b="1" i="1" dirty="0"/>
              <a:t>President</a:t>
            </a:r>
          </a:p>
          <a:p>
            <a:r>
              <a:rPr lang="en-US" sz="2000" b="1" dirty="0"/>
              <a:t>February 22 - </a:t>
            </a:r>
            <a:r>
              <a:rPr lang="en-US" sz="2000" b="1" i="1" dirty="0"/>
              <a:t>BOT</a:t>
            </a:r>
          </a:p>
          <a:p>
            <a:r>
              <a:rPr lang="en-US" sz="2000" i="1" dirty="0"/>
              <a:t>Rebuttals are due 3 days after each level of review, by 2 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58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18"/>
            <a:ext cx="10515600" cy="104233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NTTP &amp; PT: Review Periods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186952"/>
            <a:ext cx="10998200" cy="4742072"/>
          </a:xfrm>
        </p:spPr>
        <p:txBody>
          <a:bodyPr>
            <a:normAutofit fontScale="92500" lnSpcReduction="20000"/>
          </a:bodyPr>
          <a:lstStyle/>
          <a:p>
            <a:r>
              <a:rPr lang="en-US" sz="2900" b="1" dirty="0"/>
              <a:t>NTTP</a:t>
            </a:r>
            <a:endParaRPr lang="en-US" sz="2400" b="1" dirty="0"/>
          </a:p>
          <a:p>
            <a:pPr lvl="1"/>
            <a:r>
              <a:rPr lang="en-US" dirty="0"/>
              <a:t>Year 1 through 4 are annual reviews by the PRC and Dean (goes to FRC/Provost only if negative)</a:t>
            </a:r>
          </a:p>
          <a:p>
            <a:pPr lvl="1"/>
            <a:r>
              <a:rPr lang="en-US" dirty="0"/>
              <a:t>Year 5 is a review by the PRC, Dean, FRC, and Provost </a:t>
            </a:r>
          </a:p>
          <a:p>
            <a:pPr lvl="1"/>
            <a:r>
              <a:rPr lang="en-US" dirty="0"/>
              <a:t>If appointed for a sixth year, you are then eligible for two- </a:t>
            </a:r>
            <a:r>
              <a:rPr lang="en-US" b="1" dirty="0"/>
              <a:t>or</a:t>
            </a:r>
            <a:r>
              <a:rPr lang="en-US" dirty="0"/>
              <a:t> three-year contracts</a:t>
            </a:r>
          </a:p>
          <a:p>
            <a:pPr lvl="1"/>
            <a:r>
              <a:rPr lang="en-US" dirty="0"/>
              <a:t>Subsequent reviews go to the PRC and Dean (only negative reviews go to the FRC/Provost)</a:t>
            </a:r>
          </a:p>
          <a:p>
            <a:pPr lvl="1"/>
            <a:r>
              <a:rPr lang="en-US" dirty="0"/>
              <a:t>May apply for promotion to a higher rank (November 1 deadline after 5 years)</a:t>
            </a:r>
          </a:p>
          <a:p>
            <a:r>
              <a:rPr lang="en-US" sz="2900" b="1" dirty="0"/>
              <a:t>Part-Time</a:t>
            </a:r>
            <a:endParaRPr lang="en-US" sz="2400" b="1" dirty="0"/>
          </a:p>
          <a:p>
            <a:pPr lvl="1"/>
            <a:r>
              <a:rPr lang="en-US" dirty="0"/>
              <a:t>Year 1 through 4 are annual reviews by the PRC and Dean (goes to FRC/Provost only if negative)</a:t>
            </a:r>
          </a:p>
          <a:p>
            <a:pPr lvl="1"/>
            <a:r>
              <a:rPr lang="en-US" dirty="0"/>
              <a:t>Year 5 is a review by the PRC, Dean, FRC, and Provost </a:t>
            </a:r>
          </a:p>
          <a:p>
            <a:pPr lvl="1"/>
            <a:r>
              <a:rPr lang="en-US" dirty="0"/>
              <a:t>If appointed for a sixth year, you are then eligible for two-year contracts</a:t>
            </a:r>
          </a:p>
          <a:p>
            <a:pPr lvl="1"/>
            <a:r>
              <a:rPr lang="en-US" dirty="0"/>
              <a:t>Subsequent reviews go to the PRC and Dean (only negative reviews go to the FRC/Provost)</a:t>
            </a:r>
          </a:p>
          <a:p>
            <a:pPr lvl="1"/>
            <a:r>
              <a:rPr lang="en-US" dirty="0"/>
              <a:t>May apply for promotion to a higher rank (during promotion cycle)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86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618"/>
            <a:ext cx="11313886" cy="104233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XIII-D &amp; XIII-O: Review Periods &amp; Conversion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43" y="1193575"/>
            <a:ext cx="11168743" cy="4995329"/>
          </a:xfrm>
        </p:spPr>
        <p:txBody>
          <a:bodyPr>
            <a:normAutofit fontScale="92500" lnSpcReduction="20000"/>
          </a:bodyPr>
          <a:lstStyle/>
          <a:p>
            <a:r>
              <a:rPr lang="en-US" sz="2900" b="1" dirty="0"/>
              <a:t>XIII-D</a:t>
            </a:r>
            <a:endParaRPr lang="en-US" sz="2400" b="1" dirty="0"/>
          </a:p>
          <a:p>
            <a:pPr lvl="1"/>
            <a:r>
              <a:rPr lang="en-US" dirty="0"/>
              <a:t>One-year contract, not permitted to extend beyond three years</a:t>
            </a:r>
          </a:p>
          <a:p>
            <a:r>
              <a:rPr lang="en-US" sz="2900" b="1" dirty="0"/>
              <a:t>XIII-O</a:t>
            </a:r>
            <a:endParaRPr lang="en-US" sz="2400" b="1" dirty="0"/>
          </a:p>
          <a:p>
            <a:pPr lvl="1"/>
            <a:r>
              <a:rPr lang="en-US" dirty="0"/>
              <a:t>May be a two- or three-year contract</a:t>
            </a:r>
          </a:p>
          <a:p>
            <a:r>
              <a:rPr lang="en-US" b="1" dirty="0"/>
              <a:t>XIII-D and XIII-O</a:t>
            </a:r>
          </a:p>
          <a:p>
            <a:pPr lvl="1"/>
            <a:r>
              <a:rPr lang="en-US" dirty="0"/>
              <a:t>Same evaluation process as a first-year tenure track faculty</a:t>
            </a:r>
          </a:p>
          <a:p>
            <a:pPr lvl="1"/>
            <a:r>
              <a:rPr lang="en-US" dirty="0"/>
              <a:t>If converted to a tenure track, the years will count towards the tenure clock</a:t>
            </a:r>
          </a:p>
          <a:p>
            <a:pPr lvl="1"/>
            <a:r>
              <a:rPr lang="en-US" dirty="0"/>
              <a:t>If appointed to a tenure track line for Year 2</a:t>
            </a:r>
          </a:p>
          <a:p>
            <a:pPr lvl="2"/>
            <a:r>
              <a:rPr lang="en-US" sz="2200" dirty="0"/>
              <a:t>One-year contract</a:t>
            </a:r>
          </a:p>
          <a:p>
            <a:pPr lvl="2"/>
            <a:r>
              <a:rPr lang="en-US" sz="2200" dirty="0"/>
              <a:t>Must create a faculty plan in Year 2</a:t>
            </a:r>
          </a:p>
          <a:p>
            <a:pPr lvl="2"/>
            <a:r>
              <a:rPr lang="en-US" sz="2200" dirty="0"/>
              <a:t>Follow the evaluation process for Year 2 faculty</a:t>
            </a:r>
          </a:p>
          <a:p>
            <a:pPr lvl="1"/>
            <a:r>
              <a:rPr lang="en-US" dirty="0"/>
              <a:t>If appointed to a tenure track line for Year 3</a:t>
            </a:r>
          </a:p>
          <a:p>
            <a:pPr lvl="2"/>
            <a:r>
              <a:rPr lang="en-US" sz="2200" dirty="0"/>
              <a:t>Two-year contract</a:t>
            </a:r>
          </a:p>
          <a:p>
            <a:pPr lvl="2"/>
            <a:r>
              <a:rPr lang="en-US" sz="2200" dirty="0"/>
              <a:t>A faculty plan is not required but may be done informally</a:t>
            </a:r>
          </a:p>
          <a:p>
            <a:pPr lvl="2"/>
            <a:r>
              <a:rPr lang="en-US" sz="2200" dirty="0"/>
              <a:t>Year 3 file (feedback evaluation) will follow the MOA procedure for the First Year Feedback review process.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89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18" y="1480457"/>
            <a:ext cx="6397146" cy="432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chemeClr val="accent2"/>
                </a:solidFill>
              </a:rPr>
              <a:t>NTTP, XIII-D, XIII-O, and PT files are due by 5 PM on January 4</a:t>
            </a:r>
            <a:r>
              <a:rPr lang="en-US" sz="5200" b="1" baseline="30000" dirty="0">
                <a:solidFill>
                  <a:schemeClr val="accent2"/>
                </a:solidFill>
              </a:rPr>
              <a:t>th</a:t>
            </a: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sz="4000" dirty="0"/>
              <a:t>Review MOA, Policy, &amp; Standards</a:t>
            </a:r>
          </a:p>
          <a:p>
            <a:r>
              <a:rPr lang="en-US" sz="4000" dirty="0"/>
              <a:t>Consider your audience (PRC, Dean, possibly FRC, Provost, President)</a:t>
            </a:r>
          </a:p>
          <a:p>
            <a:r>
              <a:rPr lang="en-US" sz="4000" dirty="0"/>
              <a:t>Gather artifacts/evidence of excellence</a:t>
            </a:r>
          </a:p>
          <a:p>
            <a:r>
              <a:rPr lang="en-US" sz="4000" dirty="0"/>
              <a:t>Engage in thoughtful self-reflection</a:t>
            </a:r>
          </a:p>
          <a:p>
            <a:r>
              <a:rPr lang="en-US" sz="4000" dirty="0"/>
              <a:t>Utilize FAWN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8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1087354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NTTP File Contents &amp; Promotion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526780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723070"/>
            <a:ext cx="11627224" cy="5803710"/>
          </a:xfrm>
          <a:solidFill>
            <a:schemeClr val="bg1">
              <a:alpha val="95000"/>
            </a:schemeClr>
          </a:solidFill>
        </p:spPr>
        <p:txBody>
          <a:bodyPr>
            <a:normAutofit fontScale="92500"/>
          </a:bodyPr>
          <a:lstStyle/>
          <a:p>
            <a:r>
              <a:rPr lang="en-US" b="1" dirty="0"/>
              <a:t>NTTP Files</a:t>
            </a:r>
          </a:p>
          <a:p>
            <a:pPr lvl="1"/>
            <a:r>
              <a:rPr lang="en-US" sz="2800" dirty="0"/>
              <a:t>Evaluated on teaching and service (based on contract terms)</a:t>
            </a:r>
          </a:p>
          <a:p>
            <a:pPr lvl="1"/>
            <a:r>
              <a:rPr lang="en-US" sz="2800" dirty="0"/>
              <a:t>Evidence of teaching excellence and professional development (in subject matter and/or teaching)</a:t>
            </a:r>
          </a:p>
          <a:p>
            <a:pPr lvl="1"/>
            <a:r>
              <a:rPr lang="en-US" sz="2800" dirty="0"/>
              <a:t>Evidence of excellence meeting “specified service responsibilities” (NTTP MOA)</a:t>
            </a:r>
          </a:p>
          <a:p>
            <a:pPr lvl="1"/>
            <a:r>
              <a:rPr lang="en-US" sz="2800" dirty="0"/>
              <a:t>Evidence of scholarly/creative works is not required</a:t>
            </a:r>
          </a:p>
          <a:p>
            <a:r>
              <a:rPr lang="en-US" b="1" dirty="0"/>
              <a:t>NTTP Promotion</a:t>
            </a:r>
          </a:p>
          <a:p>
            <a:pPr lvl="1"/>
            <a:r>
              <a:rPr lang="en-US" sz="2800" dirty="0"/>
              <a:t>Eligible for promotion to higher rank after 5 years of consecutive service</a:t>
            </a:r>
          </a:p>
          <a:p>
            <a:pPr lvl="1"/>
            <a:r>
              <a:rPr lang="en-US" sz="2800" dirty="0"/>
              <a:t>Must meet/exceed the requirements of the higher rank (except in the area of scholarship/creative work)</a:t>
            </a:r>
          </a:p>
          <a:p>
            <a:pPr lvl="1"/>
            <a:r>
              <a:rPr lang="en-US" sz="2800" dirty="0"/>
              <a:t>Promotion will result in advancement of 2 salary ranges</a:t>
            </a:r>
          </a:p>
          <a:p>
            <a:pPr lvl="1"/>
            <a:r>
              <a:rPr lang="en-US" sz="2800" dirty="0"/>
              <a:t>Must submit written application for consideration of promotion on or before November 1 (accompanied by necessary documentation and evidence)</a:t>
            </a:r>
          </a:p>
          <a:p>
            <a:pPr lvl="1"/>
            <a:r>
              <a:rPr lang="en-US" sz="2800" dirty="0"/>
              <a:t>External reviewers are not required for promotion to any level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455588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902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8" y="-168255"/>
            <a:ext cx="1142455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22594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14" y="1147526"/>
            <a:ext cx="11680371" cy="4927433"/>
          </a:xfrm>
          <a:solidFill>
            <a:schemeClr val="bg1">
              <a:alpha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b="1" dirty="0"/>
              <a:t>Background Materials</a:t>
            </a:r>
          </a:p>
          <a:p>
            <a:pPr lvl="1"/>
            <a:r>
              <a:rPr lang="en-US" sz="3200" i="1" dirty="0"/>
              <a:t>File cover page &amp; position description/responsibilities (School uploads)</a:t>
            </a:r>
          </a:p>
          <a:p>
            <a:pPr lvl="1"/>
            <a:r>
              <a:rPr lang="en-US" sz="3200" dirty="0"/>
              <a:t>Updated Curriculum Vitae (CV)</a:t>
            </a:r>
          </a:p>
          <a:p>
            <a:r>
              <a:rPr lang="en-US" sz="3600" b="1" dirty="0"/>
              <a:t>Self-Evaluation</a:t>
            </a:r>
          </a:p>
          <a:p>
            <a:pPr lvl="1"/>
            <a:r>
              <a:rPr lang="en-US" sz="3200" dirty="0"/>
              <a:t>Executive Summary (1-2 pages)</a:t>
            </a:r>
          </a:p>
          <a:p>
            <a:pPr lvl="1"/>
            <a:r>
              <a:rPr lang="en-US" sz="3200" dirty="0"/>
              <a:t>NTTP Narrative: self-evaluation of their contributions to teaching, and service</a:t>
            </a:r>
          </a:p>
          <a:p>
            <a:pPr lvl="1"/>
            <a:r>
              <a:rPr lang="en-US" sz="3200" dirty="0"/>
              <a:t>PT, XIII-D, XIII-O Narrative: brief self-evaluation of contributions to teaching, research/creative activity, and service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228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110284-81DC-4B32-B227-E852F5B8C6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D1DE87-7B76-47F1-90B9-043159A74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79357E-2D9A-4D08-95C0-BBBE42F0F2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1085</Words>
  <Application>Microsoft Office PowerPoint</Application>
  <PresentationFormat>Widescreen</PresentationFormat>
  <Paragraphs>136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Office Theme</vt:lpstr>
      <vt:lpstr>File Construction Workshop NTTP, XIII-D, XIII-O, PT  Kerri Sowers Fall 2022</vt:lpstr>
      <vt:lpstr>Today’s Session</vt:lpstr>
      <vt:lpstr>Important Resources</vt:lpstr>
      <vt:lpstr>Important Dates</vt:lpstr>
      <vt:lpstr>NTTP &amp; PT: Review Periods</vt:lpstr>
      <vt:lpstr>XIII-D &amp; XIII-O: Review Periods &amp; Conversion</vt:lpstr>
      <vt:lpstr>File Construction Approach</vt:lpstr>
      <vt:lpstr>NTTP File Contents &amp; Promotion</vt:lpstr>
      <vt:lpstr>Required File Content</vt:lpstr>
      <vt:lpstr>Required File Content</vt:lpstr>
      <vt:lpstr>Required File Content</vt:lpstr>
      <vt:lpstr>Mistakes to Avoid</vt:lpstr>
      <vt:lpstr>Uploading File Content</vt:lpstr>
      <vt:lpstr>PowerPoint Presentation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91</cp:revision>
  <dcterms:created xsi:type="dcterms:W3CDTF">2019-01-23T14:55:11Z</dcterms:created>
  <dcterms:modified xsi:type="dcterms:W3CDTF">2022-12-02T19:41:00Z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