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96" r:id="rId5"/>
    <p:sldId id="297" r:id="rId6"/>
    <p:sldId id="293" r:id="rId7"/>
    <p:sldId id="317" r:id="rId8"/>
    <p:sldId id="318" r:id="rId9"/>
    <p:sldId id="322" r:id="rId10"/>
    <p:sldId id="321" r:id="rId11"/>
    <p:sldId id="320" r:id="rId12"/>
    <p:sldId id="313" r:id="rId13"/>
    <p:sldId id="319" r:id="rId14"/>
    <p:sldId id="314" r:id="rId15"/>
    <p:sldId id="299" r:id="rId16"/>
    <p:sldId id="301" r:id="rId17"/>
    <p:sldId id="303" r:id="rId18"/>
    <p:sldId id="304" r:id="rId19"/>
    <p:sldId id="305" r:id="rId20"/>
    <p:sldId id="306" r:id="rId21"/>
    <p:sldId id="316" r:id="rId22"/>
    <p:sldId id="309" r:id="rId23"/>
    <p:sldId id="315" r:id="rId24"/>
    <p:sldId id="311"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D4"/>
    <a:srgbClr val="162544"/>
    <a:srgbClr val="E3E2DC"/>
    <a:srgbClr val="CBD2DE"/>
    <a:srgbClr val="FFFFFF"/>
    <a:srgbClr val="EA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1384C-478C-40CF-BD12-406A47A49943}" v="8" dt="2023-03-25T18:35:3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686" autoAdjust="0"/>
  </p:normalViewPr>
  <p:slideViewPr>
    <p:cSldViewPr snapToGrid="0" snapToObjects="1">
      <p:cViewPr varScale="1">
        <p:scale>
          <a:sx n="87" d="100"/>
          <a:sy n="87" d="100"/>
        </p:scale>
        <p:origin x="4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wers, Kerri L." userId="1cb301ef-3310-4414-99e8-f37ddf071a05" providerId="ADAL" clId="{A9B1384C-478C-40CF-BD12-406A47A49943}"/>
    <pc:docChg chg="undo redo custSel addSld delSld modSld sldOrd">
      <pc:chgData name="Sowers, Kerri L." userId="1cb301ef-3310-4414-99e8-f37ddf071a05" providerId="ADAL" clId="{A9B1384C-478C-40CF-BD12-406A47A49943}" dt="2023-03-30T17:53:18.417" v="3148" actId="113"/>
      <pc:docMkLst>
        <pc:docMk/>
      </pc:docMkLst>
      <pc:sldChg chg="modSp mod">
        <pc:chgData name="Sowers, Kerri L." userId="1cb301ef-3310-4414-99e8-f37ddf071a05" providerId="ADAL" clId="{A9B1384C-478C-40CF-BD12-406A47A49943}" dt="2023-03-16T16:05:16.425" v="1331" actId="20577"/>
        <pc:sldMkLst>
          <pc:docMk/>
          <pc:sldMk cId="504901023" sldId="296"/>
        </pc:sldMkLst>
        <pc:spChg chg="mod">
          <ac:chgData name="Sowers, Kerri L." userId="1cb301ef-3310-4414-99e8-f37ddf071a05" providerId="ADAL" clId="{A9B1384C-478C-40CF-BD12-406A47A49943}" dt="2023-03-16T16:05:16.425" v="1331" actId="20577"/>
          <ac:spMkLst>
            <pc:docMk/>
            <pc:sldMk cId="504901023" sldId="296"/>
            <ac:spMk id="2" creationId="{23A8EC17-0D2B-F24F-A887-B5A23916BFAB}"/>
          </ac:spMkLst>
        </pc:spChg>
      </pc:sldChg>
      <pc:sldChg chg="modSp mod">
        <pc:chgData name="Sowers, Kerri L." userId="1cb301ef-3310-4414-99e8-f37ddf071a05" providerId="ADAL" clId="{A9B1384C-478C-40CF-BD12-406A47A49943}" dt="2023-03-16T00:18:18.211" v="18" actId="20577"/>
        <pc:sldMkLst>
          <pc:docMk/>
          <pc:sldMk cId="3414433457" sldId="297"/>
        </pc:sldMkLst>
        <pc:spChg chg="mod">
          <ac:chgData name="Sowers, Kerri L." userId="1cb301ef-3310-4414-99e8-f37ddf071a05" providerId="ADAL" clId="{A9B1384C-478C-40CF-BD12-406A47A49943}" dt="2023-03-16T00:18:18.211" v="18" actId="20577"/>
          <ac:spMkLst>
            <pc:docMk/>
            <pc:sldMk cId="3414433457" sldId="297"/>
            <ac:spMk id="11" creationId="{89E767BD-AA8B-49AE-A1DF-B2C2875D7C49}"/>
          </ac:spMkLst>
        </pc:spChg>
      </pc:sldChg>
      <pc:sldChg chg="modSp mod">
        <pc:chgData name="Sowers, Kerri L." userId="1cb301ef-3310-4414-99e8-f37ddf071a05" providerId="ADAL" clId="{A9B1384C-478C-40CF-BD12-406A47A49943}" dt="2023-03-16T16:55:52.757" v="2607" actId="122"/>
        <pc:sldMkLst>
          <pc:docMk/>
          <pc:sldMk cId="3929381674" sldId="299"/>
        </pc:sldMkLst>
        <pc:spChg chg="mod">
          <ac:chgData name="Sowers, Kerri L." userId="1cb301ef-3310-4414-99e8-f37ddf071a05" providerId="ADAL" clId="{A9B1384C-478C-40CF-BD12-406A47A49943}" dt="2023-03-16T16:55:52.757" v="2607" actId="122"/>
          <ac:spMkLst>
            <pc:docMk/>
            <pc:sldMk cId="3929381674" sldId="299"/>
            <ac:spMk id="3" creationId="{9A4E5F17-706D-4391-8A57-BB852713A4ED}"/>
          </ac:spMkLst>
        </pc:spChg>
      </pc:sldChg>
      <pc:sldChg chg="modSp mod">
        <pc:chgData name="Sowers, Kerri L." userId="1cb301ef-3310-4414-99e8-f37ddf071a05" providerId="ADAL" clId="{A9B1384C-478C-40CF-BD12-406A47A49943}" dt="2023-03-25T22:19:28.532" v="3143" actId="6549"/>
        <pc:sldMkLst>
          <pc:docMk/>
          <pc:sldMk cId="1161022805" sldId="301"/>
        </pc:sldMkLst>
        <pc:spChg chg="mod">
          <ac:chgData name="Sowers, Kerri L." userId="1cb301ef-3310-4414-99e8-f37ddf071a05" providerId="ADAL" clId="{A9B1384C-478C-40CF-BD12-406A47A49943}" dt="2023-03-25T22:19:28.532" v="3143" actId="6549"/>
          <ac:spMkLst>
            <pc:docMk/>
            <pc:sldMk cId="1161022805" sldId="301"/>
            <ac:spMk id="2" creationId="{F9763B19-966B-A94B-B562-1D5574D5634D}"/>
          </ac:spMkLst>
        </pc:spChg>
        <pc:spChg chg="mod">
          <ac:chgData name="Sowers, Kerri L." userId="1cb301ef-3310-4414-99e8-f37ddf071a05" providerId="ADAL" clId="{A9B1384C-478C-40CF-BD12-406A47A49943}" dt="2023-03-16T01:16:41.531" v="900" actId="20577"/>
          <ac:spMkLst>
            <pc:docMk/>
            <pc:sldMk cId="1161022805" sldId="301"/>
            <ac:spMk id="3" creationId="{9A4E5F17-706D-4391-8A57-BB852713A4ED}"/>
          </ac:spMkLst>
        </pc:spChg>
      </pc:sldChg>
      <pc:sldChg chg="modSp mod">
        <pc:chgData name="Sowers, Kerri L." userId="1cb301ef-3310-4414-99e8-f37ddf071a05" providerId="ADAL" clId="{A9B1384C-478C-40CF-BD12-406A47A49943}" dt="2023-03-25T22:19:31.783" v="3144" actId="6549"/>
        <pc:sldMkLst>
          <pc:docMk/>
          <pc:sldMk cId="298937396" sldId="303"/>
        </pc:sldMkLst>
        <pc:spChg chg="mod">
          <ac:chgData name="Sowers, Kerri L." userId="1cb301ef-3310-4414-99e8-f37ddf071a05" providerId="ADAL" clId="{A9B1384C-478C-40CF-BD12-406A47A49943}" dt="2023-03-25T22:19:31.783" v="3144" actId="6549"/>
          <ac:spMkLst>
            <pc:docMk/>
            <pc:sldMk cId="298937396" sldId="303"/>
            <ac:spMk id="2" creationId="{F9763B19-966B-A94B-B562-1D5574D5634D}"/>
          </ac:spMkLst>
        </pc:spChg>
        <pc:spChg chg="mod">
          <ac:chgData name="Sowers, Kerri L." userId="1cb301ef-3310-4414-99e8-f37ddf071a05" providerId="ADAL" clId="{A9B1384C-478C-40CF-BD12-406A47A49943}" dt="2023-03-16T16:42:26.659" v="2357" actId="20577"/>
          <ac:spMkLst>
            <pc:docMk/>
            <pc:sldMk cId="298937396" sldId="303"/>
            <ac:spMk id="3" creationId="{9A4E5F17-706D-4391-8A57-BB852713A4ED}"/>
          </ac:spMkLst>
        </pc:spChg>
        <pc:spChg chg="mod">
          <ac:chgData name="Sowers, Kerri L." userId="1cb301ef-3310-4414-99e8-f37ddf071a05" providerId="ADAL" clId="{A9B1384C-478C-40CF-BD12-406A47A49943}" dt="2023-03-16T16:20:59.945" v="2082" actId="1076"/>
          <ac:spMkLst>
            <pc:docMk/>
            <pc:sldMk cId="298937396" sldId="303"/>
            <ac:spMk id="7" creationId="{9849863B-011F-4E42-A3AC-26F92D8D0855}"/>
          </ac:spMkLst>
        </pc:spChg>
      </pc:sldChg>
      <pc:sldChg chg="modSp mod">
        <pc:chgData name="Sowers, Kerri L." userId="1cb301ef-3310-4414-99e8-f37ddf071a05" providerId="ADAL" clId="{A9B1384C-478C-40CF-BD12-406A47A49943}" dt="2023-03-25T22:19:35.154" v="3145" actId="6549"/>
        <pc:sldMkLst>
          <pc:docMk/>
          <pc:sldMk cId="2105176167" sldId="304"/>
        </pc:sldMkLst>
        <pc:spChg chg="mod">
          <ac:chgData name="Sowers, Kerri L." userId="1cb301ef-3310-4414-99e8-f37ddf071a05" providerId="ADAL" clId="{A9B1384C-478C-40CF-BD12-406A47A49943}" dt="2023-03-25T22:19:35.154" v="3145" actId="6549"/>
          <ac:spMkLst>
            <pc:docMk/>
            <pc:sldMk cId="2105176167" sldId="304"/>
            <ac:spMk id="2" creationId="{F9763B19-966B-A94B-B562-1D5574D5634D}"/>
          </ac:spMkLst>
        </pc:spChg>
        <pc:spChg chg="mod">
          <ac:chgData name="Sowers, Kerri L." userId="1cb301ef-3310-4414-99e8-f37ddf071a05" providerId="ADAL" clId="{A9B1384C-478C-40CF-BD12-406A47A49943}" dt="2023-03-16T16:22:23.294" v="2195" actId="20577"/>
          <ac:spMkLst>
            <pc:docMk/>
            <pc:sldMk cId="2105176167" sldId="304"/>
            <ac:spMk id="3" creationId="{9A4E5F17-706D-4391-8A57-BB852713A4ED}"/>
          </ac:spMkLst>
        </pc:spChg>
        <pc:spChg chg="mod">
          <ac:chgData name="Sowers, Kerri L." userId="1cb301ef-3310-4414-99e8-f37ddf071a05" providerId="ADAL" clId="{A9B1384C-478C-40CF-BD12-406A47A49943}" dt="2023-03-16T16:22:32.476" v="2196" actId="1076"/>
          <ac:spMkLst>
            <pc:docMk/>
            <pc:sldMk cId="2105176167" sldId="304"/>
            <ac:spMk id="7" creationId="{9849863B-011F-4E42-A3AC-26F92D8D0855}"/>
          </ac:spMkLst>
        </pc:spChg>
        <pc:picChg chg="mod">
          <ac:chgData name="Sowers, Kerri L." userId="1cb301ef-3310-4414-99e8-f37ddf071a05" providerId="ADAL" clId="{A9B1384C-478C-40CF-BD12-406A47A49943}" dt="2023-03-16T16:22:36.460" v="2197" actId="1076"/>
          <ac:picMkLst>
            <pc:docMk/>
            <pc:sldMk cId="2105176167" sldId="304"/>
            <ac:picMk id="12" creationId="{5F6381D1-6453-4342-8E10-7090652CB3DA}"/>
          </ac:picMkLst>
        </pc:picChg>
      </pc:sldChg>
      <pc:sldChg chg="modSp mod">
        <pc:chgData name="Sowers, Kerri L." userId="1cb301ef-3310-4414-99e8-f37ddf071a05" providerId="ADAL" clId="{A9B1384C-478C-40CF-BD12-406A47A49943}" dt="2023-03-16T01:18:05.141" v="970" actId="20577"/>
        <pc:sldMkLst>
          <pc:docMk/>
          <pc:sldMk cId="4282694038" sldId="305"/>
        </pc:sldMkLst>
        <pc:spChg chg="mod">
          <ac:chgData name="Sowers, Kerri L." userId="1cb301ef-3310-4414-99e8-f37ddf071a05" providerId="ADAL" clId="{A9B1384C-478C-40CF-BD12-406A47A49943}" dt="2023-03-16T01:18:05.141" v="970" actId="20577"/>
          <ac:spMkLst>
            <pc:docMk/>
            <pc:sldMk cId="4282694038" sldId="305"/>
            <ac:spMk id="3" creationId="{9A4E5F17-706D-4391-8A57-BB852713A4ED}"/>
          </ac:spMkLst>
        </pc:spChg>
      </pc:sldChg>
      <pc:sldChg chg="modSp mod">
        <pc:chgData name="Sowers, Kerri L." userId="1cb301ef-3310-4414-99e8-f37ddf071a05" providerId="ADAL" clId="{A9B1384C-478C-40CF-BD12-406A47A49943}" dt="2023-03-16T16:23:59.438" v="2221" actId="20577"/>
        <pc:sldMkLst>
          <pc:docMk/>
          <pc:sldMk cId="763377319" sldId="309"/>
        </pc:sldMkLst>
        <pc:spChg chg="mod">
          <ac:chgData name="Sowers, Kerri L." userId="1cb301ef-3310-4414-99e8-f37ddf071a05" providerId="ADAL" clId="{A9B1384C-478C-40CF-BD12-406A47A49943}" dt="2023-03-16T16:23:59.438" v="2221" actId="20577"/>
          <ac:spMkLst>
            <pc:docMk/>
            <pc:sldMk cId="763377319" sldId="309"/>
            <ac:spMk id="3" creationId="{ADA8521D-115C-9444-34F4-0EA353389DD9}"/>
          </ac:spMkLst>
        </pc:spChg>
        <pc:spChg chg="mod">
          <ac:chgData name="Sowers, Kerri L." userId="1cb301ef-3310-4414-99e8-f37ddf071a05" providerId="ADAL" clId="{A9B1384C-478C-40CF-BD12-406A47A49943}" dt="2023-03-16T16:23:15.055" v="2199" actId="1076"/>
          <ac:spMkLst>
            <pc:docMk/>
            <pc:sldMk cId="763377319" sldId="309"/>
            <ac:spMk id="7" creationId="{9849863B-011F-4E42-A3AC-26F92D8D0855}"/>
          </ac:spMkLst>
        </pc:spChg>
        <pc:picChg chg="mod">
          <ac:chgData name="Sowers, Kerri L." userId="1cb301ef-3310-4414-99e8-f37ddf071a05" providerId="ADAL" clId="{A9B1384C-478C-40CF-BD12-406A47A49943}" dt="2023-03-16T16:23:17.024" v="2200" actId="1076"/>
          <ac:picMkLst>
            <pc:docMk/>
            <pc:sldMk cId="763377319" sldId="309"/>
            <ac:picMk id="12" creationId="{5F6381D1-6453-4342-8E10-7090652CB3DA}"/>
          </ac:picMkLst>
        </pc:picChg>
      </pc:sldChg>
      <pc:sldChg chg="addSp delSp modSp del mod">
        <pc:chgData name="Sowers, Kerri L." userId="1cb301ef-3310-4414-99e8-f37ddf071a05" providerId="ADAL" clId="{A9B1384C-478C-40CF-BD12-406A47A49943}" dt="2023-03-16T01:27:23.737" v="1304" actId="47"/>
        <pc:sldMkLst>
          <pc:docMk/>
          <pc:sldMk cId="3414454350" sldId="312"/>
        </pc:sldMkLst>
        <pc:spChg chg="mod">
          <ac:chgData name="Sowers, Kerri L." userId="1cb301ef-3310-4414-99e8-f37ddf071a05" providerId="ADAL" clId="{A9B1384C-478C-40CF-BD12-406A47A49943}" dt="2023-03-16T00:51:29.286" v="607" actId="14100"/>
          <ac:spMkLst>
            <pc:docMk/>
            <pc:sldMk cId="3414454350" sldId="312"/>
            <ac:spMk id="2" creationId="{DAD195AF-6F7A-039C-D034-D5E0B89283B3}"/>
          </ac:spMkLst>
        </pc:spChg>
        <pc:spChg chg="mod">
          <ac:chgData name="Sowers, Kerri L." userId="1cb301ef-3310-4414-99e8-f37ddf071a05" providerId="ADAL" clId="{A9B1384C-478C-40CF-BD12-406A47A49943}" dt="2023-03-16T00:30:42.244" v="39" actId="1076"/>
          <ac:spMkLst>
            <pc:docMk/>
            <pc:sldMk cId="3414454350" sldId="312"/>
            <ac:spMk id="9" creationId="{5BF5E24C-9C84-4E90-B959-C9595DF0D477}"/>
          </ac:spMkLst>
        </pc:spChg>
        <pc:picChg chg="del">
          <ac:chgData name="Sowers, Kerri L." userId="1cb301ef-3310-4414-99e8-f37ddf071a05" providerId="ADAL" clId="{A9B1384C-478C-40CF-BD12-406A47A49943}" dt="2023-03-16T00:29:35.230" v="28" actId="478"/>
          <ac:picMkLst>
            <pc:docMk/>
            <pc:sldMk cId="3414454350" sldId="312"/>
            <ac:picMk id="3" creationId="{E8D4E36E-1054-3866-FE2E-6C8E4D2C57B7}"/>
          </ac:picMkLst>
        </pc:picChg>
        <pc:picChg chg="add mod">
          <ac:chgData name="Sowers, Kerri L." userId="1cb301ef-3310-4414-99e8-f37ddf071a05" providerId="ADAL" clId="{A9B1384C-478C-40CF-BD12-406A47A49943}" dt="2023-03-16T00:30:32.750" v="36" actId="1076"/>
          <ac:picMkLst>
            <pc:docMk/>
            <pc:sldMk cId="3414454350" sldId="312"/>
            <ac:picMk id="5" creationId="{A9E06718-0D0C-8899-190C-7DF85A70146C}"/>
          </ac:picMkLst>
        </pc:picChg>
      </pc:sldChg>
      <pc:sldChg chg="delSp modSp mod">
        <pc:chgData name="Sowers, Kerri L." userId="1cb301ef-3310-4414-99e8-f37ddf071a05" providerId="ADAL" clId="{A9B1384C-478C-40CF-BD12-406A47A49943}" dt="2023-03-16T16:53:38.009" v="2488" actId="478"/>
        <pc:sldMkLst>
          <pc:docMk/>
          <pc:sldMk cId="608290167" sldId="313"/>
        </pc:sldMkLst>
        <pc:spChg chg="mod">
          <ac:chgData name="Sowers, Kerri L." userId="1cb301ef-3310-4414-99e8-f37ddf071a05" providerId="ADAL" clId="{A9B1384C-478C-40CF-BD12-406A47A49943}" dt="2023-03-16T00:32:18.052" v="50" actId="20577"/>
          <ac:spMkLst>
            <pc:docMk/>
            <pc:sldMk cId="608290167" sldId="313"/>
            <ac:spMk id="2" creationId="{DAD195AF-6F7A-039C-D034-D5E0B89283B3}"/>
          </ac:spMkLst>
        </pc:spChg>
        <pc:spChg chg="mod">
          <ac:chgData name="Sowers, Kerri L." userId="1cb301ef-3310-4414-99e8-f37ddf071a05" providerId="ADAL" clId="{A9B1384C-478C-40CF-BD12-406A47A49943}" dt="2023-03-16T16:53:25.784" v="2485" actId="20577"/>
          <ac:spMkLst>
            <pc:docMk/>
            <pc:sldMk cId="608290167" sldId="313"/>
            <ac:spMk id="4" creationId="{D3AC31CF-3B7E-15E7-39C3-545C275CF608}"/>
          </ac:spMkLst>
        </pc:spChg>
        <pc:spChg chg="del mod">
          <ac:chgData name="Sowers, Kerri L." userId="1cb301ef-3310-4414-99e8-f37ddf071a05" providerId="ADAL" clId="{A9B1384C-478C-40CF-BD12-406A47A49943}" dt="2023-03-16T16:53:38.009" v="2488" actId="478"/>
          <ac:spMkLst>
            <pc:docMk/>
            <pc:sldMk cId="608290167" sldId="313"/>
            <ac:spMk id="9" creationId="{5BF5E24C-9C84-4E90-B959-C9595DF0D477}"/>
          </ac:spMkLst>
        </pc:spChg>
      </pc:sldChg>
      <pc:sldChg chg="modSp mod">
        <pc:chgData name="Sowers, Kerri L." userId="1cb301ef-3310-4414-99e8-f37ddf071a05" providerId="ADAL" clId="{A9B1384C-478C-40CF-BD12-406A47A49943}" dt="2023-03-25T22:18:31.557" v="3142" actId="14100"/>
        <pc:sldMkLst>
          <pc:docMk/>
          <pc:sldMk cId="3707583931" sldId="314"/>
        </pc:sldMkLst>
        <pc:spChg chg="mod">
          <ac:chgData name="Sowers, Kerri L." userId="1cb301ef-3310-4414-99e8-f37ddf071a05" providerId="ADAL" clId="{A9B1384C-478C-40CF-BD12-406A47A49943}" dt="2023-03-16T01:09:53.286" v="853" actId="20577"/>
          <ac:spMkLst>
            <pc:docMk/>
            <pc:sldMk cId="3707583931" sldId="314"/>
            <ac:spMk id="2" creationId="{DAD195AF-6F7A-039C-D034-D5E0B89283B3}"/>
          </ac:spMkLst>
        </pc:spChg>
        <pc:spChg chg="mod">
          <ac:chgData name="Sowers, Kerri L." userId="1cb301ef-3310-4414-99e8-f37ddf071a05" providerId="ADAL" clId="{A9B1384C-478C-40CF-BD12-406A47A49943}" dt="2023-03-25T22:18:31.557" v="3142" actId="14100"/>
          <ac:spMkLst>
            <pc:docMk/>
            <pc:sldMk cId="3707583931" sldId="314"/>
            <ac:spMk id="4" creationId="{D3AC31CF-3B7E-15E7-39C3-545C275CF608}"/>
          </ac:spMkLst>
        </pc:spChg>
      </pc:sldChg>
      <pc:sldChg chg="modSp mod">
        <pc:chgData name="Sowers, Kerri L." userId="1cb301ef-3310-4414-99e8-f37ddf071a05" providerId="ADAL" clId="{A9B1384C-478C-40CF-BD12-406A47A49943}" dt="2023-03-16T17:35:28.239" v="2761" actId="114"/>
        <pc:sldMkLst>
          <pc:docMk/>
          <pc:sldMk cId="1286449511" sldId="315"/>
        </pc:sldMkLst>
        <pc:spChg chg="mod">
          <ac:chgData name="Sowers, Kerri L." userId="1cb301ef-3310-4414-99e8-f37ddf071a05" providerId="ADAL" clId="{A9B1384C-478C-40CF-BD12-406A47A49943}" dt="2023-03-16T01:18:47.393" v="999" actId="20577"/>
          <ac:spMkLst>
            <pc:docMk/>
            <pc:sldMk cId="1286449511" sldId="315"/>
            <ac:spMk id="2" creationId="{DAD195AF-6F7A-039C-D034-D5E0B89283B3}"/>
          </ac:spMkLst>
        </pc:spChg>
        <pc:spChg chg="mod">
          <ac:chgData name="Sowers, Kerri L." userId="1cb301ef-3310-4414-99e8-f37ddf071a05" providerId="ADAL" clId="{A9B1384C-478C-40CF-BD12-406A47A49943}" dt="2023-03-16T17:35:28.239" v="2761" actId="114"/>
          <ac:spMkLst>
            <pc:docMk/>
            <pc:sldMk cId="1286449511" sldId="315"/>
            <ac:spMk id="4" creationId="{C2B63A52-7AE0-B4E0-F82F-C7DC629ADF64}"/>
          </ac:spMkLst>
        </pc:spChg>
      </pc:sldChg>
      <pc:sldChg chg="modSp mod">
        <pc:chgData name="Sowers, Kerri L." userId="1cb301ef-3310-4414-99e8-f37ddf071a05" providerId="ADAL" clId="{A9B1384C-478C-40CF-BD12-406A47A49943}" dt="2023-03-16T16:06:12.134" v="1378" actId="27636"/>
        <pc:sldMkLst>
          <pc:docMk/>
          <pc:sldMk cId="1443868321" sldId="317"/>
        </pc:sldMkLst>
        <pc:spChg chg="mod">
          <ac:chgData name="Sowers, Kerri L." userId="1cb301ef-3310-4414-99e8-f37ddf071a05" providerId="ADAL" clId="{A9B1384C-478C-40CF-BD12-406A47A49943}" dt="2023-03-16T00:35:11.455" v="127" actId="20577"/>
          <ac:spMkLst>
            <pc:docMk/>
            <pc:sldMk cId="1443868321" sldId="317"/>
            <ac:spMk id="2" creationId="{DAD195AF-6F7A-039C-D034-D5E0B89283B3}"/>
          </ac:spMkLst>
        </pc:spChg>
        <pc:spChg chg="mod">
          <ac:chgData name="Sowers, Kerri L." userId="1cb301ef-3310-4414-99e8-f37ddf071a05" providerId="ADAL" clId="{A9B1384C-478C-40CF-BD12-406A47A49943}" dt="2023-03-16T16:06:12.134" v="1378" actId="27636"/>
          <ac:spMkLst>
            <pc:docMk/>
            <pc:sldMk cId="1443868321" sldId="317"/>
            <ac:spMk id="4" creationId="{D3AC31CF-3B7E-15E7-39C3-545C275CF608}"/>
          </ac:spMkLst>
        </pc:spChg>
      </pc:sldChg>
      <pc:sldChg chg="modSp add mod">
        <pc:chgData name="Sowers, Kerri L." userId="1cb301ef-3310-4414-99e8-f37ddf071a05" providerId="ADAL" clId="{A9B1384C-478C-40CF-BD12-406A47A49943}" dt="2023-03-25T22:12:53.530" v="2984" actId="207"/>
        <pc:sldMkLst>
          <pc:docMk/>
          <pc:sldMk cId="3602599937" sldId="318"/>
        </pc:sldMkLst>
        <pc:spChg chg="mod">
          <ac:chgData name="Sowers, Kerri L." userId="1cb301ef-3310-4414-99e8-f37ddf071a05" providerId="ADAL" clId="{A9B1384C-478C-40CF-BD12-406A47A49943}" dt="2023-03-25T18:35:14.420" v="2872" actId="20577"/>
          <ac:spMkLst>
            <pc:docMk/>
            <pc:sldMk cId="3602599937" sldId="318"/>
            <ac:spMk id="2" creationId="{DAD195AF-6F7A-039C-D034-D5E0B89283B3}"/>
          </ac:spMkLst>
        </pc:spChg>
        <pc:spChg chg="mod">
          <ac:chgData name="Sowers, Kerri L." userId="1cb301ef-3310-4414-99e8-f37ddf071a05" providerId="ADAL" clId="{A9B1384C-478C-40CF-BD12-406A47A49943}" dt="2023-03-25T22:12:53.530" v="2984" actId="207"/>
          <ac:spMkLst>
            <pc:docMk/>
            <pc:sldMk cId="3602599937" sldId="318"/>
            <ac:spMk id="4" creationId="{D3AC31CF-3B7E-15E7-39C3-545C275CF608}"/>
          </ac:spMkLst>
        </pc:spChg>
      </pc:sldChg>
      <pc:sldChg chg="modSp add mod ord">
        <pc:chgData name="Sowers, Kerri L." userId="1cb301ef-3310-4414-99e8-f37ddf071a05" providerId="ADAL" clId="{A9B1384C-478C-40CF-BD12-406A47A49943}" dt="2023-03-16T16:53:49.552" v="2489" actId="20577"/>
        <pc:sldMkLst>
          <pc:docMk/>
          <pc:sldMk cId="2322825636" sldId="319"/>
        </pc:sldMkLst>
        <pc:spChg chg="mod">
          <ac:chgData name="Sowers, Kerri L." userId="1cb301ef-3310-4414-99e8-f37ddf071a05" providerId="ADAL" clId="{A9B1384C-478C-40CF-BD12-406A47A49943}" dt="2023-03-16T00:42:46.962" v="558" actId="20577"/>
          <ac:spMkLst>
            <pc:docMk/>
            <pc:sldMk cId="2322825636" sldId="319"/>
            <ac:spMk id="2" creationId="{DAD195AF-6F7A-039C-D034-D5E0B89283B3}"/>
          </ac:spMkLst>
        </pc:spChg>
        <pc:spChg chg="mod">
          <ac:chgData name="Sowers, Kerri L." userId="1cb301ef-3310-4414-99e8-f37ddf071a05" providerId="ADAL" clId="{A9B1384C-478C-40CF-BD12-406A47A49943}" dt="2023-03-16T16:53:49.552" v="2489" actId="20577"/>
          <ac:spMkLst>
            <pc:docMk/>
            <pc:sldMk cId="2322825636" sldId="319"/>
            <ac:spMk id="4" creationId="{D3AC31CF-3B7E-15E7-39C3-545C275CF608}"/>
          </ac:spMkLst>
        </pc:spChg>
        <pc:spChg chg="mod">
          <ac:chgData name="Sowers, Kerri L." userId="1cb301ef-3310-4414-99e8-f37ddf071a05" providerId="ADAL" clId="{A9B1384C-478C-40CF-BD12-406A47A49943}" dt="2023-03-16T16:16:46.206" v="1811" actId="1076"/>
          <ac:spMkLst>
            <pc:docMk/>
            <pc:sldMk cId="2322825636" sldId="319"/>
            <ac:spMk id="7" creationId="{9849863B-011F-4E42-A3AC-26F92D8D0855}"/>
          </ac:spMkLst>
        </pc:spChg>
      </pc:sldChg>
      <pc:sldChg chg="modSp add mod ord">
        <pc:chgData name="Sowers, Kerri L." userId="1cb301ef-3310-4414-99e8-f37ddf071a05" providerId="ADAL" clId="{A9B1384C-478C-40CF-BD12-406A47A49943}" dt="2023-03-16T16:13:37.353" v="1660" actId="113"/>
        <pc:sldMkLst>
          <pc:docMk/>
          <pc:sldMk cId="893604641" sldId="320"/>
        </pc:sldMkLst>
        <pc:spChg chg="mod">
          <ac:chgData name="Sowers, Kerri L." userId="1cb301ef-3310-4414-99e8-f37ddf071a05" providerId="ADAL" clId="{A9B1384C-478C-40CF-BD12-406A47A49943}" dt="2023-03-16T16:09:53.755" v="1558" actId="20577"/>
          <ac:spMkLst>
            <pc:docMk/>
            <pc:sldMk cId="893604641" sldId="320"/>
            <ac:spMk id="2" creationId="{DAD195AF-6F7A-039C-D034-D5E0B89283B3}"/>
          </ac:spMkLst>
        </pc:spChg>
        <pc:spChg chg="mod">
          <ac:chgData name="Sowers, Kerri L." userId="1cb301ef-3310-4414-99e8-f37ddf071a05" providerId="ADAL" clId="{A9B1384C-478C-40CF-BD12-406A47A49943}" dt="2023-03-16T16:13:37.353" v="1660" actId="113"/>
          <ac:spMkLst>
            <pc:docMk/>
            <pc:sldMk cId="893604641" sldId="320"/>
            <ac:spMk id="4" creationId="{D3AC31CF-3B7E-15E7-39C3-545C275CF608}"/>
          </ac:spMkLst>
        </pc:spChg>
      </pc:sldChg>
      <pc:sldChg chg="modSp add mod">
        <pc:chgData name="Sowers, Kerri L." userId="1cb301ef-3310-4414-99e8-f37ddf071a05" providerId="ADAL" clId="{A9B1384C-478C-40CF-BD12-406A47A49943}" dt="2023-03-25T22:15:22.053" v="2998" actId="207"/>
        <pc:sldMkLst>
          <pc:docMk/>
          <pc:sldMk cId="1624391954" sldId="321"/>
        </pc:sldMkLst>
        <pc:spChg chg="mod">
          <ac:chgData name="Sowers, Kerri L." userId="1cb301ef-3310-4414-99e8-f37ddf071a05" providerId="ADAL" clId="{A9B1384C-478C-40CF-BD12-406A47A49943}" dt="2023-03-25T18:35:53.874" v="2911" actId="20577"/>
          <ac:spMkLst>
            <pc:docMk/>
            <pc:sldMk cId="1624391954" sldId="321"/>
            <ac:spMk id="2" creationId="{DAD195AF-6F7A-039C-D034-D5E0B89283B3}"/>
          </ac:spMkLst>
        </pc:spChg>
        <pc:spChg chg="mod">
          <ac:chgData name="Sowers, Kerri L." userId="1cb301ef-3310-4414-99e8-f37ddf071a05" providerId="ADAL" clId="{A9B1384C-478C-40CF-BD12-406A47A49943}" dt="2023-03-25T22:15:22.053" v="2998" actId="207"/>
          <ac:spMkLst>
            <pc:docMk/>
            <pc:sldMk cId="1624391954" sldId="321"/>
            <ac:spMk id="4" creationId="{D3AC31CF-3B7E-15E7-39C3-545C275CF608}"/>
          </ac:spMkLst>
        </pc:spChg>
      </pc:sldChg>
      <pc:sldChg chg="modSp add mod ord">
        <pc:chgData name="Sowers, Kerri L." userId="1cb301ef-3310-4414-99e8-f37ddf071a05" providerId="ADAL" clId="{A9B1384C-478C-40CF-BD12-406A47A49943}" dt="2023-03-30T17:53:18.417" v="3148" actId="113"/>
        <pc:sldMkLst>
          <pc:docMk/>
          <pc:sldMk cId="3996762118" sldId="322"/>
        </pc:sldMkLst>
        <pc:spChg chg="mod">
          <ac:chgData name="Sowers, Kerri L." userId="1cb301ef-3310-4414-99e8-f37ddf071a05" providerId="ADAL" clId="{A9B1384C-478C-40CF-BD12-406A47A49943}" dt="2023-03-30T17:53:18.417" v="3148" actId="113"/>
          <ac:spMkLst>
            <pc:docMk/>
            <pc:sldMk cId="3996762118" sldId="322"/>
            <ac:spMk id="4" creationId="{D3AC31CF-3B7E-15E7-39C3-545C275CF6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43CF1-CAE1-40F8-B730-E1EF20124DE2}"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7982A-FB78-4E51-A128-2FCFC1182547}" type="slidenum">
              <a:rPr lang="en-US" smtClean="0"/>
              <a:t>‹#›</a:t>
            </a:fld>
            <a:endParaRPr lang="en-US"/>
          </a:p>
        </p:txBody>
      </p:sp>
    </p:spTree>
    <p:extLst>
      <p:ext uri="{BB962C8B-B14F-4D97-AF65-F5344CB8AC3E}">
        <p14:creationId xmlns:p14="http://schemas.microsoft.com/office/powerpoint/2010/main" val="3395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a:t>
            </a:fld>
            <a:endParaRPr lang="en-US"/>
          </a:p>
        </p:txBody>
      </p:sp>
    </p:spTree>
    <p:extLst>
      <p:ext uri="{BB962C8B-B14F-4D97-AF65-F5344CB8AC3E}">
        <p14:creationId xmlns:p14="http://schemas.microsoft.com/office/powerpoint/2010/main" val="352652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10</a:t>
            </a:fld>
            <a:endParaRPr lang="en-US"/>
          </a:p>
        </p:txBody>
      </p:sp>
    </p:spTree>
    <p:extLst>
      <p:ext uri="{BB962C8B-B14F-4D97-AF65-F5344CB8AC3E}">
        <p14:creationId xmlns:p14="http://schemas.microsoft.com/office/powerpoint/2010/main" val="72992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11</a:t>
            </a:fld>
            <a:endParaRPr lang="en-US"/>
          </a:p>
        </p:txBody>
      </p:sp>
    </p:spTree>
    <p:extLst>
      <p:ext uri="{BB962C8B-B14F-4D97-AF65-F5344CB8AC3E}">
        <p14:creationId xmlns:p14="http://schemas.microsoft.com/office/powerpoint/2010/main" val="376962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12</a:t>
            </a:fld>
            <a:endParaRPr lang="en-US"/>
          </a:p>
        </p:txBody>
      </p:sp>
    </p:spTree>
    <p:extLst>
      <p:ext uri="{BB962C8B-B14F-4D97-AF65-F5344CB8AC3E}">
        <p14:creationId xmlns:p14="http://schemas.microsoft.com/office/powerpoint/2010/main" val="213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13</a:t>
            </a:fld>
            <a:endParaRPr lang="en-US"/>
          </a:p>
        </p:txBody>
      </p:sp>
    </p:spTree>
    <p:extLst>
      <p:ext uri="{BB962C8B-B14F-4D97-AF65-F5344CB8AC3E}">
        <p14:creationId xmlns:p14="http://schemas.microsoft.com/office/powerpoint/2010/main" val="363750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14</a:t>
            </a:fld>
            <a:endParaRPr lang="en-US"/>
          </a:p>
        </p:txBody>
      </p:sp>
    </p:spTree>
    <p:extLst>
      <p:ext uri="{BB962C8B-B14F-4D97-AF65-F5344CB8AC3E}">
        <p14:creationId xmlns:p14="http://schemas.microsoft.com/office/powerpoint/2010/main" val="252353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15</a:t>
            </a:fld>
            <a:endParaRPr lang="en-US"/>
          </a:p>
        </p:txBody>
      </p:sp>
    </p:spTree>
    <p:extLst>
      <p:ext uri="{BB962C8B-B14F-4D97-AF65-F5344CB8AC3E}">
        <p14:creationId xmlns:p14="http://schemas.microsoft.com/office/powerpoint/2010/main" val="229908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16</a:t>
            </a:fld>
            <a:endParaRPr lang="en-US"/>
          </a:p>
        </p:txBody>
      </p:sp>
    </p:spTree>
    <p:extLst>
      <p:ext uri="{BB962C8B-B14F-4D97-AF65-F5344CB8AC3E}">
        <p14:creationId xmlns:p14="http://schemas.microsoft.com/office/powerpoint/2010/main" val="202212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0617982A-FB78-4E51-A128-2FCFC1182547}" type="slidenum">
              <a:rPr lang="en-US" smtClean="0"/>
              <a:t>17</a:t>
            </a:fld>
            <a:endParaRPr lang="en-US"/>
          </a:p>
        </p:txBody>
      </p:sp>
    </p:spTree>
    <p:extLst>
      <p:ext uri="{BB962C8B-B14F-4D97-AF65-F5344CB8AC3E}">
        <p14:creationId xmlns:p14="http://schemas.microsoft.com/office/powerpoint/2010/main" val="132049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18</a:t>
            </a:fld>
            <a:endParaRPr lang="en-US"/>
          </a:p>
        </p:txBody>
      </p:sp>
    </p:spTree>
    <p:extLst>
      <p:ext uri="{BB962C8B-B14F-4D97-AF65-F5344CB8AC3E}">
        <p14:creationId xmlns:p14="http://schemas.microsoft.com/office/powerpoint/2010/main" val="309138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19</a:t>
            </a:fld>
            <a:endParaRPr lang="en-US"/>
          </a:p>
        </p:txBody>
      </p:sp>
    </p:spTree>
    <p:extLst>
      <p:ext uri="{BB962C8B-B14F-4D97-AF65-F5344CB8AC3E}">
        <p14:creationId xmlns:p14="http://schemas.microsoft.com/office/powerpoint/2010/main" val="346616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a:t>
            </a:fld>
            <a:endParaRPr lang="en-US"/>
          </a:p>
        </p:txBody>
      </p:sp>
    </p:spTree>
    <p:extLst>
      <p:ext uri="{BB962C8B-B14F-4D97-AF65-F5344CB8AC3E}">
        <p14:creationId xmlns:p14="http://schemas.microsoft.com/office/powerpoint/2010/main" val="355274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20</a:t>
            </a:fld>
            <a:endParaRPr lang="en-US"/>
          </a:p>
        </p:txBody>
      </p:sp>
    </p:spTree>
    <p:extLst>
      <p:ext uri="{BB962C8B-B14F-4D97-AF65-F5344CB8AC3E}">
        <p14:creationId xmlns:p14="http://schemas.microsoft.com/office/powerpoint/2010/main" val="92835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21</a:t>
            </a:fld>
            <a:endParaRPr lang="en-US"/>
          </a:p>
        </p:txBody>
      </p:sp>
    </p:spTree>
    <p:extLst>
      <p:ext uri="{BB962C8B-B14F-4D97-AF65-F5344CB8AC3E}">
        <p14:creationId xmlns:p14="http://schemas.microsoft.com/office/powerpoint/2010/main" val="301168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3</a:t>
            </a:fld>
            <a:endParaRPr lang="en-US"/>
          </a:p>
        </p:txBody>
      </p:sp>
    </p:spTree>
    <p:extLst>
      <p:ext uri="{BB962C8B-B14F-4D97-AF65-F5344CB8AC3E}">
        <p14:creationId xmlns:p14="http://schemas.microsoft.com/office/powerpoint/2010/main" val="363009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4</a:t>
            </a:fld>
            <a:endParaRPr lang="en-US"/>
          </a:p>
        </p:txBody>
      </p:sp>
    </p:spTree>
    <p:extLst>
      <p:ext uri="{BB962C8B-B14F-4D97-AF65-F5344CB8AC3E}">
        <p14:creationId xmlns:p14="http://schemas.microsoft.com/office/powerpoint/2010/main" val="216348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5</a:t>
            </a:fld>
            <a:endParaRPr lang="en-US"/>
          </a:p>
        </p:txBody>
      </p:sp>
    </p:spTree>
    <p:extLst>
      <p:ext uri="{BB962C8B-B14F-4D97-AF65-F5344CB8AC3E}">
        <p14:creationId xmlns:p14="http://schemas.microsoft.com/office/powerpoint/2010/main" val="387884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6</a:t>
            </a:fld>
            <a:endParaRPr lang="en-US"/>
          </a:p>
        </p:txBody>
      </p:sp>
    </p:spTree>
    <p:extLst>
      <p:ext uri="{BB962C8B-B14F-4D97-AF65-F5344CB8AC3E}">
        <p14:creationId xmlns:p14="http://schemas.microsoft.com/office/powerpoint/2010/main" val="5569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7</a:t>
            </a:fld>
            <a:endParaRPr lang="en-US"/>
          </a:p>
        </p:txBody>
      </p:sp>
    </p:spTree>
    <p:extLst>
      <p:ext uri="{BB962C8B-B14F-4D97-AF65-F5344CB8AC3E}">
        <p14:creationId xmlns:p14="http://schemas.microsoft.com/office/powerpoint/2010/main" val="410823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8</a:t>
            </a:fld>
            <a:endParaRPr lang="en-US"/>
          </a:p>
        </p:txBody>
      </p:sp>
    </p:spTree>
    <p:extLst>
      <p:ext uri="{BB962C8B-B14F-4D97-AF65-F5344CB8AC3E}">
        <p14:creationId xmlns:p14="http://schemas.microsoft.com/office/powerpoint/2010/main" val="51118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7982A-FB78-4E51-A128-2FCFC1182547}" type="slidenum">
              <a:rPr lang="en-US" smtClean="0"/>
              <a:t>9</a:t>
            </a:fld>
            <a:endParaRPr lang="en-US"/>
          </a:p>
        </p:txBody>
      </p:sp>
    </p:spTree>
    <p:extLst>
      <p:ext uri="{BB962C8B-B14F-4D97-AF65-F5344CB8AC3E}">
        <p14:creationId xmlns:p14="http://schemas.microsoft.com/office/powerpoint/2010/main" val="418236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E0E3-7EE0-144A-A2CF-491C73FB23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0C65F0-3FE7-7547-95DC-C0FB469CB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C4676-A1E2-CD4F-AAA2-600626A1F7BB}"/>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1B286846-B5E4-2049-A9C6-34EC8141E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6E1BC-0452-3641-ABF0-6B41A890EB76}"/>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61920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B4BE-8155-1243-AD9D-75ED4261C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01B29-DF23-9541-A17F-F06779C066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9AD19-0054-9F46-BEC1-06301539EEC0}"/>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6D0286ED-E4AB-2F40-A75C-648EF832D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0A87F-04D8-FA48-B103-D15895910433}"/>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85660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DF61E-F0E6-5B4E-BABF-25246F5B1B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CE562-3E02-2545-99C7-82AC4FF453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0AC86-0F2C-F24C-B99C-080B74582474}"/>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997AE4B1-9A79-8F45-B541-F15FF9E10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F82F7-D2AC-6D42-A7E9-DFE862030693}"/>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5483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BA95-8400-2846-9C22-FCE89D180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F2CCE-748C-B74B-A9A9-58D64A43A7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74D28-626B-EE4B-9928-6B0F1CF471C3}"/>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7B1F5D84-C564-7443-95DB-F8E0F42C3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D1903-2E0C-4047-8997-55DEE6311272}"/>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11135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CCC8-FD8A-4245-BB9C-1F514D02E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9C416-775F-9944-9BE4-955EB7328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565B39-1821-ED49-823F-2CD46F3EDB2B}"/>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FFEA97D2-C1C2-9D4A-9F78-D24C18466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B645D-A047-1040-B8AB-C2E95318F0BD}"/>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239725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3C48-366E-764B-9887-E392B6D76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43324-6D5D-E347-A13C-D445D28576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1A769-DA57-2344-8C59-5625D52F99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E1A70A-C806-8F4A-AAC8-CC1B16F0E2FA}"/>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6" name="Footer Placeholder 5">
            <a:extLst>
              <a:ext uri="{FF2B5EF4-FFF2-40B4-BE49-F238E27FC236}">
                <a16:creationId xmlns:a16="http://schemas.microsoft.com/office/drawing/2014/main" id="{40AEC342-C940-3A43-AA0F-21A8F6C1F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DA2176-216B-1245-B674-A7532EC310E1}"/>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14961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87BA-B144-9E46-9A8E-CCF0379B5D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497B9-7FC4-2B46-B2CE-8B05C0E79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EDD55-2EB2-D14E-ADA5-DAF423E678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D36D16-56E1-064B-B191-8012F36C5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0F03C4-F822-1E40-9C02-20EA8EB457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B3A6E1-96B0-0B4F-9858-D34B1F71DA62}"/>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8" name="Footer Placeholder 7">
            <a:extLst>
              <a:ext uri="{FF2B5EF4-FFF2-40B4-BE49-F238E27FC236}">
                <a16:creationId xmlns:a16="http://schemas.microsoft.com/office/drawing/2014/main" id="{AEDC5992-9F0D-AD49-ADD4-91F51F8D37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39525-844C-0D40-9FCC-E2D1E1C9C694}"/>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100714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EADB-7C70-DA4B-82C9-5C7034C64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F2886-B0D0-4046-BFD3-C449EC6F5B0A}"/>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4" name="Footer Placeholder 3">
            <a:extLst>
              <a:ext uri="{FF2B5EF4-FFF2-40B4-BE49-F238E27FC236}">
                <a16:creationId xmlns:a16="http://schemas.microsoft.com/office/drawing/2014/main" id="{16F58F47-FEAD-AA42-A70D-48075822D8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C91D6-DF14-4548-AED3-00D3A8B2F866}"/>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61525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2E1D1-E26A-4543-B08E-C74C289AE3B0}"/>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3" name="Footer Placeholder 2">
            <a:extLst>
              <a:ext uri="{FF2B5EF4-FFF2-40B4-BE49-F238E27FC236}">
                <a16:creationId xmlns:a16="http://schemas.microsoft.com/office/drawing/2014/main" id="{B6E2376D-5FD4-B24B-AFA4-6CD2E81D7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C80A78-D906-FD44-80CB-E2DDE91860D8}"/>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46421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0405-676F-E542-A02A-E56421A98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E4F0B-D515-A24A-86F3-56AF0BF72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7DB7BA-6F24-E946-B621-C4D7C5531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9E477C-490C-694D-BDF5-BAA329B619CC}"/>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6" name="Footer Placeholder 5">
            <a:extLst>
              <a:ext uri="{FF2B5EF4-FFF2-40B4-BE49-F238E27FC236}">
                <a16:creationId xmlns:a16="http://schemas.microsoft.com/office/drawing/2014/main" id="{D41FA334-ED47-094A-8A38-811A59AE8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7D5E1-2345-F142-AE58-43DEA02A7855}"/>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40530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C41-7DEE-7E49-AEC5-F7786FC6D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B786D-69C2-B14A-B225-F3FF09B0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D50B8-8D44-D549-9A1E-29D5F4F42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DCCF4-12D4-4146-B13B-B831621A7ADD}"/>
              </a:ext>
            </a:extLst>
          </p:cNvPr>
          <p:cNvSpPr>
            <a:spLocks noGrp="1"/>
          </p:cNvSpPr>
          <p:nvPr>
            <p:ph type="dt" sz="half" idx="10"/>
          </p:nvPr>
        </p:nvSpPr>
        <p:spPr/>
        <p:txBody>
          <a:bodyPr/>
          <a:lstStyle/>
          <a:p>
            <a:fld id="{FF3D8816-AA8D-B641-A5EF-9D6513885166}" type="datetimeFigureOut">
              <a:rPr lang="en-US" smtClean="0"/>
              <a:t>3/30/2023</a:t>
            </a:fld>
            <a:endParaRPr lang="en-US"/>
          </a:p>
        </p:txBody>
      </p:sp>
      <p:sp>
        <p:nvSpPr>
          <p:cNvPr id="6" name="Footer Placeholder 5">
            <a:extLst>
              <a:ext uri="{FF2B5EF4-FFF2-40B4-BE49-F238E27FC236}">
                <a16:creationId xmlns:a16="http://schemas.microsoft.com/office/drawing/2014/main" id="{6325C057-AFF8-5E48-936D-90310C2EB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37A34-5499-854B-82C9-61342F561A9C}"/>
              </a:ext>
            </a:extLst>
          </p:cNvPr>
          <p:cNvSpPr>
            <a:spLocks noGrp="1"/>
          </p:cNvSpPr>
          <p:nvPr>
            <p:ph type="sldNum" sz="quarter" idx="12"/>
          </p:nvPr>
        </p:nvSpPr>
        <p:spPr/>
        <p:txBody>
          <a:bodyPr/>
          <a:lstStyle/>
          <a:p>
            <a:fld id="{1B2F0E2D-3C58-6C4A-BF86-D56C68D30DE7}" type="slidenum">
              <a:rPr lang="en-US" smtClean="0"/>
              <a:t>‹#›</a:t>
            </a:fld>
            <a:endParaRPr lang="en-US"/>
          </a:p>
        </p:txBody>
      </p:sp>
    </p:spTree>
    <p:extLst>
      <p:ext uri="{BB962C8B-B14F-4D97-AF65-F5344CB8AC3E}">
        <p14:creationId xmlns:p14="http://schemas.microsoft.com/office/powerpoint/2010/main" val="321113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0E915-3B91-A74A-9CAE-598107142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E9844B-BD38-F041-99E1-2B4CFA4A2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3DF9D-0A6D-D840-88E2-EEA67E157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D8816-AA8D-B641-A5EF-9D6513885166}" type="datetimeFigureOut">
              <a:rPr lang="en-US" smtClean="0"/>
              <a:t>3/30/2023</a:t>
            </a:fld>
            <a:endParaRPr lang="en-US"/>
          </a:p>
        </p:txBody>
      </p:sp>
      <p:sp>
        <p:nvSpPr>
          <p:cNvPr id="5" name="Footer Placeholder 4">
            <a:extLst>
              <a:ext uri="{FF2B5EF4-FFF2-40B4-BE49-F238E27FC236}">
                <a16:creationId xmlns:a16="http://schemas.microsoft.com/office/drawing/2014/main" id="{8EA546BA-A5F7-D846-8A1A-20F835F80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C7805F-5DB8-B04B-A458-D58C22499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0E2D-3C58-6C4A-BF86-D56C68D30DE7}" type="slidenum">
              <a:rPr lang="en-US" smtClean="0"/>
              <a:t>‹#›</a:t>
            </a:fld>
            <a:endParaRPr lang="en-US"/>
          </a:p>
        </p:txBody>
      </p:sp>
    </p:spTree>
    <p:extLst>
      <p:ext uri="{BB962C8B-B14F-4D97-AF65-F5344CB8AC3E}">
        <p14:creationId xmlns:p14="http://schemas.microsoft.com/office/powerpoint/2010/main" val="139028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www.sftunion.org/wp/wp-content/uploads/2017/07/2015ExecutedProcedurefortheEvalutionofFacultyandLibraryFacultyMOA-withTOC.pdf"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hyperlink" Target="https://www.sftunion.org/salaries/"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stockton.edu/academic-affairs/agreements/school-standards.html" TargetMode="External"/><Relationship Id="rId13"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hyperlink" Target="https://www.stockton.edu/academic-affairs/agreements/program-standards.html" TargetMode="Externa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stockton.edu/policy-procedure/documents/policies/II-10.5.pdf" TargetMode="External"/><Relationship Id="rId11" Type="http://schemas.openxmlformats.org/officeDocument/2006/relationships/hyperlink" Target="https://www.stockton.edu/academic-affairs/agreements/documents/facultyduedates.pdf" TargetMode="External"/><Relationship Id="rId5" Type="http://schemas.openxmlformats.org/officeDocument/2006/relationships/hyperlink" Target="https://www.sftunion.org/wp/wp-content/uploads/2017/07/2015ExecutedProcedurefortheEvalutionofFacultyandLibraryFacultyMOA-withTOC.pdf" TargetMode="External"/><Relationship Id="rId10" Type="http://schemas.openxmlformats.org/officeDocument/2006/relationships/hyperlink" Target="https://www.stockton.edu/academic-affairs/agreements/personnel-actions-calendar.html" TargetMode="External"/><Relationship Id="rId4" Type="http://schemas.openxmlformats.org/officeDocument/2006/relationships/hyperlink" Target="https://www.stockton.edu/academic-affairs/agreements/local-agreements.html" TargetMode="External"/><Relationship Id="rId9" Type="http://schemas.openxmlformats.org/officeDocument/2006/relationships/hyperlink" Target="https://www.stockton.edu/academic-affairs/agreements/documents/SFTMOAEvaluationofFacultyandLibrariansintheTimeofCOVID-19.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F41FFA-5FB4-F74D-8632-AF76821693A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0" y="0"/>
            <a:ext cx="12192000" cy="6858000"/>
          </a:xfrm>
        </p:spPr>
      </p:pic>
      <p:sp>
        <p:nvSpPr>
          <p:cNvPr id="2" name="Title 1">
            <a:extLst>
              <a:ext uri="{FF2B5EF4-FFF2-40B4-BE49-F238E27FC236}">
                <a16:creationId xmlns:a16="http://schemas.microsoft.com/office/drawing/2014/main" id="{23A8EC17-0D2B-F24F-A887-B5A23916BFAB}"/>
              </a:ext>
            </a:extLst>
          </p:cNvPr>
          <p:cNvSpPr>
            <a:spLocks noGrp="1"/>
          </p:cNvSpPr>
          <p:nvPr>
            <p:ph type="title"/>
          </p:nvPr>
        </p:nvSpPr>
        <p:spPr>
          <a:xfrm>
            <a:off x="7736541" y="4302601"/>
            <a:ext cx="4365812" cy="2438857"/>
          </a:xfrm>
        </p:spPr>
        <p:txBody>
          <a:bodyPr>
            <a:normAutofit/>
          </a:bodyPr>
          <a:lstStyle/>
          <a:p>
            <a:pPr algn="ctr"/>
            <a:r>
              <a:rPr lang="en-US" b="1" dirty="0">
                <a:solidFill>
                  <a:schemeClr val="accent1"/>
                </a:solidFill>
              </a:rPr>
              <a:t>File Construction Workshop</a:t>
            </a:r>
            <a:br>
              <a:rPr lang="en-US" dirty="0"/>
            </a:br>
            <a:r>
              <a:rPr lang="en-US" b="1" dirty="0">
                <a:solidFill>
                  <a:schemeClr val="accent2"/>
                </a:solidFill>
              </a:rPr>
              <a:t>Promotion</a:t>
            </a:r>
            <a:br>
              <a:rPr lang="en-US" b="1" dirty="0">
                <a:solidFill>
                  <a:schemeClr val="accent2"/>
                </a:solidFill>
              </a:rPr>
            </a:br>
            <a:r>
              <a:rPr lang="en-US" sz="2200" b="1" dirty="0">
                <a:solidFill>
                  <a:schemeClr val="accent1"/>
                </a:solidFill>
              </a:rPr>
              <a:t> Kerri Sowers Spring 2023</a:t>
            </a:r>
            <a:endParaRPr lang="en-US" b="1" dirty="0">
              <a:solidFill>
                <a:schemeClr val="accent1"/>
              </a:solidFill>
            </a:endParaRPr>
          </a:p>
        </p:txBody>
      </p:sp>
    </p:spTree>
    <p:custDataLst>
      <p:tags r:id="rId1"/>
    </p:custDataLst>
    <p:extLst>
      <p:ext uri="{BB962C8B-B14F-4D97-AF65-F5344CB8AC3E}">
        <p14:creationId xmlns:p14="http://schemas.microsoft.com/office/powerpoint/2010/main" val="50490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202843"/>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Library Faculty</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726388"/>
            <a:ext cx="11400971" cy="4174678"/>
          </a:xfrm>
        </p:spPr>
        <p:txBody>
          <a:bodyPr>
            <a:normAutofit/>
          </a:bodyPr>
          <a:lstStyle/>
          <a:p>
            <a:r>
              <a:rPr lang="en-US" dirty="0">
                <a:effectLst/>
                <a:latin typeface="Arial" panose="020B0604020202020204" pitchFamily="34" charset="0"/>
              </a:rPr>
              <a:t>Promotion of Library Faculty is initiated by an announcement by the President that opportunities are available for growth and/or structural promotions</a:t>
            </a:r>
          </a:p>
          <a:p>
            <a:r>
              <a:rPr lang="en-US" dirty="0">
                <a:effectLst/>
                <a:latin typeface="Arial" panose="020B0604020202020204" pitchFamily="34" charset="0"/>
              </a:rPr>
              <a:t>Once the announcement is made, the Library Faculty member initiates an application for promotion by notifying the Associate Director and Director of his/her intent to apply and by compiling and submitting a file for promotion no later than November 1 for Growth Promotions and by specified deadlines for Structural Promotions</a:t>
            </a:r>
            <a:endParaRPr lang="en-US" dirty="0"/>
          </a:p>
        </p:txBody>
      </p:sp>
    </p:spTree>
    <p:custDataLst>
      <p:tags r:id="rId1"/>
    </p:custDataLst>
    <p:extLst>
      <p:ext uri="{BB962C8B-B14F-4D97-AF65-F5344CB8AC3E}">
        <p14:creationId xmlns:p14="http://schemas.microsoft.com/office/powerpoint/2010/main" val="23228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lstStyle/>
          <a:p>
            <a:r>
              <a:rPr lang="en-US" b="1" dirty="0">
                <a:solidFill>
                  <a:schemeClr val="accent1"/>
                </a:solidFill>
                <a:latin typeface="Helvetica" pitchFamily="2" charset="0"/>
              </a:rPr>
              <a:t>External Review</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343813" y="1448410"/>
            <a:ext cx="11426343" cy="4630520"/>
          </a:xfrm>
        </p:spPr>
        <p:txBody>
          <a:bodyPr>
            <a:normAutofit fontScale="92500" lnSpcReduction="10000"/>
          </a:bodyPr>
          <a:lstStyle/>
          <a:p>
            <a:r>
              <a:rPr lang="en-US" sz="2000" dirty="0">
                <a:effectLst/>
                <a:latin typeface="Arial" panose="020B0604020202020204" pitchFamily="34" charset="0"/>
              </a:rPr>
              <a:t>Three (3) months prior to your file closing date, you must notify your Dean if you plan to use the formal process of External Review</a:t>
            </a:r>
          </a:p>
          <a:p>
            <a:pPr lvl="1"/>
            <a:r>
              <a:rPr lang="en-US" sz="1900" dirty="0">
                <a:effectLst/>
                <a:latin typeface="Arial" panose="020B0604020202020204" pitchFamily="34" charset="0"/>
              </a:rPr>
              <a:t>You and your Dean will select a Review Advisor</a:t>
            </a:r>
          </a:p>
          <a:p>
            <a:pPr lvl="1"/>
            <a:r>
              <a:rPr lang="en-US" sz="1900" dirty="0">
                <a:effectLst/>
                <a:latin typeface="Arial" panose="020B0604020202020204" pitchFamily="34" charset="0"/>
              </a:rPr>
              <a:t>You and the Review Advisor will select names of people to serve as external reviewers and the Review Advisor will submit those to the Dean within two days of your meeting.</a:t>
            </a:r>
          </a:p>
          <a:p>
            <a:pPr lvl="1"/>
            <a:r>
              <a:rPr lang="en-US" sz="1900" dirty="0">
                <a:latin typeface="Arial" panose="020B0604020202020204" pitchFamily="34" charset="0"/>
              </a:rPr>
              <a:t>W</a:t>
            </a:r>
            <a:r>
              <a:rPr lang="en-US" sz="1900" dirty="0">
                <a:effectLst/>
                <a:latin typeface="Arial" panose="020B0604020202020204" pitchFamily="34" charset="0"/>
              </a:rPr>
              <a:t>ithin two days the Dean will contact those people to see if they agree to review</a:t>
            </a:r>
          </a:p>
          <a:p>
            <a:pPr lvl="1"/>
            <a:r>
              <a:rPr lang="en-US" sz="1900" dirty="0">
                <a:latin typeface="Arial" panose="020B0604020202020204" pitchFamily="34" charset="0"/>
              </a:rPr>
              <a:t>You</a:t>
            </a:r>
            <a:r>
              <a:rPr lang="en-US" sz="1900" dirty="0">
                <a:effectLst/>
                <a:latin typeface="Arial" panose="020B0604020202020204" pitchFamily="34" charset="0"/>
              </a:rPr>
              <a:t> will need to submit your scholarly or creative work for review (digitally where possible), and any other materials for review, to the Dean</a:t>
            </a:r>
          </a:p>
          <a:p>
            <a:pPr lvl="1"/>
            <a:r>
              <a:rPr lang="en-US" sz="1900" dirty="0">
                <a:effectLst/>
                <a:latin typeface="Arial" panose="020B0604020202020204" pitchFamily="34" charset="0"/>
              </a:rPr>
              <a:t>Letters from external reviewers should be submitted no later than three weeks before the file deadline</a:t>
            </a:r>
          </a:p>
          <a:p>
            <a:r>
              <a:rPr lang="en-US" sz="2000" dirty="0">
                <a:latin typeface="Arial" panose="020B0604020202020204" pitchFamily="34" charset="0"/>
              </a:rPr>
              <a:t>Reviewer qualifications</a:t>
            </a:r>
          </a:p>
          <a:p>
            <a:r>
              <a:rPr lang="en-US" sz="2000" dirty="0">
                <a:latin typeface="Arial" panose="020B0604020202020204" pitchFamily="34" charset="0"/>
              </a:rPr>
              <a:t>External reviews of scholarship are </a:t>
            </a:r>
            <a:r>
              <a:rPr lang="en-US" sz="2000" b="1" dirty="0">
                <a:latin typeface="Arial" panose="020B0604020202020204" pitchFamily="34" charset="0"/>
              </a:rPr>
              <a:t>optional</a:t>
            </a:r>
            <a:r>
              <a:rPr lang="en-US" sz="2000" dirty="0">
                <a:latin typeface="Arial" panose="020B0604020202020204" pitchFamily="34" charset="0"/>
              </a:rPr>
              <a:t> for tenure and for promotion to Associate</a:t>
            </a:r>
          </a:p>
          <a:p>
            <a:r>
              <a:rPr lang="en-US" sz="2000" dirty="0">
                <a:latin typeface="Arial" panose="020B0604020202020204" pitchFamily="34" charset="0"/>
              </a:rPr>
              <a:t>External reviews of scholarship are </a:t>
            </a:r>
            <a:r>
              <a:rPr lang="en-US" sz="2000" b="1" dirty="0">
                <a:latin typeface="Arial" panose="020B0604020202020204" pitchFamily="34" charset="0"/>
              </a:rPr>
              <a:t>required</a:t>
            </a:r>
            <a:r>
              <a:rPr lang="en-US" sz="2000" dirty="0">
                <a:latin typeface="Arial" panose="020B0604020202020204" pitchFamily="34" charset="0"/>
              </a:rPr>
              <a:t> for promotion to Professor</a:t>
            </a:r>
          </a:p>
          <a:p>
            <a:r>
              <a:rPr lang="en-US" sz="2000" dirty="0">
                <a:latin typeface="Arial" panose="020B0604020202020204" pitchFamily="34" charset="0"/>
              </a:rPr>
              <a:t>External reviews of scholarship (OR service) are </a:t>
            </a:r>
            <a:r>
              <a:rPr lang="en-US" sz="2000" b="1" dirty="0">
                <a:latin typeface="Arial" panose="020B0604020202020204" pitchFamily="34" charset="0"/>
              </a:rPr>
              <a:t>required</a:t>
            </a:r>
            <a:r>
              <a:rPr lang="en-US" sz="2000" dirty="0">
                <a:latin typeface="Arial" panose="020B0604020202020204" pitchFamily="34" charset="0"/>
              </a:rPr>
              <a:t> for promotion to Distinguished Professor</a:t>
            </a:r>
          </a:p>
          <a:p>
            <a:r>
              <a:rPr lang="en-US" sz="2000" dirty="0">
                <a:latin typeface="Arial" panose="020B0604020202020204" pitchFamily="34" charset="0"/>
              </a:rPr>
              <a:t>Details can be found in the </a:t>
            </a:r>
            <a:r>
              <a:rPr lang="en-US" sz="2000" dirty="0">
                <a:latin typeface="Arial" panose="020B0604020202020204" pitchFamily="34" charset="0"/>
                <a:hlinkClick r:id="rId5"/>
              </a:rPr>
              <a:t>Evaluation Procedures</a:t>
            </a:r>
            <a:r>
              <a:rPr lang="en-US" sz="2000" dirty="0">
                <a:latin typeface="Arial" panose="020B0604020202020204" pitchFamily="34" charset="0"/>
              </a:rPr>
              <a:t>, starting on page 10</a:t>
            </a:r>
          </a:p>
          <a:p>
            <a:pPr lvl="1"/>
            <a:r>
              <a:rPr lang="en-US" sz="1900" dirty="0">
                <a:latin typeface="Arial" panose="020B0604020202020204" pitchFamily="34" charset="0"/>
              </a:rPr>
              <a:t>Includes how to handle “issues” with reviewers</a:t>
            </a:r>
          </a:p>
        </p:txBody>
      </p:sp>
    </p:spTree>
    <p:custDataLst>
      <p:tags r:id="rId1"/>
    </p:custDataLst>
    <p:extLst>
      <p:ext uri="{BB962C8B-B14F-4D97-AF65-F5344CB8AC3E}">
        <p14:creationId xmlns:p14="http://schemas.microsoft.com/office/powerpoint/2010/main" val="370758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838200" y="365126"/>
            <a:ext cx="10457793" cy="951296"/>
          </a:xfrm>
        </p:spPr>
        <p:txBody>
          <a:bodyPr/>
          <a:lstStyle/>
          <a:p>
            <a:r>
              <a:rPr lang="en-US" b="1" dirty="0">
                <a:solidFill>
                  <a:schemeClr val="accent1"/>
                </a:solidFill>
                <a:latin typeface="Helvetica" pitchFamily="2" charset="0"/>
              </a:rPr>
              <a:t>File Construction Approach</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5643418" y="1426851"/>
            <a:ext cx="6397146" cy="4542352"/>
          </a:xfrm>
        </p:spPr>
        <p:txBody>
          <a:bodyPr>
            <a:normAutofit fontScale="70000" lnSpcReduction="20000"/>
          </a:bodyPr>
          <a:lstStyle/>
          <a:p>
            <a:pPr marL="0" indent="0" algn="ctr">
              <a:buNone/>
            </a:pPr>
            <a:r>
              <a:rPr lang="en-US" sz="5200" b="1" dirty="0">
                <a:solidFill>
                  <a:schemeClr val="accent2"/>
                </a:solidFill>
              </a:rPr>
              <a:t>Promotion file is due early September 2023</a:t>
            </a:r>
          </a:p>
          <a:p>
            <a:pPr marL="0" indent="0">
              <a:buNone/>
            </a:pPr>
            <a:r>
              <a:rPr lang="en-US" sz="5200" b="1" baseline="30000" dirty="0">
                <a:solidFill>
                  <a:schemeClr val="accent2"/>
                </a:solidFill>
              </a:rPr>
              <a:t>6/16 – Notify Dean for Professor/Distinguished</a:t>
            </a:r>
          </a:p>
          <a:p>
            <a:pPr marL="0" indent="0">
              <a:buNone/>
            </a:pPr>
            <a:r>
              <a:rPr lang="en-US" sz="5200" b="1" baseline="30000" dirty="0">
                <a:solidFill>
                  <a:schemeClr val="accent2"/>
                </a:solidFill>
              </a:rPr>
              <a:t>6/30 – Notify Dean for Assistant/Associate</a:t>
            </a:r>
          </a:p>
          <a:p>
            <a:pPr marL="0" indent="0">
              <a:buNone/>
            </a:pPr>
            <a:endParaRPr lang="en-US" sz="400" b="1" dirty="0">
              <a:solidFill>
                <a:schemeClr val="accent1"/>
              </a:solidFill>
            </a:endParaRPr>
          </a:p>
          <a:p>
            <a:r>
              <a:rPr lang="en-US" sz="4000" dirty="0"/>
              <a:t>Review MOA, Policy, &amp; Standards</a:t>
            </a:r>
          </a:p>
          <a:p>
            <a:r>
              <a:rPr lang="en-US" sz="4000" dirty="0"/>
              <a:t>Consider your audience (PRC, Dean, FRC, Provost, President)</a:t>
            </a:r>
          </a:p>
          <a:p>
            <a:r>
              <a:rPr lang="en-US" sz="4000" dirty="0"/>
              <a:t>Gather artifacts/evidence of excellence</a:t>
            </a:r>
          </a:p>
          <a:p>
            <a:r>
              <a:rPr lang="en-US" sz="4000" dirty="0"/>
              <a:t>Engage in thoughtful self-reflection</a:t>
            </a:r>
          </a:p>
          <a:p>
            <a:r>
              <a:rPr lang="en-US" sz="4000" dirty="0"/>
              <a:t>Utilize FAWN</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pic>
        <p:nvPicPr>
          <p:cNvPr id="5" name="Picture 4">
            <a:extLst>
              <a:ext uri="{FF2B5EF4-FFF2-40B4-BE49-F238E27FC236}">
                <a16:creationId xmlns:a16="http://schemas.microsoft.com/office/drawing/2014/main" id="{9F2CCE6E-D5AF-4AF1-9535-9B2A7FB65A3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4933" y="1346843"/>
            <a:ext cx="5208734" cy="438227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2938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340178" y="-168255"/>
            <a:ext cx="11424558" cy="951296"/>
          </a:xfrm>
          <a:solidFill>
            <a:srgbClr val="162544">
              <a:alpha val="28000"/>
            </a:srgbClr>
          </a:solidFill>
        </p:spPr>
        <p:txBody>
          <a:bodyPr>
            <a:normAutofit/>
          </a:bodyPr>
          <a:lstStyle/>
          <a:p>
            <a:r>
              <a:rPr lang="en-US" b="1" dirty="0">
                <a:solidFill>
                  <a:schemeClr val="bg1"/>
                </a:solidFill>
                <a:latin typeface="Helvetica" pitchFamily="2" charset="0"/>
              </a:rPr>
              <a:t>Promotion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225947"/>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255814" y="1147526"/>
            <a:ext cx="11680371" cy="4927433"/>
          </a:xfrm>
          <a:solidFill>
            <a:schemeClr val="bg1">
              <a:alpha val="95000"/>
            </a:schemeClr>
          </a:solidFill>
        </p:spPr>
        <p:txBody>
          <a:bodyPr>
            <a:normAutofit fontScale="92500" lnSpcReduction="20000"/>
          </a:bodyPr>
          <a:lstStyle/>
          <a:p>
            <a:r>
              <a:rPr lang="en-US" sz="3600" b="1" dirty="0"/>
              <a:t>Background Materials</a:t>
            </a:r>
          </a:p>
          <a:p>
            <a:pPr lvl="1"/>
            <a:r>
              <a:rPr lang="en-US" sz="3200" i="1" dirty="0"/>
              <a:t>File cover page &amp; position description/responsibilities (School uploads)</a:t>
            </a:r>
          </a:p>
          <a:p>
            <a:pPr lvl="1"/>
            <a:r>
              <a:rPr lang="en-US" sz="3200" dirty="0"/>
              <a:t>Updated Curriculum Vitae (CV)</a:t>
            </a:r>
          </a:p>
          <a:p>
            <a:r>
              <a:rPr lang="en-US" sz="3600" b="1" dirty="0"/>
              <a:t>Self-Evaluation</a:t>
            </a:r>
          </a:p>
          <a:p>
            <a:pPr lvl="1"/>
            <a:r>
              <a:rPr lang="en-US" sz="3200" dirty="0"/>
              <a:t>Executive Summary (1-2 pages)</a:t>
            </a:r>
          </a:p>
          <a:p>
            <a:pPr lvl="1"/>
            <a:r>
              <a:rPr lang="en-US" sz="3200" dirty="0"/>
              <a:t>Narrative - reflect on </a:t>
            </a:r>
            <a:r>
              <a:rPr lang="en-US" sz="3200" b="1" dirty="0"/>
              <a:t>ACHIEVEMENT</a:t>
            </a:r>
            <a:r>
              <a:rPr lang="en-US" sz="3200" dirty="0"/>
              <a:t> of standards based on the next rank: </a:t>
            </a:r>
          </a:p>
          <a:p>
            <a:pPr lvl="2"/>
            <a:r>
              <a:rPr lang="en-US" sz="3500" dirty="0"/>
              <a:t>Teaching </a:t>
            </a:r>
          </a:p>
          <a:p>
            <a:pPr lvl="2"/>
            <a:r>
              <a:rPr lang="en-US" sz="3500" dirty="0"/>
              <a:t>Service</a:t>
            </a:r>
          </a:p>
          <a:p>
            <a:pPr lvl="2"/>
            <a:r>
              <a:rPr lang="en-US" sz="3500" dirty="0"/>
              <a:t>Scholarship</a:t>
            </a:r>
          </a:p>
          <a:p>
            <a:pPr lvl="1"/>
            <a:r>
              <a:rPr lang="en-US" sz="3200" dirty="0">
                <a:highlight>
                  <a:srgbClr val="00FFFF"/>
                </a:highlight>
              </a:rPr>
              <a:t>Document and reflect on achievements that have occurred since your last personnel action</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spTree>
    <p:custDataLst>
      <p:tags r:id="rId1"/>
    </p:custDataLst>
    <p:extLst>
      <p:ext uri="{BB962C8B-B14F-4D97-AF65-F5344CB8AC3E}">
        <p14:creationId xmlns:p14="http://schemas.microsoft.com/office/powerpoint/2010/main" val="116102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511627" y="-203083"/>
            <a:ext cx="10783902" cy="1050807"/>
          </a:xfrm>
          <a:solidFill>
            <a:srgbClr val="162544">
              <a:alpha val="28000"/>
            </a:srgbClr>
          </a:solidFill>
        </p:spPr>
        <p:txBody>
          <a:bodyPr>
            <a:normAutofit/>
          </a:bodyPr>
          <a:lstStyle/>
          <a:p>
            <a:r>
              <a:rPr lang="en-US" b="1" dirty="0">
                <a:solidFill>
                  <a:schemeClr val="bg1"/>
                </a:solidFill>
                <a:latin typeface="Helvetica" pitchFamily="2" charset="0"/>
              </a:rPr>
              <a:t>Promotion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619101"/>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69632" y="1095549"/>
            <a:ext cx="11452735" cy="5120737"/>
          </a:xfrm>
          <a:solidFill>
            <a:schemeClr val="bg1">
              <a:alpha val="95000"/>
            </a:schemeClr>
          </a:solidFill>
        </p:spPr>
        <p:txBody>
          <a:bodyPr>
            <a:normAutofit fontScale="85000" lnSpcReduction="20000"/>
          </a:bodyPr>
          <a:lstStyle/>
          <a:p>
            <a:r>
              <a:rPr lang="en-US" sz="3600" b="1" dirty="0"/>
              <a:t>Teaching Portfolio (since last personnel action)</a:t>
            </a:r>
          </a:p>
          <a:p>
            <a:pPr lvl="1"/>
            <a:r>
              <a:rPr lang="en-US" sz="3300" dirty="0"/>
              <a:t>Representative syllabi </a:t>
            </a:r>
          </a:p>
          <a:p>
            <a:pPr lvl="1"/>
            <a:r>
              <a:rPr lang="en-US" sz="3300" dirty="0"/>
              <a:t>Peer observation(s) – (optional for tenured faculty)</a:t>
            </a:r>
          </a:p>
          <a:p>
            <a:pPr lvl="1"/>
            <a:r>
              <a:rPr lang="en-US" sz="3300" dirty="0"/>
              <a:t>IDEA/small class instrument </a:t>
            </a:r>
          </a:p>
          <a:p>
            <a:pPr lvl="2"/>
            <a:r>
              <a:rPr lang="en-US" sz="3300" dirty="0"/>
              <a:t>All results of past evaluations since the last positive personnel action </a:t>
            </a:r>
            <a:r>
              <a:rPr lang="en-US" sz="3300" b="1" u="sng" dirty="0"/>
              <a:t>OR</a:t>
            </a:r>
            <a:r>
              <a:rPr lang="en-US" sz="3300" dirty="0"/>
              <a:t> the results from the last 5 years (whichever is shorter)</a:t>
            </a:r>
          </a:p>
          <a:p>
            <a:pPr lvl="2"/>
            <a:r>
              <a:rPr lang="en-US" sz="3300" dirty="0"/>
              <a:t>Tenured faculty are required to evaluate at least half of their course load within an academic year)</a:t>
            </a:r>
          </a:p>
          <a:p>
            <a:pPr lvl="2"/>
            <a:r>
              <a:rPr lang="en-US" sz="3300" dirty="0"/>
              <a:t>Optional for spring 2020 – Covid MOA (must cite)</a:t>
            </a:r>
          </a:p>
          <a:p>
            <a:pPr lvl="1"/>
            <a:r>
              <a:rPr lang="en-US" sz="3300" dirty="0"/>
              <a:t>Precepting survey</a:t>
            </a:r>
          </a:p>
          <a:p>
            <a:pPr lvl="1"/>
            <a:r>
              <a:rPr lang="en-US" sz="3300" dirty="0"/>
              <a:t>Optional additional materials (sample assignments, lectures, rubrics, class feedback, etc.)</a:t>
            </a:r>
          </a:p>
          <a:p>
            <a:pPr lvl="1"/>
            <a:r>
              <a:rPr lang="en-US" sz="3300" b="1" i="1" dirty="0">
                <a:highlight>
                  <a:srgbClr val="00FFFF"/>
                </a:highlight>
              </a:rPr>
              <a:t>Provide evidence and reflect about how you have met the standards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558260"/>
            <a:ext cx="4217633" cy="630008"/>
          </a:xfrm>
          <a:prstGeom prst="rect">
            <a:avLst/>
          </a:prstGeom>
        </p:spPr>
      </p:pic>
    </p:spTree>
    <p:custDataLst>
      <p:tags r:id="rId1"/>
    </p:custDataLst>
    <p:extLst>
      <p:ext uri="{BB962C8B-B14F-4D97-AF65-F5344CB8AC3E}">
        <p14:creationId xmlns:p14="http://schemas.microsoft.com/office/powerpoint/2010/main" val="29893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CBD5B3BB-3C6C-4698-B3A6-14F84C7C2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6" y="-200179"/>
            <a:ext cx="12431486" cy="7622844"/>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511628" y="-83010"/>
            <a:ext cx="10873548" cy="951296"/>
          </a:xfrm>
          <a:solidFill>
            <a:srgbClr val="162544">
              <a:alpha val="28000"/>
            </a:srgbClr>
          </a:solidFill>
        </p:spPr>
        <p:txBody>
          <a:bodyPr>
            <a:normAutofit/>
          </a:bodyPr>
          <a:lstStyle/>
          <a:p>
            <a:r>
              <a:rPr lang="en-US" b="1">
                <a:solidFill>
                  <a:schemeClr val="bg1"/>
                </a:solidFill>
                <a:latin typeface="Helvetica" pitchFamily="2" charset="0"/>
              </a:rPr>
              <a:t>Promotion </a:t>
            </a:r>
            <a:r>
              <a:rPr lang="en-US" b="1" dirty="0">
                <a:solidFill>
                  <a:schemeClr val="bg1"/>
                </a:solidFill>
                <a:latin typeface="Helvetica" pitchFamily="2" charset="0"/>
              </a:rPr>
              <a:t>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163286" y="6326571"/>
            <a:ext cx="12431486"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58588" y="868286"/>
            <a:ext cx="11627224" cy="5622208"/>
          </a:xfrm>
          <a:solidFill>
            <a:schemeClr val="bg1">
              <a:alpha val="95000"/>
            </a:schemeClr>
          </a:solidFill>
        </p:spPr>
        <p:txBody>
          <a:bodyPr>
            <a:normAutofit fontScale="92500" lnSpcReduction="10000"/>
          </a:bodyPr>
          <a:lstStyle/>
          <a:p>
            <a:r>
              <a:rPr lang="en-US" b="1" dirty="0"/>
              <a:t>Scholarship Evidence (since last personnel action)</a:t>
            </a:r>
          </a:p>
          <a:p>
            <a:pPr lvl="1"/>
            <a:r>
              <a:rPr lang="en-US" sz="2800" dirty="0"/>
              <a:t>Samples of scholarly or creative work(s) </a:t>
            </a:r>
          </a:p>
          <a:p>
            <a:pPr lvl="1"/>
            <a:r>
              <a:rPr lang="en-US" sz="2800" dirty="0"/>
              <a:t>Evidence of reviews, grants, or awards</a:t>
            </a:r>
          </a:p>
          <a:p>
            <a:pPr lvl="1"/>
            <a:r>
              <a:rPr lang="en-US" sz="2800" dirty="0"/>
              <a:t>External Review when required (must obtain reviewers in advance with Dean approval)</a:t>
            </a:r>
          </a:p>
          <a:p>
            <a:pPr lvl="1"/>
            <a:r>
              <a:rPr lang="en-US" sz="2800" b="1" i="1" dirty="0">
                <a:highlight>
                  <a:srgbClr val="00FFFF"/>
                </a:highlight>
              </a:rPr>
              <a:t>Provide evidence and reflect about how you have met the standards</a:t>
            </a:r>
            <a:endParaRPr lang="en-US" b="1" u="sng" dirty="0"/>
          </a:p>
          <a:p>
            <a:r>
              <a:rPr lang="en-US" b="1" dirty="0"/>
              <a:t>Service Evidence (since last personnel action)</a:t>
            </a:r>
          </a:p>
          <a:p>
            <a:pPr lvl="1"/>
            <a:r>
              <a:rPr lang="en-US" sz="2800" dirty="0"/>
              <a:t>Evidence of awards</a:t>
            </a:r>
          </a:p>
          <a:p>
            <a:pPr lvl="1"/>
            <a:r>
              <a:rPr lang="en-US" sz="2800" dirty="0"/>
              <a:t>Letters that document impact of service (external and internal)</a:t>
            </a:r>
          </a:p>
          <a:p>
            <a:pPr lvl="1"/>
            <a:r>
              <a:rPr lang="en-US" sz="2800" dirty="0"/>
              <a:t>Notice of committee appointments</a:t>
            </a:r>
          </a:p>
          <a:p>
            <a:pPr lvl="1"/>
            <a:r>
              <a:rPr lang="en-US" sz="2800" dirty="0"/>
              <a:t>Task force/committee reports, meeting notes, other evidence that documents service contributions</a:t>
            </a:r>
          </a:p>
          <a:p>
            <a:pPr lvl="1"/>
            <a:r>
              <a:rPr lang="en-US" sz="2800" dirty="0"/>
              <a:t>External Review when required (for Distinguished, if using service)</a:t>
            </a:r>
          </a:p>
          <a:p>
            <a:pPr lvl="1"/>
            <a:r>
              <a:rPr lang="en-US" sz="2800" b="1" i="1" dirty="0">
                <a:highlight>
                  <a:srgbClr val="00FFFF"/>
                </a:highlight>
              </a:rPr>
              <a:t>Provide evidence and reflect about how you have met the standards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74367" y="6378112"/>
            <a:ext cx="4217633" cy="630008"/>
          </a:xfrm>
          <a:prstGeom prst="rect">
            <a:avLst/>
          </a:prstGeom>
        </p:spPr>
      </p:pic>
    </p:spTree>
    <p:custDataLst>
      <p:tags r:id="rId1"/>
    </p:custDataLst>
    <p:extLst>
      <p:ext uri="{BB962C8B-B14F-4D97-AF65-F5344CB8AC3E}">
        <p14:creationId xmlns:p14="http://schemas.microsoft.com/office/powerpoint/2010/main" val="210517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8A447-D96A-4D07-AF76-183646512BD2}"/>
              </a:ext>
            </a:extLst>
          </p:cNvPr>
          <p:cNvPicPr>
            <a:picLocks noChangeAspect="1"/>
          </p:cNvPicPr>
          <p:nvPr/>
        </p:nvPicPr>
        <p:blipFill rotWithShape="1">
          <a:blip r:embed="rId4"/>
          <a:srcRect b="14253"/>
          <a:stretch/>
        </p:blipFill>
        <p:spPr>
          <a:xfrm>
            <a:off x="0" y="-30935"/>
            <a:ext cx="12192001" cy="6969617"/>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0" y="99203"/>
            <a:ext cx="11295993" cy="951296"/>
          </a:xfrm>
        </p:spPr>
        <p:txBody>
          <a:bodyPr/>
          <a:lstStyle/>
          <a:p>
            <a:r>
              <a:rPr lang="en-US" b="1" dirty="0">
                <a:solidFill>
                  <a:schemeClr val="accent1"/>
                </a:solidFill>
                <a:latin typeface="Helvetica" pitchFamily="2" charset="0"/>
              </a:rPr>
              <a:t>Mistakes to Avoid</a:t>
            </a:r>
          </a:p>
        </p:txBody>
      </p:sp>
      <p:sp>
        <p:nvSpPr>
          <p:cNvPr id="7" name="Rectangle 6">
            <a:extLst>
              <a:ext uri="{FF2B5EF4-FFF2-40B4-BE49-F238E27FC236}">
                <a16:creationId xmlns:a16="http://schemas.microsoft.com/office/drawing/2014/main" id="{9849863B-011F-4E42-A3AC-26F92D8D0855}"/>
              </a:ext>
            </a:extLst>
          </p:cNvPr>
          <p:cNvSpPr/>
          <p:nvPr/>
        </p:nvSpPr>
        <p:spPr>
          <a:xfrm>
            <a:off x="6266329" y="6369515"/>
            <a:ext cx="5925670" cy="5691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1" y="925443"/>
            <a:ext cx="6175196" cy="6013239"/>
          </a:xfrm>
        </p:spPr>
        <p:txBody>
          <a:bodyPr>
            <a:normAutofit fontScale="92500"/>
          </a:bodyPr>
          <a:lstStyle/>
          <a:p>
            <a:r>
              <a:rPr lang="en-US" dirty="0"/>
              <a:t>Missing or inaccurate CV information </a:t>
            </a:r>
          </a:p>
          <a:p>
            <a:r>
              <a:rPr lang="en-US" dirty="0"/>
              <a:t>Not considering the readers when writing (consider clarity, brevity, &amp; specificity)</a:t>
            </a:r>
          </a:p>
          <a:p>
            <a:r>
              <a:rPr lang="en-US" dirty="0"/>
              <a:t>Failing to reference the standards for excellence in teaching, service, and scholarship </a:t>
            </a:r>
          </a:p>
          <a:p>
            <a:r>
              <a:rPr lang="en-US" dirty="0"/>
              <a:t>Failing to provide evidence</a:t>
            </a:r>
          </a:p>
          <a:p>
            <a:r>
              <a:rPr lang="en-US" dirty="0"/>
              <a:t>Not connecting your evidence to your self-evaluation</a:t>
            </a:r>
          </a:p>
          <a:p>
            <a:r>
              <a:rPr lang="en-US" dirty="0"/>
              <a:t>Teaching philosophy not supported by evidence</a:t>
            </a:r>
          </a:p>
          <a:p>
            <a:pPr lvl="1"/>
            <a:r>
              <a:rPr lang="en-US" dirty="0"/>
              <a:t>No examples from IDEAs or overreliance on IDEA scores</a:t>
            </a:r>
          </a:p>
          <a:p>
            <a:pPr lvl="1"/>
            <a:r>
              <a:rPr lang="en-US" dirty="0"/>
              <a:t>Lack of reflection/examination of trends (IDEA &amp; other assessments)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2650" y="6339094"/>
            <a:ext cx="4217633" cy="630008"/>
          </a:xfrm>
          <a:prstGeom prst="rect">
            <a:avLst/>
          </a:prstGeom>
        </p:spPr>
      </p:pic>
    </p:spTree>
    <p:custDataLst>
      <p:tags r:id="rId1"/>
    </p:custDataLst>
    <p:extLst>
      <p:ext uri="{BB962C8B-B14F-4D97-AF65-F5344CB8AC3E}">
        <p14:creationId xmlns:p14="http://schemas.microsoft.com/office/powerpoint/2010/main" val="428269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62BC69-7A38-43B5-94D7-B21BAC192A3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621483"/>
            <a:ext cx="12192000" cy="8100966"/>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304799" y="-272626"/>
            <a:ext cx="3755571" cy="1365703"/>
          </a:xfrm>
        </p:spPr>
        <p:txBody>
          <a:bodyPr>
            <a:normAutofit/>
          </a:bodyPr>
          <a:lstStyle/>
          <a:p>
            <a:r>
              <a:rPr lang="en-US" b="1" dirty="0">
                <a:solidFill>
                  <a:schemeClr val="bg1"/>
                </a:solidFill>
                <a:latin typeface="Helvetica" pitchFamily="2" charset="0"/>
              </a:rPr>
              <a:t>Uploading File Content</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E5F17-706D-4391-8A57-BB852713A4ED}"/>
              </a:ext>
            </a:extLst>
          </p:cNvPr>
          <p:cNvSpPr>
            <a:spLocks noGrp="1"/>
          </p:cNvSpPr>
          <p:nvPr>
            <p:ph idx="1"/>
          </p:nvPr>
        </p:nvSpPr>
        <p:spPr>
          <a:xfrm>
            <a:off x="304799" y="1441934"/>
            <a:ext cx="3818965" cy="1987065"/>
          </a:xfrm>
          <a:solidFill>
            <a:schemeClr val="bg1"/>
          </a:solidFill>
        </p:spPr>
        <p:txBody>
          <a:bodyPr/>
          <a:lstStyle/>
          <a:p>
            <a:endParaRPr lang="en-US" dirty="0">
              <a:hlinkClick r:id="" action="ppaction://noaction"/>
            </a:endParaRPr>
          </a:p>
          <a:p>
            <a:r>
              <a:rPr lang="en-US" dirty="0">
                <a:hlinkClick r:id="" action="ppaction://noaction"/>
              </a:rPr>
              <a:t>Login Instructions</a:t>
            </a:r>
            <a:endParaRPr lang="en-US" dirty="0"/>
          </a:p>
          <a:p>
            <a:r>
              <a:rPr lang="en-US" dirty="0"/>
              <a:t>Upload = Slow process</a:t>
            </a:r>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spTree>
    <p:custDataLst>
      <p:tags r:id="rId1"/>
    </p:custDataLst>
    <p:extLst>
      <p:ext uri="{BB962C8B-B14F-4D97-AF65-F5344CB8AC3E}">
        <p14:creationId xmlns:p14="http://schemas.microsoft.com/office/powerpoint/2010/main" val="428739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pic>
        <p:nvPicPr>
          <p:cNvPr id="6" name="Picture 5">
            <a:extLst>
              <a:ext uri="{FF2B5EF4-FFF2-40B4-BE49-F238E27FC236}">
                <a16:creationId xmlns:a16="http://schemas.microsoft.com/office/drawing/2014/main" id="{95BC956F-E7FA-8FE7-8FC4-866D51688C37}"/>
              </a:ext>
            </a:extLst>
          </p:cNvPr>
          <p:cNvPicPr>
            <a:picLocks noChangeAspect="1"/>
          </p:cNvPicPr>
          <p:nvPr/>
        </p:nvPicPr>
        <p:blipFill>
          <a:blip r:embed="rId5"/>
          <a:stretch>
            <a:fillRect/>
          </a:stretch>
        </p:blipFill>
        <p:spPr>
          <a:xfrm>
            <a:off x="56788" y="27026"/>
            <a:ext cx="5171078" cy="6024149"/>
          </a:xfrm>
          <a:prstGeom prst="rect">
            <a:avLst/>
          </a:prstGeom>
        </p:spPr>
      </p:pic>
      <p:pic>
        <p:nvPicPr>
          <p:cNvPr id="14" name="Picture 13">
            <a:extLst>
              <a:ext uri="{FF2B5EF4-FFF2-40B4-BE49-F238E27FC236}">
                <a16:creationId xmlns:a16="http://schemas.microsoft.com/office/drawing/2014/main" id="{D854BCFD-D802-05B1-75FE-876577A16BBE}"/>
              </a:ext>
            </a:extLst>
          </p:cNvPr>
          <p:cNvPicPr>
            <a:picLocks noChangeAspect="1"/>
          </p:cNvPicPr>
          <p:nvPr/>
        </p:nvPicPr>
        <p:blipFill>
          <a:blip r:embed="rId6"/>
          <a:stretch>
            <a:fillRect/>
          </a:stretch>
        </p:blipFill>
        <p:spPr>
          <a:xfrm>
            <a:off x="5401912" y="62886"/>
            <a:ext cx="6790088" cy="2358753"/>
          </a:xfrm>
          <a:prstGeom prst="rect">
            <a:avLst/>
          </a:prstGeom>
        </p:spPr>
      </p:pic>
      <p:pic>
        <p:nvPicPr>
          <p:cNvPr id="16" name="Picture 15">
            <a:extLst>
              <a:ext uri="{FF2B5EF4-FFF2-40B4-BE49-F238E27FC236}">
                <a16:creationId xmlns:a16="http://schemas.microsoft.com/office/drawing/2014/main" id="{BD2E9F35-6069-BCD6-190D-2D267F8D1B74}"/>
              </a:ext>
            </a:extLst>
          </p:cNvPr>
          <p:cNvPicPr>
            <a:picLocks noChangeAspect="1"/>
          </p:cNvPicPr>
          <p:nvPr/>
        </p:nvPicPr>
        <p:blipFill>
          <a:blip r:embed="rId7"/>
          <a:stretch>
            <a:fillRect/>
          </a:stretch>
        </p:blipFill>
        <p:spPr>
          <a:xfrm>
            <a:off x="5328637" y="2463738"/>
            <a:ext cx="6863363" cy="3676445"/>
          </a:xfrm>
          <a:prstGeom prst="rect">
            <a:avLst/>
          </a:prstGeom>
        </p:spPr>
      </p:pic>
    </p:spTree>
    <p:custDataLst>
      <p:tags r:id="rId1"/>
    </p:custDataLst>
    <p:extLst>
      <p:ext uri="{BB962C8B-B14F-4D97-AF65-F5344CB8AC3E}">
        <p14:creationId xmlns:p14="http://schemas.microsoft.com/office/powerpoint/2010/main" val="220492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2C8995-32E9-4F84-9B04-E075BC4B999C}"/>
              </a:ext>
            </a:extLst>
          </p:cNvPr>
          <p:cNvPicPr>
            <a:picLocks noChangeAspect="1"/>
          </p:cNvPicPr>
          <p:nvPr/>
        </p:nvPicPr>
        <p:blipFill rotWithShape="1">
          <a:blip r:embed="rId4"/>
          <a:srcRect b="11665"/>
          <a:stretch/>
        </p:blipFill>
        <p:spPr>
          <a:xfrm>
            <a:off x="-38588" y="2063"/>
            <a:ext cx="12374192" cy="7295208"/>
          </a:xfrm>
          <a:prstGeom prst="rect">
            <a:avLst/>
          </a:prstGeom>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475129" y="-24831"/>
            <a:ext cx="11618259" cy="1109561"/>
          </a:xfrm>
          <a:solidFill>
            <a:srgbClr val="FFFFFF">
              <a:alpha val="48000"/>
            </a:srgbClr>
          </a:solidFill>
        </p:spPr>
        <p:txBody>
          <a:bodyPr>
            <a:normAutofit/>
          </a:bodyPr>
          <a:lstStyle/>
          <a:p>
            <a:r>
              <a:rPr lang="en-US" sz="5400" b="1" dirty="0">
                <a:solidFill>
                  <a:schemeClr val="accent1">
                    <a:lumMod val="75000"/>
                  </a:schemeClr>
                </a:solidFill>
                <a:latin typeface="Helvetica" pitchFamily="2" charset="0"/>
              </a:rPr>
              <a:t>Levels of Review</a:t>
            </a:r>
          </a:p>
        </p:txBody>
      </p:sp>
      <p:sp>
        <p:nvSpPr>
          <p:cNvPr id="7" name="Rectangle 6">
            <a:extLst>
              <a:ext uri="{FF2B5EF4-FFF2-40B4-BE49-F238E27FC236}">
                <a16:creationId xmlns:a16="http://schemas.microsoft.com/office/drawing/2014/main" id="{9849863B-011F-4E42-A3AC-26F92D8D0855}"/>
              </a:ext>
            </a:extLst>
          </p:cNvPr>
          <p:cNvSpPr/>
          <p:nvPr/>
        </p:nvSpPr>
        <p:spPr>
          <a:xfrm>
            <a:off x="-38588" y="6446879"/>
            <a:ext cx="12387943"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74367" y="6446879"/>
            <a:ext cx="4217633" cy="630008"/>
          </a:xfrm>
          <a:prstGeom prst="rect">
            <a:avLst/>
          </a:prstGeom>
        </p:spPr>
      </p:pic>
      <p:sp>
        <p:nvSpPr>
          <p:cNvPr id="3" name="TextBox 2">
            <a:extLst>
              <a:ext uri="{FF2B5EF4-FFF2-40B4-BE49-F238E27FC236}">
                <a16:creationId xmlns:a16="http://schemas.microsoft.com/office/drawing/2014/main" id="{ADA8521D-115C-9444-34F4-0EA353389DD9}"/>
              </a:ext>
            </a:extLst>
          </p:cNvPr>
          <p:cNvSpPr txBox="1"/>
          <p:nvPr/>
        </p:nvSpPr>
        <p:spPr>
          <a:xfrm>
            <a:off x="340013" y="1325954"/>
            <a:ext cx="11689975" cy="4647426"/>
          </a:xfrm>
          <a:prstGeom prst="rect">
            <a:avLst/>
          </a:prstGeom>
          <a:solidFill>
            <a:schemeClr val="bg1"/>
          </a:solidFill>
        </p:spPr>
        <p:txBody>
          <a:bodyPr wrap="square" rtlCol="0">
            <a:spAutoFit/>
          </a:bodyPr>
          <a:lstStyle/>
          <a:p>
            <a:pPr marL="285750" indent="-285750" algn="l">
              <a:buFont typeface="Arial" panose="020B0604020202020204" pitchFamily="34" charset="0"/>
              <a:buChar char="•"/>
            </a:pPr>
            <a:r>
              <a:rPr lang="en-US" sz="3200" dirty="0"/>
              <a:t>Faculty decisions go to the PRC, Dean, FRC, Provost, and then President</a:t>
            </a:r>
          </a:p>
          <a:p>
            <a:pPr marL="742950" lvl="1" indent="-285750">
              <a:buFont typeface="Arial" panose="020B0604020202020204" pitchFamily="34" charset="0"/>
              <a:buChar char="•"/>
            </a:pPr>
            <a:r>
              <a:rPr lang="en-US" sz="2800" dirty="0"/>
              <a:t>If you have a PRC member who is serving on the FRC, they will be recused from the discussion and vote at the FRC level</a:t>
            </a:r>
          </a:p>
          <a:p>
            <a:pPr marL="742950" lvl="1" indent="-285750">
              <a:buFont typeface="Arial" panose="020B0604020202020204" pitchFamily="34" charset="0"/>
              <a:buChar char="•"/>
            </a:pPr>
            <a:r>
              <a:rPr lang="en-US" sz="2800" dirty="0"/>
              <a:t>A program member (who was not on your PRC) is allowed to discuss and vote at the FRC level</a:t>
            </a:r>
          </a:p>
          <a:p>
            <a:pPr marL="742950" lvl="1" indent="-285750">
              <a:buFont typeface="Arial" panose="020B0604020202020204" pitchFamily="34" charset="0"/>
              <a:buChar char="•"/>
            </a:pPr>
            <a:r>
              <a:rPr lang="en-US" sz="2800" dirty="0"/>
              <a:t>If you are a PRC member, you will not be involved in other Promotion discussions/decisions</a:t>
            </a:r>
          </a:p>
          <a:p>
            <a:pPr marL="285750" indent="-285750" algn="l">
              <a:buFont typeface="Arial" panose="020B0604020202020204" pitchFamily="34" charset="0"/>
              <a:buChar char="•"/>
            </a:pPr>
            <a:r>
              <a:rPr lang="en-US" sz="3200" dirty="0"/>
              <a:t>You may write a rebuttal letter (get help from the Union!) after any level (you have 3 days to submit; rebuttals are due by 2 PM)</a:t>
            </a:r>
          </a:p>
        </p:txBody>
      </p:sp>
    </p:spTree>
    <p:custDataLst>
      <p:tags r:id="rId1"/>
    </p:custDataLst>
    <p:extLst>
      <p:ext uri="{BB962C8B-B14F-4D97-AF65-F5344CB8AC3E}">
        <p14:creationId xmlns:p14="http://schemas.microsoft.com/office/powerpoint/2010/main" val="76337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F11A47-0848-4B08-BE55-B239FE37F72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55092" y="93305"/>
            <a:ext cx="6746889" cy="6083657"/>
          </a:xfrm>
          <a:prstGeom prst="rect">
            <a:avLst/>
          </a:prstGeom>
          <a:ln>
            <a:noFill/>
          </a:ln>
          <a:effectLst>
            <a:softEdge rad="112500"/>
          </a:effectLst>
        </p:spPr>
      </p:pic>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642258" y="365126"/>
            <a:ext cx="10653736" cy="951296"/>
          </a:xfrm>
        </p:spPr>
        <p:txBody>
          <a:bodyPr/>
          <a:lstStyle/>
          <a:p>
            <a:r>
              <a:rPr lang="en-US" b="1" dirty="0">
                <a:solidFill>
                  <a:schemeClr val="accent6">
                    <a:lumMod val="75000"/>
                  </a:schemeClr>
                </a:solidFill>
                <a:latin typeface="Helvetica" pitchFamily="2" charset="0"/>
              </a:rPr>
              <a:t>Today’s Session</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E767BD-AA8B-49AE-A1DF-B2C2875D7C49}"/>
              </a:ext>
            </a:extLst>
          </p:cNvPr>
          <p:cNvSpPr txBox="1">
            <a:spLocks/>
          </p:cNvSpPr>
          <p:nvPr/>
        </p:nvSpPr>
        <p:spPr>
          <a:xfrm>
            <a:off x="642258" y="1506071"/>
            <a:ext cx="4557911" cy="4195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600" dirty="0"/>
              <a:t>Important Resources</a:t>
            </a:r>
          </a:p>
          <a:p>
            <a:pPr marL="514350" indent="-514350">
              <a:buFont typeface="+mj-lt"/>
              <a:buAutoNum type="arabicPeriod"/>
            </a:pPr>
            <a:r>
              <a:rPr lang="en-US" sz="3600" dirty="0"/>
              <a:t>Promotion File Construction</a:t>
            </a:r>
          </a:p>
          <a:p>
            <a:pPr marL="514350" indent="-514350">
              <a:buFont typeface="+mj-lt"/>
              <a:buAutoNum type="arabicPeriod"/>
            </a:pPr>
            <a:r>
              <a:rPr lang="en-US" sz="3600" dirty="0"/>
              <a:t>Questions</a:t>
            </a:r>
          </a:p>
        </p:txBody>
      </p:sp>
      <p:pic>
        <p:nvPicPr>
          <p:cNvPr id="16" name="Picture 15">
            <a:extLst>
              <a:ext uri="{FF2B5EF4-FFF2-40B4-BE49-F238E27FC236}">
                <a16:creationId xmlns:a16="http://schemas.microsoft.com/office/drawing/2014/main" id="{6E2DB30A-34C8-4232-BA49-069B95169DA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spTree>
    <p:custDataLst>
      <p:tags r:id="rId1"/>
    </p:custDataLst>
    <p:extLst>
      <p:ext uri="{BB962C8B-B14F-4D97-AF65-F5344CB8AC3E}">
        <p14:creationId xmlns:p14="http://schemas.microsoft.com/office/powerpoint/2010/main" val="3414433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484094" y="39088"/>
            <a:ext cx="10040934" cy="951296"/>
          </a:xfrm>
        </p:spPr>
        <p:txBody>
          <a:bodyPr/>
          <a:lstStyle/>
          <a:p>
            <a:r>
              <a:rPr lang="en-US" b="1" dirty="0">
                <a:solidFill>
                  <a:schemeClr val="accent1"/>
                </a:solidFill>
                <a:latin typeface="Helvetica" pitchFamily="2" charset="0"/>
              </a:rPr>
              <a:t>Successful Promotion</a:t>
            </a:r>
          </a:p>
        </p:txBody>
      </p:sp>
      <p:sp>
        <p:nvSpPr>
          <p:cNvPr id="4" name="Content Placeholder 3">
            <a:extLst>
              <a:ext uri="{FF2B5EF4-FFF2-40B4-BE49-F238E27FC236}">
                <a16:creationId xmlns:a16="http://schemas.microsoft.com/office/drawing/2014/main" id="{C2B63A52-7AE0-B4E0-F82F-C7DC629ADF64}"/>
              </a:ext>
            </a:extLst>
          </p:cNvPr>
          <p:cNvSpPr>
            <a:spLocks noGrp="1"/>
          </p:cNvSpPr>
          <p:nvPr>
            <p:ph idx="1"/>
          </p:nvPr>
        </p:nvSpPr>
        <p:spPr>
          <a:xfrm>
            <a:off x="97603" y="990385"/>
            <a:ext cx="5415691" cy="5181344"/>
          </a:xfrm>
        </p:spPr>
        <p:txBody>
          <a:bodyPr>
            <a:noAutofit/>
          </a:bodyPr>
          <a:lstStyle/>
          <a:p>
            <a:r>
              <a:rPr lang="en-US" sz="2400" dirty="0">
                <a:effectLst/>
              </a:rPr>
              <a:t>If the President approves the application, a positive recommendation goes to the December meeting of the Board of Trustees</a:t>
            </a:r>
          </a:p>
          <a:p>
            <a:r>
              <a:rPr lang="en-US" sz="2400" dirty="0">
                <a:effectLst/>
              </a:rPr>
              <a:t>If approved by the Board of Trustees, the promotion to the next rank will be effective at the beginning of the Fall semester following the action by the Board</a:t>
            </a:r>
          </a:p>
          <a:p>
            <a:r>
              <a:rPr lang="en-US" sz="2400" dirty="0"/>
              <a:t>Faculty members who are promoted shall advance four (4) salary ranges </a:t>
            </a:r>
            <a:r>
              <a:rPr lang="en-US" sz="2400" i="1" dirty="0"/>
              <a:t>(Article XIV.A of the Master)</a:t>
            </a:r>
          </a:p>
          <a:p>
            <a:pPr lvl="1"/>
            <a:r>
              <a:rPr lang="en-US" sz="2000" dirty="0"/>
              <a:t>Go to the </a:t>
            </a:r>
            <a:r>
              <a:rPr lang="en-US" sz="2000" dirty="0">
                <a:hlinkClick r:id="rId5"/>
              </a:rPr>
              <a:t>SFT Union Website for Salaries </a:t>
            </a:r>
            <a:r>
              <a:rPr lang="en-US" sz="2000" dirty="0"/>
              <a:t>and check out the link for the video “Salary After Promotion” on the right side</a:t>
            </a:r>
          </a:p>
        </p:txBody>
      </p:sp>
      <p:pic>
        <p:nvPicPr>
          <p:cNvPr id="5" name="Picture 4">
            <a:extLst>
              <a:ext uri="{FF2B5EF4-FFF2-40B4-BE49-F238E27FC236}">
                <a16:creationId xmlns:a16="http://schemas.microsoft.com/office/drawing/2014/main" id="{958C49AC-597F-A79D-4FCF-45F5B8CDEB98}"/>
              </a:ext>
            </a:extLst>
          </p:cNvPr>
          <p:cNvPicPr>
            <a:picLocks noChangeAspect="1"/>
          </p:cNvPicPr>
          <p:nvPr/>
        </p:nvPicPr>
        <p:blipFill>
          <a:blip r:embed="rId6"/>
          <a:stretch>
            <a:fillRect/>
          </a:stretch>
        </p:blipFill>
        <p:spPr>
          <a:xfrm>
            <a:off x="5641752" y="1125771"/>
            <a:ext cx="6452645" cy="4833255"/>
          </a:xfrm>
          <a:prstGeom prst="rect">
            <a:avLst/>
          </a:prstGeom>
        </p:spPr>
      </p:pic>
    </p:spTree>
    <p:custDataLst>
      <p:tags r:id="rId1"/>
    </p:custDataLst>
    <p:extLst>
      <p:ext uri="{BB962C8B-B14F-4D97-AF65-F5344CB8AC3E}">
        <p14:creationId xmlns:p14="http://schemas.microsoft.com/office/powerpoint/2010/main" val="128644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285677"/>
            <a:ext cx="12191999" cy="56916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D0D5A5-BB90-4832-AD88-4869B3CBF60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2931" y="6224836"/>
            <a:ext cx="4217633" cy="630008"/>
          </a:xfrm>
          <a:prstGeom prst="rect">
            <a:avLst/>
          </a:prstGeom>
        </p:spPr>
      </p:pic>
      <p:sp>
        <p:nvSpPr>
          <p:cNvPr id="4" name="Title 3">
            <a:extLst>
              <a:ext uri="{FF2B5EF4-FFF2-40B4-BE49-F238E27FC236}">
                <a16:creationId xmlns:a16="http://schemas.microsoft.com/office/drawing/2014/main" id="{F1506DF7-4850-2AFC-102A-D2E970C01620}"/>
              </a:ext>
            </a:extLst>
          </p:cNvPr>
          <p:cNvSpPr>
            <a:spLocks noGrp="1"/>
          </p:cNvSpPr>
          <p:nvPr>
            <p:ph type="title"/>
          </p:nvPr>
        </p:nvSpPr>
        <p:spPr>
          <a:xfrm>
            <a:off x="8328212" y="2256678"/>
            <a:ext cx="3712352" cy="1553322"/>
          </a:xfrm>
        </p:spPr>
        <p:txBody>
          <a:bodyPr>
            <a:normAutofit/>
          </a:bodyPr>
          <a:lstStyle/>
          <a:p>
            <a:r>
              <a:rPr lang="en-US" sz="5400" b="1" dirty="0">
                <a:solidFill>
                  <a:schemeClr val="accent1">
                    <a:lumMod val="75000"/>
                  </a:schemeClr>
                </a:solidFill>
              </a:rPr>
              <a:t>Questions??</a:t>
            </a:r>
          </a:p>
        </p:txBody>
      </p:sp>
      <p:pic>
        <p:nvPicPr>
          <p:cNvPr id="6" name="Picture 5" descr="A picture containing outdoor, water, beach, sky">
            <a:extLst>
              <a:ext uri="{FF2B5EF4-FFF2-40B4-BE49-F238E27FC236}">
                <a16:creationId xmlns:a16="http://schemas.microsoft.com/office/drawing/2014/main" id="{4FBA3289-FEE9-12F9-EFD3-65F7F2DE2C40}"/>
              </a:ext>
            </a:extLst>
          </p:cNvPr>
          <p:cNvPicPr>
            <a:picLocks noChangeAspect="1"/>
          </p:cNvPicPr>
          <p:nvPr/>
        </p:nvPicPr>
        <p:blipFill>
          <a:blip r:embed="rId5"/>
          <a:stretch>
            <a:fillRect/>
          </a:stretch>
        </p:blipFill>
        <p:spPr>
          <a:xfrm>
            <a:off x="0" y="3156"/>
            <a:ext cx="8376694" cy="6282521"/>
          </a:xfrm>
          <a:prstGeom prst="rect">
            <a:avLst/>
          </a:prstGeom>
        </p:spPr>
      </p:pic>
    </p:spTree>
    <p:custDataLst>
      <p:tags r:id="rId1"/>
    </p:custDataLst>
    <p:extLst>
      <p:ext uri="{BB962C8B-B14F-4D97-AF65-F5344CB8AC3E}">
        <p14:creationId xmlns:p14="http://schemas.microsoft.com/office/powerpoint/2010/main" val="333516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3B19-966B-A94B-B562-1D5574D5634D}"/>
              </a:ext>
            </a:extLst>
          </p:cNvPr>
          <p:cNvSpPr>
            <a:spLocks noGrp="1"/>
          </p:cNvSpPr>
          <p:nvPr>
            <p:ph type="title"/>
          </p:nvPr>
        </p:nvSpPr>
        <p:spPr>
          <a:xfrm>
            <a:off x="642258" y="333788"/>
            <a:ext cx="10653736" cy="951296"/>
          </a:xfrm>
        </p:spPr>
        <p:txBody>
          <a:bodyPr/>
          <a:lstStyle/>
          <a:p>
            <a:r>
              <a:rPr lang="en-US" b="1" dirty="0">
                <a:solidFill>
                  <a:schemeClr val="accent6">
                    <a:lumMod val="75000"/>
                  </a:schemeClr>
                </a:solidFill>
                <a:latin typeface="Helvetica" pitchFamily="2" charset="0"/>
              </a:rPr>
              <a:t>Important Resources</a:t>
            </a:r>
          </a:p>
        </p:txBody>
      </p:sp>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691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E767BD-AA8B-49AE-A1DF-B2C2875D7C49}"/>
              </a:ext>
            </a:extLst>
          </p:cNvPr>
          <p:cNvSpPr txBox="1">
            <a:spLocks/>
          </p:cNvSpPr>
          <p:nvPr/>
        </p:nvSpPr>
        <p:spPr>
          <a:xfrm>
            <a:off x="642258" y="1640541"/>
            <a:ext cx="5760721" cy="4554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Locally Negotiated Agreements </a:t>
            </a:r>
            <a:endParaRPr lang="en-US" dirty="0">
              <a:hlinkClick r:id="" action="ppaction://noaction"/>
            </a:endParaRPr>
          </a:p>
          <a:p>
            <a:r>
              <a:rPr lang="en-US" dirty="0">
                <a:hlinkClick r:id="rId5"/>
              </a:rPr>
              <a:t>Faculty Evaluation Procedure </a:t>
            </a:r>
            <a:r>
              <a:rPr lang="en-US" dirty="0"/>
              <a:t>(</a:t>
            </a:r>
            <a:r>
              <a:rPr lang="en-US" dirty="0" err="1"/>
              <a:t>MoA</a:t>
            </a:r>
            <a:r>
              <a:rPr lang="en-US" dirty="0"/>
              <a:t>)</a:t>
            </a:r>
          </a:p>
          <a:p>
            <a:r>
              <a:rPr lang="en-US" dirty="0">
                <a:hlinkClick r:id="rId6"/>
              </a:rPr>
              <a:t>Faculty Evaluation Policy (University Standards – section 6.00 and 10.00) </a:t>
            </a:r>
            <a:endParaRPr lang="en-US" dirty="0"/>
          </a:p>
          <a:p>
            <a:r>
              <a:rPr lang="en-US" dirty="0">
                <a:hlinkClick r:id="rId7"/>
              </a:rPr>
              <a:t>Program Standards</a:t>
            </a:r>
            <a:endParaRPr lang="en-US" dirty="0"/>
          </a:p>
          <a:p>
            <a:r>
              <a:rPr lang="en-US" dirty="0">
                <a:hlinkClick r:id="rId8"/>
              </a:rPr>
              <a:t>School Standards</a:t>
            </a:r>
            <a:endParaRPr lang="en-US" dirty="0"/>
          </a:p>
          <a:p>
            <a:r>
              <a:rPr lang="en-US" dirty="0">
                <a:hlinkClick r:id="rId9"/>
              </a:rPr>
              <a:t>Covid MOA</a:t>
            </a:r>
            <a:endParaRPr lang="en-US" dirty="0"/>
          </a:p>
          <a:p>
            <a:r>
              <a:rPr lang="en-US" dirty="0">
                <a:hlinkClick r:id="rId10"/>
              </a:rPr>
              <a:t>Personnel Actions Calendar</a:t>
            </a:r>
            <a:endParaRPr lang="en-US" dirty="0"/>
          </a:p>
          <a:p>
            <a:r>
              <a:rPr lang="en-US" dirty="0">
                <a:hlinkClick r:id="rId11"/>
              </a:rPr>
              <a:t>Summary Due Dates</a:t>
            </a:r>
            <a:endParaRPr lang="en-US" dirty="0"/>
          </a:p>
        </p:txBody>
      </p:sp>
      <p:pic>
        <p:nvPicPr>
          <p:cNvPr id="16" name="Picture 15">
            <a:extLst>
              <a:ext uri="{FF2B5EF4-FFF2-40B4-BE49-F238E27FC236}">
                <a16:creationId xmlns:a16="http://schemas.microsoft.com/office/drawing/2014/main" id="{6E2DB30A-34C8-4232-BA49-069B95169DA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822931" y="6165106"/>
            <a:ext cx="4217633" cy="630008"/>
          </a:xfrm>
          <a:prstGeom prst="rect">
            <a:avLst/>
          </a:prstGeom>
        </p:spPr>
      </p:pic>
      <p:pic>
        <p:nvPicPr>
          <p:cNvPr id="3" name="Picture 2">
            <a:extLst>
              <a:ext uri="{FF2B5EF4-FFF2-40B4-BE49-F238E27FC236}">
                <a16:creationId xmlns:a16="http://schemas.microsoft.com/office/drawing/2014/main" id="{EE68875F-6ACC-DAF6-90FF-53B88420E215}"/>
              </a:ext>
            </a:extLst>
          </p:cNvPr>
          <p:cNvPicPr>
            <a:picLocks noChangeAspect="1"/>
          </p:cNvPicPr>
          <p:nvPr/>
        </p:nvPicPr>
        <p:blipFill rotWithShape="1">
          <a:blip r:embed="rId13"/>
          <a:srcRect l="9542" r="7365"/>
          <a:stretch/>
        </p:blipFill>
        <p:spPr>
          <a:xfrm>
            <a:off x="6368527" y="1529883"/>
            <a:ext cx="5760720" cy="3798234"/>
          </a:xfrm>
          <a:prstGeom prst="rect">
            <a:avLst/>
          </a:prstGeom>
        </p:spPr>
      </p:pic>
    </p:spTree>
    <p:custDataLst>
      <p:tags r:id="rId1"/>
    </p:custDataLst>
    <p:extLst>
      <p:ext uri="{BB962C8B-B14F-4D97-AF65-F5344CB8AC3E}">
        <p14:creationId xmlns:p14="http://schemas.microsoft.com/office/powerpoint/2010/main" val="74088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vs. Range Adjustment</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186951"/>
            <a:ext cx="11400971" cy="4984777"/>
          </a:xfrm>
        </p:spPr>
        <p:txBody>
          <a:bodyPr>
            <a:normAutofit/>
          </a:bodyPr>
          <a:lstStyle/>
          <a:p>
            <a:r>
              <a:rPr lang="en-US" sz="2400" b="1" dirty="0"/>
              <a:t>Range Adjustment</a:t>
            </a:r>
          </a:p>
          <a:p>
            <a:pPr lvl="1"/>
            <a:r>
              <a:rPr lang="en-US" dirty="0"/>
              <a:t>Based on teaching </a:t>
            </a:r>
            <a:r>
              <a:rPr lang="en-US" b="1" dirty="0"/>
              <a:t>AND</a:t>
            </a:r>
            <a:r>
              <a:rPr lang="en-US" dirty="0"/>
              <a:t> service </a:t>
            </a:r>
            <a:r>
              <a:rPr lang="en-US" b="1" dirty="0"/>
              <a:t>OR</a:t>
            </a:r>
            <a:r>
              <a:rPr lang="en-US" dirty="0"/>
              <a:t> scholarship</a:t>
            </a:r>
          </a:p>
          <a:p>
            <a:pPr lvl="1"/>
            <a:r>
              <a:rPr lang="en-US" dirty="0"/>
              <a:t>You are meeting the standards in your </a:t>
            </a:r>
            <a:r>
              <a:rPr lang="en-US" b="1" dirty="0"/>
              <a:t>current</a:t>
            </a:r>
            <a:r>
              <a:rPr lang="en-US" dirty="0"/>
              <a:t> rank</a:t>
            </a:r>
          </a:p>
          <a:p>
            <a:pPr lvl="1"/>
            <a:r>
              <a:rPr lang="en-US" dirty="0"/>
              <a:t>Files are submitted early spring semester</a:t>
            </a:r>
          </a:p>
          <a:p>
            <a:r>
              <a:rPr lang="en-US" sz="2400" b="1" dirty="0"/>
              <a:t>Promotion</a:t>
            </a:r>
          </a:p>
          <a:p>
            <a:pPr lvl="1"/>
            <a:r>
              <a:rPr lang="en-US" dirty="0"/>
              <a:t>Based on teaching, service, </a:t>
            </a:r>
            <a:r>
              <a:rPr lang="en-US" b="1" dirty="0"/>
              <a:t>AND</a:t>
            </a:r>
            <a:r>
              <a:rPr lang="en-US" dirty="0"/>
              <a:t> scholarship (except Distinguished)</a:t>
            </a:r>
          </a:p>
          <a:p>
            <a:pPr lvl="1"/>
            <a:r>
              <a:rPr lang="en-US" dirty="0"/>
              <a:t>You are meeting the standards for the </a:t>
            </a:r>
            <a:r>
              <a:rPr lang="en-US" b="1" dirty="0"/>
              <a:t>next highest </a:t>
            </a:r>
            <a:r>
              <a:rPr lang="en-US" dirty="0"/>
              <a:t>rank</a:t>
            </a:r>
          </a:p>
          <a:p>
            <a:pPr lvl="1"/>
            <a:r>
              <a:rPr lang="en-US" dirty="0"/>
              <a:t>Files submitted early fall semester</a:t>
            </a:r>
          </a:p>
          <a:p>
            <a:pPr lvl="1"/>
            <a:r>
              <a:rPr lang="en-US" dirty="0"/>
              <a:t>Plan for external review process (depending on rank)</a:t>
            </a:r>
          </a:p>
          <a:p>
            <a:r>
              <a:rPr lang="en-US" sz="2400" dirty="0"/>
              <a:t>Feedback from PRC/FRC</a:t>
            </a:r>
          </a:p>
          <a:p>
            <a:r>
              <a:rPr lang="en-US" sz="2400" dirty="0"/>
              <a:t>Program “politics” and other reasons people avoid applying for promotion</a:t>
            </a:r>
          </a:p>
        </p:txBody>
      </p:sp>
    </p:spTree>
    <p:custDataLst>
      <p:tags r:id="rId1"/>
    </p:custDataLst>
    <p:extLst>
      <p:ext uri="{BB962C8B-B14F-4D97-AF65-F5344CB8AC3E}">
        <p14:creationId xmlns:p14="http://schemas.microsoft.com/office/powerpoint/2010/main" val="144386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Assistant</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426464"/>
            <a:ext cx="11400971" cy="4745264"/>
          </a:xfrm>
        </p:spPr>
        <p:txBody>
          <a:bodyPr>
            <a:normAutofit/>
          </a:bodyPr>
          <a:lstStyle/>
          <a:p>
            <a:r>
              <a:rPr lang="en-US" b="1" dirty="0"/>
              <a:t>Instructor to Assistant</a:t>
            </a:r>
          </a:p>
          <a:p>
            <a:pPr lvl="1"/>
            <a:r>
              <a:rPr lang="en-US" b="1" i="1" dirty="0">
                <a:effectLst/>
              </a:rPr>
              <a:t>10.1.1.2.3 (Faculty Evaluation Policy): </a:t>
            </a:r>
            <a:r>
              <a:rPr lang="en-US" dirty="0">
                <a:effectLst/>
              </a:rPr>
              <a:t>Only those hired with expectations specified in their contract of earning a terminal degree will automatically receive rank adjustment to Assistant Professor upon documented completion of the terminal degree provided that evaluations to that point are satisfactory.</a:t>
            </a:r>
          </a:p>
          <a:p>
            <a:pPr lvl="1"/>
            <a:r>
              <a:rPr lang="en-US" dirty="0"/>
              <a:t>Have achieved the appropriate terminal degree</a:t>
            </a:r>
          </a:p>
          <a:p>
            <a:pPr lvl="1"/>
            <a:r>
              <a:rPr lang="en-US" dirty="0"/>
              <a:t>Meeting the standards at the rank of Assistant (developing scholarship)</a:t>
            </a:r>
          </a:p>
          <a:p>
            <a:pPr lvl="1"/>
            <a:r>
              <a:rPr lang="en-US" dirty="0"/>
              <a:t>External reviews are not required, but may add support</a:t>
            </a:r>
          </a:p>
          <a:p>
            <a:pPr lvl="1"/>
            <a:r>
              <a:rPr lang="en-US" b="1" i="1" dirty="0">
                <a:effectLst/>
              </a:rPr>
              <a:t>10.2.2 [Assistant Professors] </a:t>
            </a:r>
            <a:r>
              <a:rPr lang="en-US" dirty="0">
                <a:effectLst/>
              </a:rPr>
              <a:t>demonstrate a record of </a:t>
            </a:r>
            <a:r>
              <a:rPr lang="en-US" b="1" dirty="0">
                <a:solidFill>
                  <a:schemeClr val="accent1"/>
                </a:solidFill>
                <a:effectLst/>
              </a:rPr>
              <a:t>continuous improvement in teaching</a:t>
            </a:r>
            <a:r>
              <a:rPr lang="en-US" dirty="0">
                <a:solidFill>
                  <a:schemeClr val="accent1"/>
                </a:solidFill>
                <a:effectLst/>
              </a:rPr>
              <a:t> </a:t>
            </a:r>
            <a:r>
              <a:rPr lang="en-US" dirty="0">
                <a:effectLst/>
              </a:rPr>
              <a:t>(in both Program and General Studies courses) toward excellence, a </a:t>
            </a:r>
            <a:r>
              <a:rPr lang="en-US" b="1" dirty="0">
                <a:solidFill>
                  <a:schemeClr val="accent1"/>
                </a:solidFill>
                <a:effectLst/>
              </a:rPr>
              <a:t>growing record of scope and/or significance of scholarly and creative activity </a:t>
            </a:r>
            <a:r>
              <a:rPr lang="en-US" dirty="0">
                <a:effectLst/>
              </a:rPr>
              <a:t>beyond that presented to secure rank, and the capacity to </a:t>
            </a:r>
            <a:r>
              <a:rPr lang="en-US" b="1" dirty="0">
                <a:solidFill>
                  <a:schemeClr val="accent1"/>
                </a:solidFill>
                <a:effectLst/>
              </a:rPr>
              <a:t>contribute effectively in the use of professional skills in service </a:t>
            </a:r>
            <a:r>
              <a:rPr lang="en-US" dirty="0">
                <a:effectLst/>
              </a:rPr>
              <a:t>to the University, discipline, and community.</a:t>
            </a:r>
            <a:endParaRPr lang="en-US" dirty="0"/>
          </a:p>
        </p:txBody>
      </p:sp>
    </p:spTree>
    <p:custDataLst>
      <p:tags r:id="rId1"/>
    </p:custDataLst>
    <p:extLst>
      <p:ext uri="{BB962C8B-B14F-4D97-AF65-F5344CB8AC3E}">
        <p14:creationId xmlns:p14="http://schemas.microsoft.com/office/powerpoint/2010/main" val="360259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Associate</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609344"/>
            <a:ext cx="11400971" cy="4430710"/>
          </a:xfrm>
        </p:spPr>
        <p:txBody>
          <a:bodyPr>
            <a:normAutofit/>
          </a:bodyPr>
          <a:lstStyle/>
          <a:p>
            <a:r>
              <a:rPr lang="en-US" b="1" dirty="0"/>
              <a:t>Assistant to Associate</a:t>
            </a:r>
          </a:p>
          <a:p>
            <a:pPr lvl="1"/>
            <a:r>
              <a:rPr lang="en-US" dirty="0"/>
              <a:t>Normally concurrent with tenure, though there may be exceptions</a:t>
            </a:r>
          </a:p>
          <a:p>
            <a:pPr lvl="1"/>
            <a:r>
              <a:rPr lang="en-US" dirty="0"/>
              <a:t>May apply early (prior to tenure) – those promoted prior to tenure will be judged for tenure at the higher rank</a:t>
            </a:r>
          </a:p>
          <a:p>
            <a:pPr lvl="1"/>
            <a:r>
              <a:rPr lang="en-US" b="1" i="1" dirty="0">
                <a:effectLst/>
              </a:rPr>
              <a:t>10.3.1 [Associate Professors] </a:t>
            </a:r>
            <a:r>
              <a:rPr lang="en-US" dirty="0">
                <a:effectLst/>
              </a:rPr>
              <a:t>must achieve and maintain consistent excellence in teaching (in both Program and General Studies courses) and demonstrate </a:t>
            </a:r>
            <a:r>
              <a:rPr lang="en-US" b="1" dirty="0">
                <a:solidFill>
                  <a:schemeClr val="accent1"/>
                </a:solidFill>
                <a:effectLst/>
              </a:rPr>
              <a:t>capability in pedagogical leadership</a:t>
            </a:r>
            <a:r>
              <a:rPr lang="en-US" dirty="0">
                <a:effectLst/>
              </a:rPr>
              <a:t>, such as the ability to demonstrate pedagogical innovations to others within or outside their program;</a:t>
            </a:r>
          </a:p>
          <a:p>
            <a:pPr lvl="1"/>
            <a:r>
              <a:rPr lang="en-US" b="1" i="1" dirty="0">
                <a:effectLst/>
              </a:rPr>
              <a:t>10.3.2 [Associate Professors] </a:t>
            </a:r>
            <a:r>
              <a:rPr lang="en-US" dirty="0">
                <a:effectLst/>
              </a:rPr>
              <a:t>demonstrate a </a:t>
            </a:r>
            <a:r>
              <a:rPr lang="en-US" b="1" dirty="0">
                <a:solidFill>
                  <a:schemeClr val="accent1"/>
                </a:solidFill>
                <a:effectLst/>
              </a:rPr>
              <a:t>record of scholarly/creative activity</a:t>
            </a:r>
            <a:r>
              <a:rPr lang="en-US" dirty="0">
                <a:solidFill>
                  <a:schemeClr val="accent1"/>
                </a:solidFill>
                <a:effectLst/>
              </a:rPr>
              <a:t> </a:t>
            </a:r>
            <a:r>
              <a:rPr lang="en-US" dirty="0">
                <a:effectLst/>
              </a:rPr>
              <a:t>that is recognized by others within their discipline or area of specialization; and</a:t>
            </a:r>
          </a:p>
          <a:p>
            <a:pPr lvl="1"/>
            <a:r>
              <a:rPr lang="en-US" b="1" i="1" dirty="0">
                <a:effectLst/>
              </a:rPr>
              <a:t>10.3.3 [Associate Professors] </a:t>
            </a:r>
            <a:r>
              <a:rPr lang="en-US" dirty="0">
                <a:effectLst/>
              </a:rPr>
              <a:t>document </a:t>
            </a:r>
            <a:r>
              <a:rPr lang="en-US" b="1" dirty="0">
                <a:solidFill>
                  <a:schemeClr val="accent1"/>
                </a:solidFill>
                <a:effectLst/>
              </a:rPr>
              <a:t>progressively important service</a:t>
            </a:r>
            <a:r>
              <a:rPr lang="en-US" b="1" dirty="0">
                <a:effectLst/>
              </a:rPr>
              <a:t> </a:t>
            </a:r>
            <a:r>
              <a:rPr lang="en-US" dirty="0">
                <a:effectLst/>
              </a:rPr>
              <a:t>roles and demonstrate a </a:t>
            </a:r>
            <a:r>
              <a:rPr lang="en-US" b="1" dirty="0">
                <a:solidFill>
                  <a:schemeClr val="accent1"/>
                </a:solidFill>
                <a:effectLst/>
              </a:rPr>
              <a:t>capacity for leadership</a:t>
            </a:r>
            <a:endParaRPr lang="en-US" b="1" dirty="0">
              <a:solidFill>
                <a:schemeClr val="accent1"/>
              </a:solidFill>
            </a:endParaRPr>
          </a:p>
        </p:txBody>
      </p:sp>
    </p:spTree>
    <p:custDataLst>
      <p:tags r:id="rId1"/>
    </p:custDataLst>
    <p:extLst>
      <p:ext uri="{BB962C8B-B14F-4D97-AF65-F5344CB8AC3E}">
        <p14:creationId xmlns:p14="http://schemas.microsoft.com/office/powerpoint/2010/main" val="39967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to Professor</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299923" y="1477671"/>
            <a:ext cx="11536477" cy="4694058"/>
          </a:xfrm>
        </p:spPr>
        <p:txBody>
          <a:bodyPr>
            <a:normAutofit/>
          </a:bodyPr>
          <a:lstStyle/>
          <a:p>
            <a:r>
              <a:rPr lang="en-US" sz="2400" b="1" dirty="0"/>
              <a:t>Associate to Professor</a:t>
            </a:r>
          </a:p>
          <a:p>
            <a:pPr lvl="1"/>
            <a:r>
              <a:rPr lang="en-US" sz="2000" dirty="0"/>
              <a:t>R</a:t>
            </a:r>
            <a:r>
              <a:rPr lang="en-US" sz="2000" dirty="0">
                <a:effectLst/>
              </a:rPr>
              <a:t>equires formal solicitation of external reviewers of scholarship, through a process that begins three months prior to the closing of files</a:t>
            </a:r>
          </a:p>
          <a:p>
            <a:pPr lvl="1"/>
            <a:r>
              <a:rPr lang="en-US" sz="2000" dirty="0"/>
              <a:t>Files submitted early fall semester</a:t>
            </a:r>
          </a:p>
          <a:p>
            <a:pPr lvl="1"/>
            <a:r>
              <a:rPr lang="en-US" sz="2000" dirty="0"/>
              <a:t>For faculty hired at the Associate Professor level or above, it is not the norm to be promoted at the time of tenure</a:t>
            </a:r>
          </a:p>
          <a:p>
            <a:pPr lvl="1"/>
            <a:r>
              <a:rPr lang="en-US" sz="2000" b="1" i="1" dirty="0">
                <a:effectLst/>
                <a:cs typeface="Times New Roman" panose="02020603050405020304" pitchFamily="18" charset="0"/>
              </a:rPr>
              <a:t>10.4.1 </a:t>
            </a:r>
            <a:r>
              <a:rPr lang="en-US" sz="2000" b="1" i="1" dirty="0">
                <a:effectLst/>
              </a:rPr>
              <a:t>[Professors] </a:t>
            </a:r>
            <a:r>
              <a:rPr lang="en-US" sz="2000" dirty="0">
                <a:effectLst/>
                <a:cs typeface="Times New Roman" panose="02020603050405020304" pitchFamily="18" charset="0"/>
              </a:rPr>
              <a:t>must achieve a </a:t>
            </a:r>
            <a:r>
              <a:rPr lang="en-US" sz="2000" b="1" dirty="0">
                <a:solidFill>
                  <a:schemeClr val="accent1"/>
                </a:solidFill>
                <a:effectLst/>
                <a:cs typeface="Times New Roman" panose="02020603050405020304" pitchFamily="18" charset="0"/>
              </a:rPr>
              <a:t>consistent record of excellence in teaching </a:t>
            </a:r>
            <a:r>
              <a:rPr lang="en-US" sz="2000" dirty="0">
                <a:effectLst/>
                <a:cs typeface="Times New Roman" panose="02020603050405020304" pitchFamily="18" charset="0"/>
              </a:rPr>
              <a:t>(in both Program and General Studies courses), including </a:t>
            </a:r>
            <a:r>
              <a:rPr lang="en-US" sz="2000" b="1" dirty="0">
                <a:solidFill>
                  <a:schemeClr val="accent1"/>
                </a:solidFill>
                <a:effectLst/>
                <a:cs typeface="Times New Roman" panose="02020603050405020304" pitchFamily="18" charset="0"/>
              </a:rPr>
              <a:t>curricular contributions, pedagogical leadership</a:t>
            </a:r>
            <a:r>
              <a:rPr lang="en-US" sz="2000" dirty="0">
                <a:effectLst/>
                <a:cs typeface="Times New Roman" panose="02020603050405020304" pitchFamily="18" charset="0"/>
              </a:rPr>
              <a:t>, and/or in activities that support the achievement of teaching excellence throughout the University;</a:t>
            </a:r>
          </a:p>
          <a:p>
            <a:pPr lvl="1"/>
            <a:r>
              <a:rPr lang="en-US" sz="2000" b="1" i="1" dirty="0">
                <a:effectLst/>
                <a:cs typeface="Times New Roman" panose="02020603050405020304" pitchFamily="18" charset="0"/>
              </a:rPr>
              <a:t>10.4.2 </a:t>
            </a:r>
            <a:r>
              <a:rPr lang="en-US" sz="2000" b="1" i="1" dirty="0">
                <a:effectLst/>
              </a:rPr>
              <a:t>[Professors] </a:t>
            </a:r>
            <a:r>
              <a:rPr lang="en-US" sz="2000" dirty="0">
                <a:effectLst/>
                <a:cs typeface="Times New Roman" panose="02020603050405020304" pitchFamily="18" charset="0"/>
              </a:rPr>
              <a:t>must achieve and continue to demonstrate a record of </a:t>
            </a:r>
            <a:r>
              <a:rPr lang="en-US" sz="2000" b="1" dirty="0">
                <a:solidFill>
                  <a:schemeClr val="accent1"/>
                </a:solidFill>
                <a:effectLst/>
                <a:cs typeface="Times New Roman" panose="02020603050405020304" pitchFamily="18" charset="0"/>
              </a:rPr>
              <a:t>scholarly/creative activities that are nationally and/or internationally recognized as outstanding and significant</a:t>
            </a:r>
            <a:r>
              <a:rPr lang="en-US" sz="2000" dirty="0">
                <a:effectLst/>
                <a:cs typeface="Times New Roman" panose="02020603050405020304" pitchFamily="18" charset="0"/>
              </a:rPr>
              <a:t>; and</a:t>
            </a:r>
          </a:p>
          <a:p>
            <a:pPr lvl="1"/>
            <a:r>
              <a:rPr lang="en-US" sz="2000" b="1" i="1" dirty="0">
                <a:effectLst/>
                <a:cs typeface="Times New Roman" panose="02020603050405020304" pitchFamily="18" charset="0"/>
              </a:rPr>
              <a:t>10.4.3 </a:t>
            </a:r>
            <a:r>
              <a:rPr lang="en-US" sz="2000" b="1" i="1" dirty="0">
                <a:effectLst/>
              </a:rPr>
              <a:t>[Professors] </a:t>
            </a:r>
            <a:r>
              <a:rPr lang="en-US" sz="2000" dirty="0">
                <a:effectLst/>
                <a:cs typeface="Times New Roman" panose="02020603050405020304" pitchFamily="18" charset="0"/>
              </a:rPr>
              <a:t>must be </a:t>
            </a:r>
            <a:r>
              <a:rPr lang="en-US" sz="2000" b="1" dirty="0">
                <a:solidFill>
                  <a:schemeClr val="accent1"/>
                </a:solidFill>
                <a:effectLst/>
                <a:cs typeface="Times New Roman" panose="02020603050405020304" pitchFamily="18" charset="0"/>
              </a:rPr>
              <a:t>stewards of service</a:t>
            </a:r>
            <a:r>
              <a:rPr lang="en-US" sz="2000" dirty="0">
                <a:effectLst/>
                <a:cs typeface="Times New Roman" panose="02020603050405020304" pitchFamily="18" charset="0"/>
              </a:rPr>
              <a:t>; they must play and continue to play a </a:t>
            </a:r>
            <a:r>
              <a:rPr lang="en-US" sz="2000" b="1" dirty="0">
                <a:solidFill>
                  <a:schemeClr val="accent1"/>
                </a:solidFill>
                <a:effectLst/>
                <a:cs typeface="Times New Roman" panose="02020603050405020304" pitchFamily="18" charset="0"/>
              </a:rPr>
              <a:t>major role in significant University initiatives, major public initiatives, or hold key positions in their professional organizations</a:t>
            </a:r>
            <a:r>
              <a:rPr lang="en-US" sz="2000" dirty="0">
                <a:effectLst/>
                <a:cs typeface="Times New Roman" panose="02020603050405020304" pitchFamily="18" charset="0"/>
              </a:rPr>
              <a:t>. Professors must demonstrate that their service is recognized as outstanding in quality, effectiveness, and scope</a:t>
            </a:r>
            <a:endParaRPr lang="en-US" sz="200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43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normAutofit/>
          </a:bodyPr>
          <a:lstStyle/>
          <a:p>
            <a:r>
              <a:rPr lang="en-US" b="1" dirty="0">
                <a:solidFill>
                  <a:schemeClr val="accent1"/>
                </a:solidFill>
                <a:latin typeface="Helvetica" pitchFamily="2" charset="0"/>
              </a:rPr>
              <a:t>Promotion: Distinguished Professor</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35429" y="1186951"/>
            <a:ext cx="11400971" cy="4984777"/>
          </a:xfrm>
        </p:spPr>
        <p:txBody>
          <a:bodyPr>
            <a:normAutofit fontScale="85000" lnSpcReduction="20000"/>
          </a:bodyPr>
          <a:lstStyle/>
          <a:p>
            <a:r>
              <a:rPr lang="en-US" dirty="0"/>
              <a:t>12.1.1 </a:t>
            </a:r>
            <a:r>
              <a:rPr lang="en-US" i="1" dirty="0"/>
              <a:t>The title of Distinguished Professor is reserved for those individuals who have exceeded all standards for Professor and have received recognition for their exceptional achievement in teaching and widely recognized achievement in either scholarship/creative activity or service.</a:t>
            </a:r>
          </a:p>
          <a:p>
            <a:r>
              <a:rPr lang="en-US" dirty="0"/>
              <a:t>Only requires teaching </a:t>
            </a:r>
            <a:r>
              <a:rPr lang="en-US" b="1" dirty="0"/>
              <a:t>AND</a:t>
            </a:r>
            <a:r>
              <a:rPr lang="en-US" dirty="0"/>
              <a:t> service </a:t>
            </a:r>
            <a:r>
              <a:rPr lang="en-US" b="1" dirty="0"/>
              <a:t>OR</a:t>
            </a:r>
            <a:r>
              <a:rPr lang="en-US" dirty="0"/>
              <a:t> scholarship</a:t>
            </a:r>
          </a:p>
          <a:p>
            <a:r>
              <a:rPr lang="en-US" dirty="0"/>
              <a:t>Minimum 10 years at rank of Professor</a:t>
            </a:r>
          </a:p>
          <a:p>
            <a:r>
              <a:rPr lang="en-US" dirty="0">
                <a:effectLst/>
              </a:rPr>
              <a:t>Must be nominated by a minimum of three current faculty members who hold the rank of Professor</a:t>
            </a:r>
            <a:endParaRPr lang="en-US" dirty="0"/>
          </a:p>
          <a:p>
            <a:r>
              <a:rPr lang="en-US" dirty="0">
                <a:effectLst/>
              </a:rPr>
              <a:t>Requires formal solicitation of external reviewers of scholarship </a:t>
            </a:r>
            <a:r>
              <a:rPr lang="en-US" b="1" dirty="0">
                <a:effectLst/>
              </a:rPr>
              <a:t>OR</a:t>
            </a:r>
            <a:r>
              <a:rPr lang="en-US" dirty="0">
                <a:effectLst/>
              </a:rPr>
              <a:t> service, through a process that begins three months prior to the closing of files</a:t>
            </a:r>
          </a:p>
          <a:p>
            <a:r>
              <a:rPr lang="en-US" dirty="0"/>
              <a:t>File Requirements: </a:t>
            </a:r>
            <a:endParaRPr lang="en-US" dirty="0">
              <a:effectLst/>
            </a:endParaRPr>
          </a:p>
          <a:p>
            <a:pPr lvl="1"/>
            <a:r>
              <a:rPr lang="en-US" dirty="0">
                <a:effectLst/>
              </a:rPr>
              <a:t>The standard required background information</a:t>
            </a:r>
          </a:p>
          <a:p>
            <a:pPr lvl="1"/>
            <a:r>
              <a:rPr lang="en-US" dirty="0">
                <a:effectLst/>
              </a:rPr>
              <a:t>A narrative description of the contributions that fulfill the expectations for the next rank</a:t>
            </a:r>
          </a:p>
          <a:p>
            <a:pPr lvl="1"/>
            <a:r>
              <a:rPr lang="en-US" dirty="0">
                <a:effectLst/>
              </a:rPr>
              <a:t>Examples of those contributions that have been regarded as exemplary or significant </a:t>
            </a:r>
          </a:p>
          <a:p>
            <a:pPr lvl="1"/>
            <a:r>
              <a:rPr lang="en-US" dirty="0">
                <a:effectLst/>
              </a:rPr>
              <a:t>External letters evaluating and commenting on the candidate’s meeting all expectations for the rank of Distinguished Professor, elicited through the formal process for eliciting external reviews</a:t>
            </a:r>
            <a:endParaRPr lang="en-US" dirty="0"/>
          </a:p>
        </p:txBody>
      </p:sp>
    </p:spTree>
    <p:custDataLst>
      <p:tags r:id="rId1"/>
    </p:custDataLst>
    <p:extLst>
      <p:ext uri="{BB962C8B-B14F-4D97-AF65-F5344CB8AC3E}">
        <p14:creationId xmlns:p14="http://schemas.microsoft.com/office/powerpoint/2010/main" val="89360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49863B-011F-4E42-A3AC-26F92D8D0855}"/>
              </a:ext>
            </a:extLst>
          </p:cNvPr>
          <p:cNvSpPr/>
          <p:nvPr/>
        </p:nvSpPr>
        <p:spPr>
          <a:xfrm>
            <a:off x="0" y="6195527"/>
            <a:ext cx="12192000" cy="5995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6381D1-6453-4342-8E10-7090652CB3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6765" y="6188904"/>
            <a:ext cx="4217633" cy="630008"/>
          </a:xfrm>
          <a:prstGeom prst="rect">
            <a:avLst/>
          </a:prstGeom>
        </p:spPr>
      </p:pic>
      <p:sp>
        <p:nvSpPr>
          <p:cNvPr id="2" name="Title 1">
            <a:extLst>
              <a:ext uri="{FF2B5EF4-FFF2-40B4-BE49-F238E27FC236}">
                <a16:creationId xmlns:a16="http://schemas.microsoft.com/office/drawing/2014/main" id="{DAD195AF-6F7A-039C-D034-D5E0B89283B3}"/>
              </a:ext>
            </a:extLst>
          </p:cNvPr>
          <p:cNvSpPr>
            <a:spLocks noGrp="1"/>
          </p:cNvSpPr>
          <p:nvPr>
            <p:ph type="title"/>
          </p:nvPr>
        </p:nvSpPr>
        <p:spPr>
          <a:xfrm>
            <a:off x="838200" y="144618"/>
            <a:ext cx="10515600" cy="1042334"/>
          </a:xfrm>
        </p:spPr>
        <p:txBody>
          <a:bodyPr/>
          <a:lstStyle/>
          <a:p>
            <a:r>
              <a:rPr lang="en-US" b="1" dirty="0">
                <a:solidFill>
                  <a:schemeClr val="accent1"/>
                </a:solidFill>
                <a:latin typeface="Helvetica" pitchFamily="2" charset="0"/>
              </a:rPr>
              <a:t>Procedure for Promotion</a:t>
            </a:r>
          </a:p>
        </p:txBody>
      </p:sp>
      <p:sp>
        <p:nvSpPr>
          <p:cNvPr id="4" name="Content Placeholder 3">
            <a:extLst>
              <a:ext uri="{FF2B5EF4-FFF2-40B4-BE49-F238E27FC236}">
                <a16:creationId xmlns:a16="http://schemas.microsoft.com/office/drawing/2014/main" id="{D3AC31CF-3B7E-15E7-39C3-545C275CF608}"/>
              </a:ext>
            </a:extLst>
          </p:cNvPr>
          <p:cNvSpPr>
            <a:spLocks noGrp="1"/>
          </p:cNvSpPr>
          <p:nvPr>
            <p:ph idx="1"/>
          </p:nvPr>
        </p:nvSpPr>
        <p:spPr>
          <a:xfrm>
            <a:off x="402336" y="1623974"/>
            <a:ext cx="11470234" cy="4291242"/>
          </a:xfrm>
        </p:spPr>
        <p:txBody>
          <a:bodyPr>
            <a:normAutofit/>
          </a:bodyPr>
          <a:lstStyle/>
          <a:p>
            <a:r>
              <a:rPr lang="en-US" dirty="0"/>
              <a:t>Must notify the Dean of your intent to submit a file for promotion</a:t>
            </a:r>
          </a:p>
          <a:p>
            <a:pPr lvl="1"/>
            <a:r>
              <a:rPr lang="en-US" b="1" dirty="0">
                <a:solidFill>
                  <a:srgbClr val="000000"/>
                </a:solidFill>
                <a:effectLst/>
                <a:ea typeface="Times New Roman" panose="02020603050405020304" pitchFamily="18" charset="0"/>
              </a:rPr>
              <a:t>6/16/2023</a:t>
            </a:r>
            <a:r>
              <a:rPr lang="en-US" dirty="0">
                <a:solidFill>
                  <a:srgbClr val="000000"/>
                </a:solidFill>
                <a:effectLst/>
                <a:ea typeface="Times New Roman" panose="02020603050405020304" pitchFamily="18" charset="0"/>
              </a:rPr>
              <a:t> Deadline for faculty who plan to apply for promotion to Full Professor or Distinguished Professor in Fall 2023 to notify Dean and meet regarding selection of external reviewers.</a:t>
            </a:r>
            <a:endParaRPr lang="en-US" dirty="0">
              <a:ea typeface="Calibri" panose="020F0502020204030204" pitchFamily="34" charset="0"/>
            </a:endParaRPr>
          </a:p>
          <a:p>
            <a:pPr lvl="1"/>
            <a:r>
              <a:rPr lang="en-US" b="1" dirty="0">
                <a:solidFill>
                  <a:srgbClr val="000000"/>
                </a:solidFill>
                <a:effectLst/>
                <a:ea typeface="Times New Roman" panose="02020603050405020304" pitchFamily="18" charset="0"/>
              </a:rPr>
              <a:t>6/30/2023</a:t>
            </a:r>
            <a:r>
              <a:rPr lang="en-US" dirty="0">
                <a:solidFill>
                  <a:srgbClr val="000000"/>
                </a:solidFill>
                <a:effectLst/>
                <a:ea typeface="Times New Roman" panose="02020603050405020304" pitchFamily="18" charset="0"/>
              </a:rPr>
              <a:t> Deadline for faculty who plan to apply for Assistant or Associate. Materials for external reviewers for those applying for Full or Distinguished are due to the deans.</a:t>
            </a:r>
            <a:endParaRPr lang="en-US" dirty="0"/>
          </a:p>
          <a:p>
            <a:r>
              <a:rPr lang="en-US" dirty="0"/>
              <a:t>Electronic file organization and submission process (similar to T&amp;P) – files close in early September</a:t>
            </a:r>
          </a:p>
          <a:p>
            <a:r>
              <a:rPr lang="en-US" dirty="0"/>
              <a:t>Review process for faculty: </a:t>
            </a:r>
            <a:r>
              <a:rPr lang="en-US" sz="2400" dirty="0"/>
              <a:t>PRC, Dean, FRC, Provost, President, BOT approval</a:t>
            </a:r>
          </a:p>
        </p:txBody>
      </p:sp>
    </p:spTree>
    <p:custDataLst>
      <p:tags r:id="rId1"/>
    </p:custDataLst>
    <p:extLst>
      <p:ext uri="{BB962C8B-B14F-4D97-AF65-F5344CB8AC3E}">
        <p14:creationId xmlns:p14="http://schemas.microsoft.com/office/powerpoint/2010/main" val="608290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56F6B0876DEA4894B124A424047316" ma:contentTypeVersion="4" ma:contentTypeDescription="Create a new document." ma:contentTypeScope="" ma:versionID="b0a9bb9134c900ac93027748e70fc869">
  <xsd:schema xmlns:xsd="http://www.w3.org/2001/XMLSchema" xmlns:xs="http://www.w3.org/2001/XMLSchema" xmlns:p="http://schemas.microsoft.com/office/2006/metadata/properties" xmlns:ns2="f3c30b51-5a2d-428b-8f0f-d8b22135f4bf" targetNamespace="http://schemas.microsoft.com/office/2006/metadata/properties" ma:root="true" ma:fieldsID="e06fe1838a28745fb275888aac64c70c" ns2:_="">
    <xsd:import namespace="f3c30b51-5a2d-428b-8f0f-d8b22135f4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30b51-5a2d-428b-8f0f-d8b22135f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10284-81DC-4B32-B227-E852F5B8C6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879357E-2D9A-4D08-95C0-BBBE42F0F20A}">
  <ds:schemaRefs>
    <ds:schemaRef ds:uri="http://schemas.microsoft.com/sharepoint/v3/contenttype/forms"/>
  </ds:schemaRefs>
</ds:datastoreItem>
</file>

<file path=customXml/itemProps3.xml><?xml version="1.0" encoding="utf-8"?>
<ds:datastoreItem xmlns:ds="http://schemas.openxmlformats.org/officeDocument/2006/customXml" ds:itemID="{D4D1DE87-7B76-47F1-90B9-043159A74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c30b51-5a2d-428b-8f0f-d8b22135f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2047</TotalTime>
  <Words>1814</Words>
  <Application>Microsoft Office PowerPoint</Application>
  <PresentationFormat>Widescreen</PresentationFormat>
  <Paragraphs>173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File Construction Workshop Promotion  Kerri Sowers Spring 2023</vt:lpstr>
      <vt:lpstr>Today’s Session</vt:lpstr>
      <vt:lpstr>Important Resources</vt:lpstr>
      <vt:lpstr>Promotion vs. Range Adjustment</vt:lpstr>
      <vt:lpstr>Promotion to Assistant</vt:lpstr>
      <vt:lpstr>Promotion to Associate</vt:lpstr>
      <vt:lpstr>Promotion to Professor</vt:lpstr>
      <vt:lpstr>Promotion: Distinguished Professor</vt:lpstr>
      <vt:lpstr>Procedure for Promotion</vt:lpstr>
      <vt:lpstr>Promotion: Library Faculty</vt:lpstr>
      <vt:lpstr>External Review</vt:lpstr>
      <vt:lpstr>File Construction Approach</vt:lpstr>
      <vt:lpstr>Promotion File Content</vt:lpstr>
      <vt:lpstr>Promotion File Content</vt:lpstr>
      <vt:lpstr>Promotion File Content</vt:lpstr>
      <vt:lpstr>Mistakes to Avoid</vt:lpstr>
      <vt:lpstr>Uploading File Content</vt:lpstr>
      <vt:lpstr>PowerPoint Presentation</vt:lpstr>
      <vt:lpstr>Levels of Review</vt:lpstr>
      <vt:lpstr>Successful Promotion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DeLury, Bernard</dc:creator>
  <cp:lastModifiedBy>Sowers, Kerri L.</cp:lastModifiedBy>
  <cp:revision>91</cp:revision>
  <dcterms:created xsi:type="dcterms:W3CDTF">2019-01-23T14:55:11Z</dcterms:created>
  <dcterms:modified xsi:type="dcterms:W3CDTF">2023-03-30T17:53:19Z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7C666F14-B03C-4434-BE78-8D7AEAC8ABE4</vt:lpwstr>
  </property>
  <property fmtid="{D5CDD505-2E9C-101B-9397-08002B2CF9AE}" pid="3" name="ArticulatePath">
    <vt:lpwstr>CTLDfilecontructY1</vt:lpwstr>
  </property>
  <property fmtid="{D5CDD505-2E9C-101B-9397-08002B2CF9AE}" pid="4" name="ContentTypeId">
    <vt:lpwstr>0x010100CC56F6B0876DEA4894B124A424047316</vt:lpwstr>
  </property>
</Properties>
</file>