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5"/>
  </p:notesMasterIdLst>
  <p:sldIdLst>
    <p:sldId id="258" r:id="rId2"/>
    <p:sldId id="291" r:id="rId3"/>
    <p:sldId id="312" r:id="rId4"/>
    <p:sldId id="279" r:id="rId5"/>
    <p:sldId id="311" r:id="rId6"/>
    <p:sldId id="309" r:id="rId7"/>
    <p:sldId id="308" r:id="rId8"/>
    <p:sldId id="300" r:id="rId9"/>
    <p:sldId id="303" r:id="rId10"/>
    <p:sldId id="310" r:id="rId11"/>
    <p:sldId id="304" r:id="rId12"/>
    <p:sldId id="307" r:id="rId13"/>
    <p:sldId id="29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CBD77-1B28-4A4E-A19C-65A409CBCE5A}" v="2" dt="2023-11-24T02:15:54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6357" autoAdjust="0"/>
  </p:normalViewPr>
  <p:slideViewPr>
    <p:cSldViewPr snapToGrid="0" snapToObjects="1">
      <p:cViewPr varScale="1">
        <p:scale>
          <a:sx n="82" d="100"/>
          <a:sy n="82" d="100"/>
        </p:scale>
        <p:origin x="7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1300A-ECEE-4874-B4A2-F0DE307F126C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DF9D6-9046-48A7-A478-D2F64E963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05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6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0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3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7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98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1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2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982A-FB78-4E51-A128-2FCFC11825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4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0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5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BDF9D6-9046-48A7-A478-D2F64E963E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5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CE0E3-7EE0-144A-A2CF-491C73FB2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C65F0-3FE7-7547-95DC-C0FB469CB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C4676-A1E2-CD4F-AAA2-600626A1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86846-B5E4-2049-A9C6-34EC8141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6E1BC-0452-3641-ABF0-6B41A890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03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EB4BE-8155-1243-AD9D-75ED4261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01B29-DF23-9541-A17F-F06779C06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9AD19-0054-9F46-BEC1-06301539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286ED-E4AB-2F40-A75C-648EF832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0A87F-04D8-FA48-B103-D1589591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DF61E-F0E6-5B4E-BABF-25246F5B1B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CE562-3E02-2545-99C7-82AC4FF45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0AC86-0F2C-F24C-B99C-080B7458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AE4B1-9A79-8F45-B541-F15FF9E10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2F7-D2AC-6D42-A7E9-DFE862030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7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BA95-8400-2846-9C22-FCE89D18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2CCE-748C-B74B-A9A9-58D64A43A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74D28-626B-EE4B-9928-6B0F1CF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F5D84-C564-7443-95DB-F8E0F42C3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D1903-2E0C-4047-8997-55DEE631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2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CCCC8-FD8A-4245-BB9C-1F514D02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9C416-775F-9944-9BE4-955EB7328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5B39-1821-ED49-823F-2CD46F3ED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A97D2-C1C2-9D4A-9F78-D24C1846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B645D-A047-1040-B8AB-C2E95318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5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48-366E-764B-9887-E392B6D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3324-6D5D-E347-A13C-D445D28576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1A769-DA57-2344-8C59-5625D52F9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1A70A-C806-8F4A-AAC8-CC1B16F0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C342-C940-3A43-AA0F-21A8F6C1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A2176-216B-1245-B674-A7532EC31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87BA-B144-9E46-9A8E-CCF0379B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7B9-7FC4-2B46-B2CE-8B05C0E79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DD55-2EB2-D14E-ADA5-DAF423E67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36D16-56E1-064B-B191-8012F36C5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0F03C4-F822-1E40-9C02-20EA8EB457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3A6E1-96B0-0B4F-9858-D34B1F7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C5992-9F0D-AD49-ADD4-91F51F8D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39525-844C-0D40-9FCC-E2D1E1C9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4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CEADB-7C70-DA4B-82C9-5C7034C64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F2886-B0D0-4046-BFD3-C449EC6F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58F47-FEAD-AA42-A70D-48075822D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0C91D6-DF14-4548-AED3-00D3A8B2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2E1D1-E26A-4543-B08E-C74C289AE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E2376D-5FD4-B24B-AFA4-6CD2E81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0A78-D906-FD44-80CB-E2DDE9186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0405-676F-E542-A02A-E56421A9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4F0B-D515-A24A-86F3-56AF0BF72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DB7BA-6F24-E946-B621-C4D7C5531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E477C-490C-694D-BDF5-BAA329B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FA334-ED47-094A-8A38-811A59AE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A7D5E1-2345-F142-AE58-43DEA02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57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9C41-7DEE-7E49-AEC5-F7786FC6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3B786D-69C2-B14A-B225-F3FF09B09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50B8-8D44-D549-9A1E-29D5F4F42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DCCF4-12D4-4146-B13B-B831621A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5C057-AFF8-5E48-936D-90310C2E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7A34-5499-854B-82C9-61342F56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D0E915-3B91-A74A-9CAE-598107142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9844B-BD38-F041-99E1-2B4CFA4A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3DF9D-0A6D-D840-88E2-EEA67E157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8816-AA8D-B641-A5EF-9D6513885166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46BA-A5F7-D846-8A1A-20F835F80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7805F-5DB8-B04B-A458-D58C22499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0E2D-3C58-6C4A-BF86-D56C68D3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8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ckton.edu/academic-affairs/agreements/school-standards.html" TargetMode="External"/><Relationship Id="rId13" Type="http://schemas.openxmlformats.org/officeDocument/2006/relationships/hyperlink" Target="https://www.stockton.edu/academic-affairs/agreements/documents/facultyduedates.pdf" TargetMode="External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tockton.edu/academic-affairs/agreements/program-standards.html" TargetMode="External"/><Relationship Id="rId12" Type="http://schemas.openxmlformats.org/officeDocument/2006/relationships/hyperlink" Target="https://www.stockton.edu/academic-affairs/agreements/personnel-actions-calendar.htm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s://www.stockton.edu/policy-procedure/documents/policies/II-10.5.pdf?1699141581837" TargetMode="External"/><Relationship Id="rId11" Type="http://schemas.openxmlformats.org/officeDocument/2006/relationships/hyperlink" Target="https://www.sftunion.org/wp/wp-content/uploads/2023/02/Online-Courses-MOA-2023.pdf" TargetMode="External"/><Relationship Id="rId5" Type="http://schemas.openxmlformats.org/officeDocument/2006/relationships/hyperlink" Target="https://stockton.edu/academic-affairs/agreements/documents/2015-Executed-Procedure-for-the-Evalution-of-Faculty-and-Library-Faculty-MOA-with-TOC.pdf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www.stockton.edu/academic-affairs/agreements/documents/SFTMOAEvaluationofFacultyandLibrariansintheTimeofCOVID-19.pdf" TargetMode="External"/><Relationship Id="rId4" Type="http://schemas.openxmlformats.org/officeDocument/2006/relationships/hyperlink" Target="https://www.stockton.edu/academic-affairs/agreements/local-agreements.html" TargetMode="External"/><Relationship Id="rId9" Type="http://schemas.openxmlformats.org/officeDocument/2006/relationships/hyperlink" Target="https://www.sftunion.org/wp/wp-content/uploads/2023/06/NTTP-MOA-2023.pdf" TargetMode="Externa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hyperlink" Target="https://intraweb.stockton.edu/faculty/facreview/guide_to_faculty_participating_in_prc.pdf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F41FFA-5FB4-F74D-8632-AF76821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9" y="-51802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A8EC17-0D2B-F24F-A887-B5A23916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0" y="4419599"/>
            <a:ext cx="4336868" cy="24088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+mn-lt"/>
              </a:rPr>
              <a:t>Overview of</a:t>
            </a:r>
            <a:br>
              <a:rPr lang="en-US" sz="3600" b="1" dirty="0">
                <a:solidFill>
                  <a:schemeClr val="accent1"/>
                </a:solidFill>
                <a:latin typeface="+mn-lt"/>
              </a:rPr>
            </a:br>
            <a:r>
              <a:rPr lang="en-US" sz="3600" b="1" dirty="0">
                <a:solidFill>
                  <a:schemeClr val="accent1"/>
                </a:solidFill>
                <a:latin typeface="+mn-lt"/>
              </a:rPr>
              <a:t>PRC Responsibilities</a:t>
            </a:r>
            <a:br>
              <a:rPr lang="en-US" dirty="0"/>
            </a:br>
            <a:r>
              <a:rPr lang="en-US" sz="2400" b="1" dirty="0">
                <a:solidFill>
                  <a:schemeClr val="accent1"/>
                </a:solidFill>
              </a:rPr>
              <a:t> Original content: CTLD 2020</a:t>
            </a:r>
            <a:br>
              <a:rPr lang="en-US" sz="2400" b="1" dirty="0">
                <a:solidFill>
                  <a:schemeClr val="accent1"/>
                </a:solidFill>
              </a:rPr>
            </a:br>
            <a:r>
              <a:rPr lang="en-US" sz="2400" b="1" dirty="0">
                <a:solidFill>
                  <a:schemeClr val="accent1"/>
                </a:solidFill>
              </a:rPr>
              <a:t>Updates: Kerri </a:t>
            </a:r>
            <a:r>
              <a:rPr lang="en-US" sz="2400" b="1">
                <a:solidFill>
                  <a:schemeClr val="accent1"/>
                </a:solidFill>
              </a:rPr>
              <a:t>Sowers Spring 2024</a:t>
            </a:r>
            <a:endParaRPr lang="en-US" sz="31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444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B4BE1-14F7-4638-B6C4-ECC60C8D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51" y="2248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Evaluation of Files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5155A-5426-41D9-967A-6F1681ED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9571" y="1395407"/>
            <a:ext cx="5354822" cy="4480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file should be evaluated in relation to the standards…not to others in the program</a:t>
            </a:r>
          </a:p>
          <a:p>
            <a:r>
              <a:rPr lang="en-US" dirty="0"/>
              <a:t>Evaluations for promotion or range adjustment can only consider information since the last positive personnel action (getting tenure alone does not count towards this)</a:t>
            </a:r>
          </a:p>
          <a:p>
            <a:r>
              <a:rPr lang="en-US" dirty="0"/>
              <a:t>Review the standards for the appropriate rank/position and consider individual position requirements (NTTP, instructor, PT, etc.)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BECC3E9F-B982-4D67-AE1B-FAB466D8A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24467"/>
            <a:ext cx="12192000" cy="887888"/>
          </a:xfrm>
          <a:prstGeom prst="rect">
            <a:avLst/>
          </a:prstGeom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5493BCA-A3CB-5CEC-DFC0-F5F3EAD40A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45" y="1493843"/>
            <a:ext cx="6339819" cy="42321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738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7294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347938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More Important Considerations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4" y="1340426"/>
            <a:ext cx="5507777" cy="4630067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Tenure year and any negative decision years are reviewed by FRC/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LPC,</a:t>
            </a: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Provost, and President 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Tenure &amp; Promotion are two separate votes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Report the vote in a letter explaining 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PRC </a:t>
            </a:r>
            <a:r>
              <a:rPr lang="en-US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recommendations</a:t>
            </a: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Must be signed by all participants who voted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– PRC members who disagree with the vote or letter may submit a separate letter</a:t>
            </a:r>
            <a:endParaRPr lang="en-US" sz="200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marR="0" lvl="0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Candidates have a right to a rebuttal at any stage of the review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Decou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pling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Covid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-19 MOA (IDEA, </a:t>
            </a:r>
            <a:r>
              <a:rPr lang="en-US" sz="200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peer observation, decoupling</a:t>
            </a: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 – may affect upcoming T&amp;P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Online Course MOA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</a:pPr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NTTP MOA – page limits and peer observation</a:t>
            </a:r>
            <a:endParaRPr lang="en-US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FDDAE-F206-440A-998D-86A6DA9D4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595" y="1506071"/>
            <a:ext cx="5965969" cy="417165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8859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7235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347938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Confidentiality &amp; Conflict of Interest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777" y="1415982"/>
            <a:ext cx="5604940" cy="4566503"/>
          </a:xfrm>
        </p:spPr>
        <p:txBody>
          <a:bodyPr>
            <a:normAutofit fontScale="47500" lnSpcReduction="20000"/>
          </a:bodyPr>
          <a:lstStyle/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All materials and procedures of the PRC are confidential!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Disagreements with majority vote or any process – can submit separate letter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Cannot abstain from the vote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Can choose to use secret ballot (yes/no only and number of ballots must match)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May not generate peer letters (except unique situations such as peer observation or co-authorship/shared creative work)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Recusal</a:t>
            </a:r>
          </a:p>
          <a:p>
            <a:r>
              <a:rPr lang="en-US" sz="4800" dirty="0">
                <a:latin typeface="Helvetica" panose="020B0604020202020204" pitchFamily="34" charset="0"/>
                <a:cs typeface="Helvetica" panose="020B0604020202020204" pitchFamily="34" charset="0"/>
              </a:rPr>
              <a:t>Assistance with/feedback for rebuttal letters</a:t>
            </a:r>
          </a:p>
        </p:txBody>
      </p:sp>
      <p:pic>
        <p:nvPicPr>
          <p:cNvPr id="6" name="Picture 5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26A36108-262D-4051-9763-FD68E29FF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7" y="1451056"/>
            <a:ext cx="5671123" cy="427602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4641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10AEC-2050-46B7-BDC8-069FA2F74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944883"/>
            <a:ext cx="4087306" cy="2889114"/>
          </a:xfrm>
        </p:spPr>
        <p:txBody>
          <a:bodyPr anchor="b">
            <a:normAutofit/>
          </a:bodyPr>
          <a:lstStyle/>
          <a:p>
            <a:r>
              <a:rPr lang="en-US" sz="8000" b="1" dirty="0"/>
              <a:t>Wrapping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88A2D-EC34-423D-8E3E-0CC85881B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8496" y="4750893"/>
            <a:ext cx="4904424" cy="1147863"/>
          </a:xfrm>
        </p:spPr>
        <p:txBody>
          <a:bodyPr anchor="t">
            <a:normAutofit/>
          </a:bodyPr>
          <a:lstStyle/>
          <a:p>
            <a:r>
              <a:rPr lang="en-US" sz="5400" dirty="0"/>
              <a:t>Your Questions?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AD995-C554-450C-B960-2150BB15D8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AD9F43E3-DA68-4ED5-980B-BA0004E06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2055"/>
            <a:ext cx="1975300" cy="20261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60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65126"/>
            <a:ext cx="10653736" cy="951296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Today’s Session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282388" y="1506071"/>
            <a:ext cx="4917781" cy="4255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600" dirty="0"/>
              <a:t>Important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&amp; LPC Composition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Procedures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Expectations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PRC Feedback &amp;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Faculty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File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Other Considerations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Confidentiality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Questions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43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788"/>
            <a:ext cx="10653736" cy="95129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Important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642258" y="1640541"/>
            <a:ext cx="5760721" cy="4554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Locally Negotiated Agreements 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5"/>
              </a:rPr>
              <a:t>Faculty Evaluation Procedure MOA</a:t>
            </a:r>
            <a:endParaRPr lang="en-US" dirty="0"/>
          </a:p>
          <a:p>
            <a:r>
              <a:rPr lang="en-US" dirty="0">
                <a:hlinkClick r:id="rId6"/>
              </a:rPr>
              <a:t>Faculty Evaluation Policy (University Standards – section 6.00 and 10.0) </a:t>
            </a:r>
            <a:endParaRPr lang="en-US" dirty="0"/>
          </a:p>
          <a:p>
            <a:r>
              <a:rPr lang="en-US" dirty="0">
                <a:hlinkClick r:id="rId7"/>
              </a:rPr>
              <a:t>Program Standards</a:t>
            </a:r>
            <a:endParaRPr lang="en-US" dirty="0"/>
          </a:p>
          <a:p>
            <a:r>
              <a:rPr lang="en-US" dirty="0">
                <a:hlinkClick r:id="rId8"/>
              </a:rPr>
              <a:t>School Standards</a:t>
            </a:r>
            <a:endParaRPr lang="en-US" dirty="0"/>
          </a:p>
          <a:p>
            <a:r>
              <a:rPr lang="en-US" dirty="0">
                <a:hlinkClick r:id="rId9"/>
              </a:rPr>
              <a:t>NTTP MOA</a:t>
            </a:r>
            <a:r>
              <a:rPr lang="en-US" dirty="0"/>
              <a:t> (2023)</a:t>
            </a:r>
          </a:p>
          <a:p>
            <a:r>
              <a:rPr lang="en-US" dirty="0">
                <a:hlinkClick r:id="rId10"/>
              </a:rPr>
              <a:t>Covid MOA</a:t>
            </a:r>
            <a:endParaRPr lang="en-US" dirty="0"/>
          </a:p>
          <a:p>
            <a:r>
              <a:rPr lang="en-US" dirty="0">
                <a:hlinkClick r:id="rId11"/>
              </a:rPr>
              <a:t>Online Course MOA</a:t>
            </a:r>
            <a:endParaRPr lang="en-US" dirty="0"/>
          </a:p>
          <a:p>
            <a:r>
              <a:rPr lang="en-US" dirty="0">
                <a:hlinkClick r:id="rId12"/>
              </a:rPr>
              <a:t>Personnel Actions Calendar</a:t>
            </a:r>
            <a:endParaRPr lang="en-US" dirty="0"/>
          </a:p>
          <a:p>
            <a:r>
              <a:rPr lang="en-US" dirty="0">
                <a:hlinkClick r:id="rId13"/>
              </a:rPr>
              <a:t>Summary Due Dates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68875F-6ACC-DAF6-90FF-53B88420E21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9542" r="7365"/>
          <a:stretch/>
        </p:blipFill>
        <p:spPr>
          <a:xfrm>
            <a:off x="6368527" y="1529883"/>
            <a:ext cx="5760720" cy="37982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088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513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137541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PRC Composition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2" y="1122829"/>
            <a:ext cx="11497235" cy="469302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Made up of all tenured members of the program</a:t>
            </a:r>
          </a:p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Minimum of 3 tenured faulty</a:t>
            </a:r>
          </a:p>
          <a:p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Programs with ≥10 tenured members</a:t>
            </a:r>
          </a:p>
          <a:p>
            <a:pPr lvl="1"/>
            <a:r>
              <a:rPr lang="en-US" sz="20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At least 7 PRC members elected for a term of 2 years by secret ballot and simple majority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Programs with distinct groups of faculty may have separate PRCs within the program</a:t>
            </a:r>
            <a:endParaRPr lang="en-US" sz="20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2400" dirty="0"/>
              <a:t>Programs without 3 tenured faculty</a:t>
            </a:r>
          </a:p>
          <a:p>
            <a:pPr lvl="1"/>
            <a:r>
              <a:rPr lang="en-US" sz="2000" dirty="0"/>
              <a:t>Dean and Chair select tenured faculty from related disciplines to serve</a:t>
            </a:r>
          </a:p>
          <a:p>
            <a:pPr lvl="1"/>
            <a:r>
              <a:rPr lang="en-US" sz="2000" dirty="0"/>
              <a:t>Subject to approval from majority of program faculty</a:t>
            </a:r>
          </a:p>
          <a:p>
            <a:r>
              <a:rPr lang="en-US" sz="2400" dirty="0"/>
              <a:t>PRC members applying for promotion or range adjustment cannot serve on the same level of review, but can serve for other personnel reviews within the program</a:t>
            </a:r>
          </a:p>
          <a:p>
            <a:r>
              <a:rPr lang="en-US" sz="2400" dirty="0">
                <a:cs typeface="Helvetica" panose="020B0604020202020204" pitchFamily="34" charset="0"/>
              </a:rPr>
              <a:t>Can participate electronically (synchronously) in cases of conferences/sabbatical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89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7235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137541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LPC Composition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34" y="1459006"/>
            <a:ext cx="5773952" cy="465940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Made up of all tenured members of the library</a:t>
            </a:r>
          </a:p>
          <a:p>
            <a:pPr algn="l"/>
            <a:r>
              <a:rPr lang="en-US" sz="2400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Minimum of 3</a:t>
            </a:r>
          </a:p>
          <a:p>
            <a:pPr algn="l"/>
            <a:r>
              <a:rPr lang="en-US" sz="24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LPC members going for promotion cannot serve on the LPC that year</a:t>
            </a:r>
            <a:endParaRPr lang="en-US" sz="2400" dirty="0">
              <a:effectLst/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US" sz="2400" dirty="0"/>
              <a:t>If there are less than 3 tenured librarians, the Director of the Library, in consultation with the librarians, will select faculty from the Library Committee of the Faculty Senate to meet the 3 required members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FDDAE-F206-440A-998D-86A6DA9D43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4015" y="1319149"/>
            <a:ext cx="5773951" cy="44617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770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9F11A47-0848-4B08-BE55-B239FE37F7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092" y="93305"/>
            <a:ext cx="6746889" cy="6083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763B19-966B-A94B-B562-1D5574D5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93" y="205390"/>
            <a:ext cx="10653736" cy="951296"/>
          </a:xfrm>
        </p:spPr>
        <p:txBody>
          <a:bodyPr/>
          <a:lstStyle/>
          <a:p>
            <a:r>
              <a:rPr lang="en-US" b="1" dirty="0">
                <a:latin typeface="Helvetica" pitchFamily="2" charset="0"/>
              </a:rPr>
              <a:t>PRC Chair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49863B-011F-4E42-A3AC-26F92D8D0855}"/>
              </a:ext>
            </a:extLst>
          </p:cNvPr>
          <p:cNvSpPr/>
          <p:nvPr/>
        </p:nvSpPr>
        <p:spPr>
          <a:xfrm>
            <a:off x="0" y="6195527"/>
            <a:ext cx="12192000" cy="569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E767BD-AA8B-49AE-A1DF-B2C2875D7C49}"/>
              </a:ext>
            </a:extLst>
          </p:cNvPr>
          <p:cNvSpPr txBox="1">
            <a:spLocks/>
          </p:cNvSpPr>
          <p:nvPr/>
        </p:nvSpPr>
        <p:spPr>
          <a:xfrm>
            <a:off x="309282" y="1316423"/>
            <a:ext cx="5143500" cy="465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Program Chair/Director serves as the PRC Chair (program can delegate this role to another)</a:t>
            </a:r>
          </a:p>
          <a:p>
            <a:r>
              <a:rPr lang="en-US" sz="2400" dirty="0"/>
              <a:t>PRC Chair duties</a:t>
            </a:r>
          </a:p>
          <a:p>
            <a:pPr lvl="1"/>
            <a:r>
              <a:rPr lang="en-US" sz="2100" dirty="0"/>
              <a:t>Coordinate PRC meetings</a:t>
            </a:r>
          </a:p>
          <a:p>
            <a:pPr lvl="1"/>
            <a:r>
              <a:rPr lang="en-US" sz="2100" dirty="0"/>
              <a:t>Present or assign other PRC members to present files</a:t>
            </a:r>
          </a:p>
          <a:p>
            <a:pPr lvl="1"/>
            <a:r>
              <a:rPr lang="en-US" sz="2100" dirty="0"/>
              <a:t>Record votes</a:t>
            </a:r>
          </a:p>
          <a:p>
            <a:pPr lvl="1"/>
            <a:r>
              <a:rPr lang="en-US" sz="2100" dirty="0"/>
              <a:t>Supervise construction of letters</a:t>
            </a:r>
          </a:p>
          <a:p>
            <a:pPr lvl="1"/>
            <a:r>
              <a:rPr lang="en-US" sz="2100" dirty="0"/>
              <a:t>Ensure letters and signature pages are submitted to staff for upload</a:t>
            </a:r>
          </a:p>
          <a:p>
            <a:pPr lvl="1"/>
            <a:r>
              <a:rPr lang="en-US" sz="2100" dirty="0"/>
              <a:t>Arrange feedback meetings when appropriate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2DB30A-34C8-4232-BA49-069B95169D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931" y="6165106"/>
            <a:ext cx="4217633" cy="6300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649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B1C98C62-7EBC-5549-B993-CD65FBE829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68317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10FEE-9B15-44F4-B0C9-62F8F8B040AD}"/>
              </a:ext>
            </a:extLst>
          </p:cNvPr>
          <p:cNvSpPr txBox="1"/>
          <p:nvPr/>
        </p:nvSpPr>
        <p:spPr>
          <a:xfrm>
            <a:off x="669751" y="347938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latin typeface="Helvetica" panose="020B0604020202020204" pitchFamily="34" charset="0"/>
                <a:cs typeface="Helvetica" panose="020B0604020202020204" pitchFamily="34" charset="0"/>
              </a:rPr>
              <a:t>PRC Expectations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8D5F90-9A91-41BB-AC6C-F56FB3371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4" y="1340427"/>
            <a:ext cx="5653863" cy="4515767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Access the online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Portal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Review all files and contents 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Acknowledge review of each file </a:t>
            </a:r>
          </a:p>
          <a:p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Expectations: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Thoroughly review all materials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Fair/objective assessment based on the standards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Actively participate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</a:t>
            </a:r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 PRC meetings/discussions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Vote</a:t>
            </a:r>
          </a:p>
          <a:p>
            <a:pPr lvl="1"/>
            <a:r>
              <a:rPr lang="en-US" dirty="0"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Contribute to letter writing</a:t>
            </a:r>
          </a:p>
          <a:p>
            <a:pPr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Maintain confidentiality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AD976CED-14CD-8995-AEFD-B38C11BB54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5557" y="-73958"/>
            <a:ext cx="6142655" cy="611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7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96EE-02E6-4141-A400-23C47BB7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PRC Feedback &amp; 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F1907-444F-492C-A559-D491C5F25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400" dirty="0"/>
              <a:t>Feedback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246D990-FE63-40E5-B195-A34489BA98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625811"/>
            <a:ext cx="5157787" cy="344311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3D46-AE70-4242-A905-D415100B0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4400" dirty="0"/>
              <a:t>Decision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B9E17B-A53B-4B0B-818A-3546D335027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602" y="2591205"/>
            <a:ext cx="5164673" cy="347772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CD7D7-A4DB-437F-8823-F31FB6FD15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34087"/>
            <a:ext cx="12192000" cy="823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305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B4BE1-14F7-4638-B6C4-ECC60C8D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51" y="22489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Faculty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5155A-5426-41D9-967A-6F1681ED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772" y="1598035"/>
            <a:ext cx="4305300" cy="38675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Discussion begins in first semester for Year 1 tenure track faculty</a:t>
            </a:r>
          </a:p>
          <a:p>
            <a:r>
              <a:rPr lang="en-US" dirty="0"/>
              <a:t>Draft in second semester of year 1</a:t>
            </a:r>
          </a:p>
          <a:p>
            <a:r>
              <a:rPr lang="en-US" dirty="0"/>
              <a:t>Plan completed by first precepting date, fall semester, of the second year</a:t>
            </a:r>
          </a:p>
          <a:p>
            <a:r>
              <a:rPr lang="en-US" sz="2800" dirty="0"/>
              <a:t>Remember…the Faculty Plan is not a contract - it is a personal guide to meeting the Standards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BECC3E9F-B982-4D67-AE1B-FAB466D8A0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24467"/>
            <a:ext cx="12192000" cy="8878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F8D3F3-B4FD-488A-9B78-9DF7A8955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564" y="1386261"/>
            <a:ext cx="6510045" cy="42587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6129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bNzheV2b"/>
  <p:tag name="ARTICULATE_SLIDE_COUNT" val="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Widescreen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Office Theme</vt:lpstr>
      <vt:lpstr>Overview of PRC Responsibilities  Original content: CTLD 2020 Updates: Kerri Sowers Spring 2024</vt:lpstr>
      <vt:lpstr>Today’s Session</vt:lpstr>
      <vt:lpstr>Important Resources</vt:lpstr>
      <vt:lpstr>PowerPoint Presentation</vt:lpstr>
      <vt:lpstr>PowerPoint Presentation</vt:lpstr>
      <vt:lpstr>PRC Chair</vt:lpstr>
      <vt:lpstr>PowerPoint Presentation</vt:lpstr>
      <vt:lpstr>PRC Feedback &amp; Decisions</vt:lpstr>
      <vt:lpstr>Faculty Plan</vt:lpstr>
      <vt:lpstr>Evaluation of Files</vt:lpstr>
      <vt:lpstr>PowerPoint Presentation</vt:lpstr>
      <vt:lpstr>PowerPoint Presentation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2021-01-21T17:40:56Z</dcterms:created>
  <dcterms:modified xsi:type="dcterms:W3CDTF">2023-11-24T02:21:13Z</dcterms:modified>
</cp:coreProperties>
</file>