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91" r:id="rId3"/>
    <p:sldId id="312" r:id="rId4"/>
    <p:sldId id="279" r:id="rId5"/>
    <p:sldId id="311" r:id="rId6"/>
    <p:sldId id="309" r:id="rId7"/>
    <p:sldId id="308" r:id="rId8"/>
    <p:sldId id="313" r:id="rId9"/>
    <p:sldId id="300" r:id="rId10"/>
    <p:sldId id="303" r:id="rId11"/>
    <p:sldId id="310" r:id="rId12"/>
    <p:sldId id="304" r:id="rId13"/>
    <p:sldId id="307" r:id="rId14"/>
    <p:sldId id="29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23C3C2-97F3-426D-98CC-3E141176DFEB}" v="6" dt="2024-09-16T00:18:48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6357" autoAdjust="0"/>
  </p:normalViewPr>
  <p:slideViewPr>
    <p:cSldViewPr snapToGrid="0" snapToObjects="1">
      <p:cViewPr>
        <p:scale>
          <a:sx n="94" d="100"/>
          <a:sy n="94" d="100"/>
        </p:scale>
        <p:origin x="1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1300A-ECEE-4874-B4A2-F0DE307F126C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DF9D6-9046-48A7-A478-D2F64E963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5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5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6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02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3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1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4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42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4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07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5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hyperlink" Target="https://sftunion.org/wp-content/uploads/Online-Courses-MOA-2023.pdf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hyperlink" Target="https://sftunion.org/wp-content/uploads/COVID-19-Protections-for-Faculty-and-Librarians-2020.pdf" TargetMode="Externa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tags" Target="../tags/tag4.xml"/><Relationship Id="rId6" Type="http://schemas.openxmlformats.org/officeDocument/2006/relationships/hyperlink" Target="https://www.stockton.edu/policy-procedure/documents/policies/II-10.5.pdf?1699141581837" TargetMode="External"/><Relationship Id="rId11" Type="http://schemas.openxmlformats.org/officeDocument/2006/relationships/hyperlink" Target="https://sftunion.org/wp-content/uploads/NTTP-Addendum-2024.pdf" TargetMode="External"/><Relationship Id="rId5" Type="http://schemas.openxmlformats.org/officeDocument/2006/relationships/hyperlink" Target="https://stockton.edu/academic-affairs/agreements/documents/2015-Executed-Procedure-for-the-Evalution-of-Faculty-and-Library-Faculty-MOA-with-TOC.pdf" TargetMode="External"/><Relationship Id="rId15" Type="http://schemas.openxmlformats.org/officeDocument/2006/relationships/hyperlink" Target="https://www.stockton.edu/academic-affairs/agreements/documents/facultyduedates.pdf" TargetMode="External"/><Relationship Id="rId10" Type="http://schemas.openxmlformats.org/officeDocument/2006/relationships/hyperlink" Target="https://sftunion.org/wp-content/uploads/NTTP-Peer-Review-Addendum-2023.pdf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sftunion.org/wp-content/uploads/NTTP-MOA-2023.pdf" TargetMode="External"/><Relationship Id="rId14" Type="http://schemas.openxmlformats.org/officeDocument/2006/relationships/hyperlink" Target="https://www.stockton.edu/academic-affairs/agreements/personnel-actions-calenda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hyperlink" Target="https://intraweb.stockton.edu/faculty/facreview/guide_to_faculty_participating_in_prc.pdf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9" y="-51802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0" y="4419599"/>
            <a:ext cx="4336868" cy="240886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n-lt"/>
              </a:rPr>
              <a:t>Overview of</a:t>
            </a:r>
            <a:br>
              <a:rPr lang="en-US" sz="3600" b="1" dirty="0">
                <a:solidFill>
                  <a:schemeClr val="accent1"/>
                </a:solidFill>
                <a:latin typeface="+mn-lt"/>
              </a:rPr>
            </a:br>
            <a:r>
              <a:rPr lang="en-US" sz="3600" b="1" dirty="0">
                <a:solidFill>
                  <a:schemeClr val="accent1"/>
                </a:solidFill>
                <a:latin typeface="+mn-lt"/>
              </a:rPr>
              <a:t>PRC Responsibilities</a:t>
            </a:r>
            <a:br>
              <a:rPr lang="en-US" dirty="0"/>
            </a:br>
            <a:r>
              <a:rPr lang="en-US" sz="2400" b="1" dirty="0">
                <a:solidFill>
                  <a:schemeClr val="accent1"/>
                </a:solidFill>
              </a:rPr>
              <a:t> Original content: CTLD 2020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Updates: Kerri Sowers Fall 2024</a:t>
            </a:r>
            <a:endParaRPr lang="en-US" sz="31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44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5B4BE1-14F7-4638-B6C4-ECC60C8D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51" y="2248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Faculty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85155A-5426-41D9-967A-6F1681EDC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772" y="1598035"/>
            <a:ext cx="4305300" cy="38675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Discussion begins in first semester for Year 1 tenure track faculty</a:t>
            </a:r>
          </a:p>
          <a:p>
            <a:r>
              <a:rPr lang="en-US" dirty="0"/>
              <a:t>Draft in second semester of year 1</a:t>
            </a:r>
          </a:p>
          <a:p>
            <a:r>
              <a:rPr lang="en-US" dirty="0"/>
              <a:t>Plan completed by first precepting date, fall semester, of the second year</a:t>
            </a:r>
          </a:p>
          <a:p>
            <a:r>
              <a:rPr lang="en-US" sz="2800" dirty="0"/>
              <a:t>Remember…the Faculty Plan is not a contract - it is a personal guide to meeting the Standards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BECC3E9F-B982-4D67-AE1B-FAB466D8A0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24467"/>
            <a:ext cx="12192000" cy="887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8D3F3-B4FD-488A-9B78-9DF7A8955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564" y="1386261"/>
            <a:ext cx="6510045" cy="42587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12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5B4BE1-14F7-4638-B6C4-ECC60C8D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51" y="2248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Evaluation of Files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85155A-5426-41D9-967A-6F1681EDC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571" y="1395407"/>
            <a:ext cx="5354822" cy="44809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file should be evaluated in relation to the standards…not to others in the program</a:t>
            </a:r>
          </a:p>
          <a:p>
            <a:r>
              <a:rPr lang="en-US" dirty="0"/>
              <a:t>Evaluations for promotion or range adjustment can only consider information since the last positive personnel action (getting tenure alone does not count towards this)</a:t>
            </a:r>
          </a:p>
          <a:p>
            <a:r>
              <a:rPr lang="en-US" dirty="0"/>
              <a:t>Review the standards for the appropriate rank/position and consider individual position requirements (NTTP, instructor, PT, etc.)</a:t>
            </a:r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BECC3E9F-B982-4D67-AE1B-FAB466D8A0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24467"/>
            <a:ext cx="12192000" cy="887888"/>
          </a:xfrm>
          <a:prstGeom prst="rect">
            <a:avLst/>
          </a:prstGeom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B5493BCA-A3CB-5CEC-DFC0-F5F3EAD40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5" y="1493843"/>
            <a:ext cx="6339819" cy="4232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738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B1C98C62-7EBC-5549-B993-CD65FBE829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7294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10FEE-9B15-44F4-B0C9-62F8F8B040AD}"/>
              </a:ext>
            </a:extLst>
          </p:cNvPr>
          <p:cNvSpPr txBox="1"/>
          <p:nvPr/>
        </p:nvSpPr>
        <p:spPr>
          <a:xfrm>
            <a:off x="669751" y="347938"/>
            <a:ext cx="95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More Important Considerations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8D5F90-9A91-41BB-AC6C-F56FB337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94" y="1340426"/>
            <a:ext cx="5507777" cy="4630067"/>
          </a:xfrm>
        </p:spPr>
        <p:txBody>
          <a:bodyPr>
            <a:normAutofit fontScale="92500" lnSpcReduction="20000"/>
          </a:bodyPr>
          <a:lstStyle/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Tenure year and any negative decision years are reviewed by FRC/</a:t>
            </a: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LPC,</a:t>
            </a:r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Provost, and President 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Tenure &amp; Promotion are two separate votes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Report the vote in a letter explaining 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PRC </a:t>
            </a:r>
            <a:r>
              <a:rPr lang="en-US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recommendations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Must be signed by all participants who voted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– PRC members who disagree with the vote or letter may submit a separate letter</a:t>
            </a:r>
            <a:endParaRPr lang="en-US" sz="20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Candidates have a right to a rebuttal at any stage of the review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Decou</a:t>
            </a: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pling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Covid</a:t>
            </a: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-19 MOA (IDEA spring 2020, peer observation AY 19-20)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Online Course MOA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NTTP MOA – page limits and peer observation</a:t>
            </a:r>
            <a:endParaRPr lang="en-US" sz="20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FDDAE-F206-440A-998D-86A6DA9D4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95" y="1506071"/>
            <a:ext cx="5965969" cy="41716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85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B1C98C62-7EBC-5549-B993-CD65FBE829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7235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10FEE-9B15-44F4-B0C9-62F8F8B040AD}"/>
              </a:ext>
            </a:extLst>
          </p:cNvPr>
          <p:cNvSpPr txBox="1"/>
          <p:nvPr/>
        </p:nvSpPr>
        <p:spPr>
          <a:xfrm>
            <a:off x="669751" y="347938"/>
            <a:ext cx="95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Confidentiality &amp; Conflict of Interest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8D5F90-9A91-41BB-AC6C-F56FB337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777" y="1415982"/>
            <a:ext cx="5604940" cy="4566503"/>
          </a:xfrm>
        </p:spPr>
        <p:txBody>
          <a:bodyPr>
            <a:normAutofit fontScale="47500" lnSpcReduction="20000"/>
          </a:bodyPr>
          <a:lstStyle/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All materials and procedures of the PRC are confidential!</a:t>
            </a:r>
          </a:p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Disagreements with majority vote or any process – can submit separate letter</a:t>
            </a:r>
          </a:p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Cannot abstain from the vote</a:t>
            </a:r>
          </a:p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Can choose to use secret ballot (yes/no only and number of ballots must match)</a:t>
            </a:r>
          </a:p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May not generate peer letters (except unique situations such as peer observation or co-authorship/shared creative work)</a:t>
            </a:r>
          </a:p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Recusal</a:t>
            </a:r>
          </a:p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Assistance with/feedback for rebuttal letters</a:t>
            </a:r>
          </a:p>
        </p:txBody>
      </p:sp>
      <p:pic>
        <p:nvPicPr>
          <p:cNvPr id="6" name="Picture 5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26A36108-262D-4051-9763-FD68E29FF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7" y="1451056"/>
            <a:ext cx="5671123" cy="427602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64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0AEC-2050-46B7-BDC8-069FA2F74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944883"/>
            <a:ext cx="4087306" cy="2889114"/>
          </a:xfrm>
        </p:spPr>
        <p:txBody>
          <a:bodyPr anchor="b">
            <a:normAutofit/>
          </a:bodyPr>
          <a:lstStyle/>
          <a:p>
            <a:r>
              <a:rPr lang="en-US" sz="8000" b="1" dirty="0"/>
              <a:t>Wrapping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88A2D-EC34-423D-8E3E-0CC85881B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8496" y="4750893"/>
            <a:ext cx="4904424" cy="1147863"/>
          </a:xfrm>
        </p:spPr>
        <p:txBody>
          <a:bodyPr anchor="t">
            <a:normAutofit/>
          </a:bodyPr>
          <a:lstStyle/>
          <a:p>
            <a:r>
              <a:rPr lang="en-US" sz="5400" dirty="0"/>
              <a:t>Your Questions?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AD995-C554-450C-B960-2150BB15D8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D9F43E3-DA68-4ED5-980B-BA0004E06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2055"/>
            <a:ext cx="1975300" cy="2026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0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282388" y="1506071"/>
            <a:ext cx="4917781" cy="4255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PRC &amp; LPC Composition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PRC Procedures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PRC Expectations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PRC Feedback &amp; Decisions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Faculty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File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Other Considerations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Confidentiality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640541"/>
            <a:ext cx="5886289" cy="4554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6"/>
              </a:rPr>
              <a:t>Faculty Evaluation Policy (University Standards – section 6.00 and 10.0)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NTTP MOA </a:t>
            </a:r>
            <a:r>
              <a:rPr lang="en-US" dirty="0"/>
              <a:t>(2023), </a:t>
            </a:r>
            <a:r>
              <a:rPr lang="en-US" dirty="0">
                <a:hlinkClick r:id="rId10"/>
              </a:rPr>
              <a:t>NTTP Peer Review Addendum</a:t>
            </a:r>
            <a:r>
              <a:rPr lang="en-US" dirty="0"/>
              <a:t> (2023) &amp; </a:t>
            </a:r>
            <a:r>
              <a:rPr lang="en-US" dirty="0">
                <a:hlinkClick r:id="rId11"/>
              </a:rPr>
              <a:t>NTTP Addendum</a:t>
            </a:r>
            <a:r>
              <a:rPr lang="en-US" dirty="0"/>
              <a:t> (2024)</a:t>
            </a:r>
          </a:p>
          <a:p>
            <a:r>
              <a:rPr lang="en-US" dirty="0">
                <a:hlinkClick r:id="rId12"/>
              </a:rPr>
              <a:t>Covid MOA </a:t>
            </a:r>
            <a:r>
              <a:rPr lang="en-US" dirty="0"/>
              <a:t>(valid through 2026)</a:t>
            </a:r>
          </a:p>
          <a:p>
            <a:r>
              <a:rPr lang="en-US" dirty="0">
                <a:hlinkClick r:id="rId13"/>
              </a:rPr>
              <a:t>Online Course MOA</a:t>
            </a:r>
            <a:endParaRPr lang="en-US" dirty="0"/>
          </a:p>
          <a:p>
            <a:r>
              <a:rPr lang="en-US" dirty="0">
                <a:hlinkClick r:id="rId14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5"/>
              </a:rPr>
              <a:t>Summary Due Dates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88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B1C98C62-7EBC-5549-B993-CD65FBE829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513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10FEE-9B15-44F4-B0C9-62F8F8B040AD}"/>
              </a:ext>
            </a:extLst>
          </p:cNvPr>
          <p:cNvSpPr txBox="1"/>
          <p:nvPr/>
        </p:nvSpPr>
        <p:spPr>
          <a:xfrm>
            <a:off x="669751" y="137541"/>
            <a:ext cx="95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PRC Composition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8D5F90-9A91-41BB-AC6C-F56FB337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1456267"/>
            <a:ext cx="11497235" cy="4359587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Made up of all tenured members of the program</a:t>
            </a:r>
          </a:p>
          <a:p>
            <a:pPr algn="l"/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Minimum of 3 tenured faulty</a:t>
            </a:r>
          </a:p>
          <a:p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Programs with ≥10 tenured members</a:t>
            </a:r>
          </a:p>
          <a:p>
            <a:pPr lvl="1"/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At least 7 PRC members elected for a term of 2 years by secret ballot and simple majority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Programs with distinct groups of faculty may have separate PRCs within the program</a:t>
            </a:r>
            <a:endParaRPr lang="en-US" sz="20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US" sz="2400" dirty="0"/>
              <a:t>Programs without 3 tenured faculty</a:t>
            </a:r>
          </a:p>
          <a:p>
            <a:pPr lvl="1"/>
            <a:r>
              <a:rPr lang="en-US" sz="2000" dirty="0"/>
              <a:t>Dean and Chair select tenured faculty from related disciplines to serve</a:t>
            </a:r>
          </a:p>
          <a:p>
            <a:pPr lvl="1"/>
            <a:r>
              <a:rPr lang="en-US" sz="2000" dirty="0"/>
              <a:t>Subject to approval from majority of program faculty</a:t>
            </a:r>
          </a:p>
          <a:p>
            <a:r>
              <a:rPr lang="en-US" sz="2400" dirty="0"/>
              <a:t>PRC members applying for promotion or range adjustment cannot serve on the same level of review, but can serve for other personnel reviews within the program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89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B1C98C62-7EBC-5549-B993-CD65FBE829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7235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10FEE-9B15-44F4-B0C9-62F8F8B040AD}"/>
              </a:ext>
            </a:extLst>
          </p:cNvPr>
          <p:cNvSpPr txBox="1"/>
          <p:nvPr/>
        </p:nvSpPr>
        <p:spPr>
          <a:xfrm>
            <a:off x="669751" y="137541"/>
            <a:ext cx="95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LPC Composition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8D5F90-9A91-41BB-AC6C-F56FB337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34" y="1459006"/>
            <a:ext cx="5773952" cy="4659405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Made up of all tenured members of the library</a:t>
            </a:r>
          </a:p>
          <a:p>
            <a:pPr algn="l"/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Minimum of 3</a:t>
            </a:r>
          </a:p>
          <a:p>
            <a:pPr algn="l"/>
            <a: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LPC members going for promotion cannot serve on the LPC that year</a:t>
            </a:r>
            <a:endParaRPr lang="en-US" sz="24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US" sz="2400" dirty="0"/>
              <a:t>If there are less than 3 tenured librarians, the Director of the Library, in consultation with the librarians, will select faculty from the Library Committee of the Faculty Senate to meet the 3 required members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FDDAE-F206-440A-998D-86A6DA9D43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015" y="1319149"/>
            <a:ext cx="5773951" cy="44617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770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93" y="205390"/>
            <a:ext cx="10653736" cy="951296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PRC Chair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309282" y="1316423"/>
            <a:ext cx="5143500" cy="46569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Program Chair/Director serves as the PRC Chair (program can delegate this role to another)</a:t>
            </a:r>
          </a:p>
          <a:p>
            <a:r>
              <a:rPr lang="en-US" sz="2400" dirty="0"/>
              <a:t>PRC Chair duties</a:t>
            </a:r>
          </a:p>
          <a:p>
            <a:pPr lvl="1"/>
            <a:r>
              <a:rPr lang="en-US" sz="2100" dirty="0"/>
              <a:t>Coordinate PRC meetings</a:t>
            </a:r>
          </a:p>
          <a:p>
            <a:pPr lvl="1"/>
            <a:r>
              <a:rPr lang="en-US" sz="2100" dirty="0"/>
              <a:t>Present or assign other PRC members to present files</a:t>
            </a:r>
          </a:p>
          <a:p>
            <a:pPr lvl="1"/>
            <a:r>
              <a:rPr lang="en-US" sz="2100" dirty="0"/>
              <a:t>Record votes</a:t>
            </a:r>
          </a:p>
          <a:p>
            <a:pPr lvl="1"/>
            <a:r>
              <a:rPr lang="en-US" sz="2100" dirty="0"/>
              <a:t>Supervise construction of letters</a:t>
            </a:r>
          </a:p>
          <a:p>
            <a:pPr lvl="1"/>
            <a:r>
              <a:rPr lang="en-US" sz="2100" dirty="0"/>
              <a:t>Ensure letters and signature pages (decision/feedback) are submitted to staff for upload</a:t>
            </a:r>
          </a:p>
          <a:p>
            <a:pPr lvl="1"/>
            <a:r>
              <a:rPr lang="en-US" sz="2100" dirty="0"/>
              <a:t>Arrange feedback meetings when appropriate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49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B1C98C62-7EBC-5549-B993-CD65FBE829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317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10FEE-9B15-44F4-B0C9-62F8F8B040AD}"/>
              </a:ext>
            </a:extLst>
          </p:cNvPr>
          <p:cNvSpPr txBox="1"/>
          <p:nvPr/>
        </p:nvSpPr>
        <p:spPr>
          <a:xfrm>
            <a:off x="669751" y="347938"/>
            <a:ext cx="95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PRC Expectations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8D5F90-9A91-41BB-AC6C-F56FB337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94" y="1340427"/>
            <a:ext cx="5653863" cy="4515767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Access the online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Portal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Review all files and contents 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Acknowledge review of each file </a:t>
            </a:r>
          </a:p>
          <a:p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Expectations:</a:t>
            </a:r>
          </a:p>
          <a:p>
            <a:pPr lvl="1"/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Thoroughly review all materials</a:t>
            </a:r>
          </a:p>
          <a:p>
            <a:pPr lvl="1"/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Fair/objective assessment based on the standards</a:t>
            </a:r>
          </a:p>
          <a:p>
            <a:pPr lvl="1"/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Actively participate </a:t>
            </a: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 PRC meetings/discussions</a:t>
            </a:r>
          </a:p>
          <a:p>
            <a:pPr lvl="1"/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Vote</a:t>
            </a:r>
          </a:p>
          <a:p>
            <a:pPr lvl="1"/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Contribute to letter writing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Maintain confidentiality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D976CED-14CD-8995-AEFD-B38C11BB54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5557" y="-73958"/>
            <a:ext cx="6142655" cy="611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77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93" y="205390"/>
            <a:ext cx="10653736" cy="951296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PRC Meeting Pilot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8833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309281" y="1314026"/>
            <a:ext cx="11632106" cy="49139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AY24-25 pilot to assess the efficacy of virtual meeting options for PRCs throughout the year.</a:t>
            </a:r>
          </a:p>
          <a:p>
            <a:r>
              <a:rPr lang="en-US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PRC chairs should hold a blind vote to determine how it will meet to review files: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vote should take place between September 20th and October 1</a:t>
            </a:r>
            <a:r>
              <a:rPr lang="en-US" sz="15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Choosing t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go virtual for any one or more meetings during the academic year will require a 2/3 majority to pass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PRCs may choose to hold multiple votes with discussion in between, to address any concerns and move towards consensus; the last vote will stand as final 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PRCs may also meet virtually to take </a:t>
            </a:r>
            <a:r>
              <a:rPr lang="en-US" sz="1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vote</a:t>
            </a:r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feedback meetings with candidates are still in-person, unless the junior colleague requests a virtual meeting.</a:t>
            </a:r>
            <a:r>
              <a:rPr lang="en-US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7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PRCs meeting virtually must follow guidelines about confidentiality listed below:</a:t>
            </a:r>
            <a:endParaRPr lang="en-US" sz="17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Virtual meetings must be held on a secure platform that is password protected with additional security (such as a waiting room). 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attending PRC members must be in a private, secure setting and fully participate through both video and audio.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Absolutely no recordings of the video, audio, or chat may be taken – work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ITS Help Desk to disable recording chat files.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Electronic votes may be taken using an electronic voting system, including polls in Zoom or third-party providers (destroy any incidental records of the vote(s) after the PRC letter has been signed).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digital files must be protected and cleaned; only PRC members should have access to a draft PRC letter; the final letter must be clean (all tracked changes are resolved, comments are deleted, and any other identifying information is removed).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Provost Office will send brief surveys to every PRC who meets in any given cycle to assess candidate and member perceptions of each meeting experience – please provide feedback!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32811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95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96EE-02E6-4141-A400-23C47BB7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PRC Feedback &amp; Decisions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F1907-444F-492C-A559-D491C5F25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400" dirty="0"/>
              <a:t>Feedback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46D990-FE63-40E5-B195-A34489BA98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5811"/>
            <a:ext cx="5157787" cy="344311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83D46-AE70-4242-A905-D415100B0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4400" dirty="0"/>
              <a:t>Decision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B9E17B-A53B-4B0B-818A-3546D33502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8602" y="2591205"/>
            <a:ext cx="5164673" cy="347772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CCD7D7-A4DB-437F-8823-F31FB6FD15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34087"/>
            <a:ext cx="12192000" cy="823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3059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bNzheV2b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Microsoft Office PowerPoint</Application>
  <PresentationFormat>Widescreen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Helvetica</vt:lpstr>
      <vt:lpstr>Office Theme</vt:lpstr>
      <vt:lpstr>Overview of PRC Responsibilities  Original content: CTLD 2020 Updates: Kerri Sowers Fall 2024</vt:lpstr>
      <vt:lpstr>Today’s Session</vt:lpstr>
      <vt:lpstr>Important Resources</vt:lpstr>
      <vt:lpstr>PowerPoint Presentation</vt:lpstr>
      <vt:lpstr>PowerPoint Presentation</vt:lpstr>
      <vt:lpstr>PRC Chair</vt:lpstr>
      <vt:lpstr>PowerPoint Presentation</vt:lpstr>
      <vt:lpstr>PRC Meeting Pilot</vt:lpstr>
      <vt:lpstr>PRC Feedback &amp; Decisions</vt:lpstr>
      <vt:lpstr>Faculty Plan</vt:lpstr>
      <vt:lpstr>Evaluation of Files</vt:lpstr>
      <vt:lpstr>PowerPoint Presentation</vt:lpstr>
      <vt:lpstr>PowerPoint Presentation</vt:lpstr>
      <vt:lpstr>Wrapping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2021-01-21T17:40:56Z</dcterms:created>
  <dcterms:modified xsi:type="dcterms:W3CDTF">2024-09-16T00:36:25Z</dcterms:modified>
</cp:coreProperties>
</file>