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1"/>
    <p:restoredTop sz="94665"/>
  </p:normalViewPr>
  <p:slideViewPr>
    <p:cSldViewPr snapToGrid="0" snapToObjects="1">
      <p:cViewPr varScale="1">
        <p:scale>
          <a:sx n="65" d="100"/>
          <a:sy n="65" d="100"/>
        </p:scale>
        <p:origin x="90" y="7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C1A59E-85B1-0D40-94CF-73B792B36DD8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8FB2B6-62BD-E44F-95E8-DDB3FEBCF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611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8FB2B6-62BD-E44F-95E8-DDB3FEBCFD8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564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8FB2B6-62BD-E44F-95E8-DDB3FEBCFD8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5989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8FB2B6-62BD-E44F-95E8-DDB3FEBCFD8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8701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8FB2B6-62BD-E44F-95E8-DDB3FEBCFD8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2600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8FB2B6-62BD-E44F-95E8-DDB3FEBCFD8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104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9/19/2023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9/19/2023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9/19/2023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9/19/2023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9/19/2023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9/19/2023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9/19/2023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9/19/2023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9/19/2023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9/19/2023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9/19/2023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9/19/2023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9/19/2023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9/19/2023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9/19/2023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stockton.edu/ctld/scholarly-professional-activity-reports.html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FE8DED1-24FF-4A79-873B-ECE3ABE73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AA6A048-501A-4387-906B-B8A8543E7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7093" y="643467"/>
            <a:ext cx="10917814" cy="5571066"/>
          </a:xfrm>
          <a:custGeom>
            <a:avLst/>
            <a:gdLst>
              <a:gd name="connsiteX0" fmla="*/ 195712 w 10917814"/>
              <a:gd name="connsiteY0" fmla="*/ 0 h 5571066"/>
              <a:gd name="connsiteX1" fmla="*/ 5062165 w 10917814"/>
              <a:gd name="connsiteY1" fmla="*/ 0 h 5571066"/>
              <a:gd name="connsiteX2" fmla="*/ 5419638 w 10917814"/>
              <a:gd name="connsiteY2" fmla="*/ 268105 h 5571066"/>
              <a:gd name="connsiteX3" fmla="*/ 5428105 w 10917814"/>
              <a:gd name="connsiteY3" fmla="*/ 271280 h 5571066"/>
              <a:gd name="connsiteX4" fmla="*/ 5440804 w 10917814"/>
              <a:gd name="connsiteY4" fmla="*/ 276043 h 5571066"/>
              <a:gd name="connsiteX5" fmla="*/ 5453505 w 10917814"/>
              <a:gd name="connsiteY5" fmla="*/ 280805 h 5571066"/>
              <a:gd name="connsiteX6" fmla="*/ 5464088 w 10917814"/>
              <a:gd name="connsiteY6" fmla="*/ 280805 h 5571066"/>
              <a:gd name="connsiteX7" fmla="*/ 5476788 w 10917814"/>
              <a:gd name="connsiteY7" fmla="*/ 280805 h 5571066"/>
              <a:gd name="connsiteX8" fmla="*/ 5487371 w 10917814"/>
              <a:gd name="connsiteY8" fmla="*/ 276043 h 5571066"/>
              <a:gd name="connsiteX9" fmla="*/ 5500071 w 10917814"/>
              <a:gd name="connsiteY9" fmla="*/ 271280 h 5571066"/>
              <a:gd name="connsiteX10" fmla="*/ 5508538 w 10917814"/>
              <a:gd name="connsiteY10" fmla="*/ 268105 h 5571066"/>
              <a:gd name="connsiteX11" fmla="*/ 5866011 w 10917814"/>
              <a:gd name="connsiteY11" fmla="*/ 0 h 5571066"/>
              <a:gd name="connsiteX12" fmla="*/ 10722102 w 10917814"/>
              <a:gd name="connsiteY12" fmla="*/ 0 h 5571066"/>
              <a:gd name="connsiteX13" fmla="*/ 10917814 w 10917814"/>
              <a:gd name="connsiteY13" fmla="*/ 195712 h 5571066"/>
              <a:gd name="connsiteX14" fmla="*/ 10917814 w 10917814"/>
              <a:gd name="connsiteY14" fmla="*/ 5375354 h 5571066"/>
              <a:gd name="connsiteX15" fmla="*/ 10722102 w 10917814"/>
              <a:gd name="connsiteY15" fmla="*/ 5571066 h 5571066"/>
              <a:gd name="connsiteX16" fmla="*/ 195712 w 10917814"/>
              <a:gd name="connsiteY16" fmla="*/ 5571066 h 5571066"/>
              <a:gd name="connsiteX17" fmla="*/ 0 w 10917814"/>
              <a:gd name="connsiteY17" fmla="*/ 5375354 h 5571066"/>
              <a:gd name="connsiteX18" fmla="*/ 0 w 10917814"/>
              <a:gd name="connsiteY18" fmla="*/ 195712 h 5571066"/>
              <a:gd name="connsiteX19" fmla="*/ 195712 w 10917814"/>
              <a:gd name="connsiteY19" fmla="*/ 0 h 5571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0917814" h="5571066">
                <a:moveTo>
                  <a:pt x="195712" y="0"/>
                </a:moveTo>
                <a:lnTo>
                  <a:pt x="5062165" y="0"/>
                </a:lnTo>
                <a:lnTo>
                  <a:pt x="5419638" y="268105"/>
                </a:lnTo>
                <a:lnTo>
                  <a:pt x="5428105" y="271280"/>
                </a:lnTo>
                <a:lnTo>
                  <a:pt x="5440804" y="276043"/>
                </a:lnTo>
                <a:lnTo>
                  <a:pt x="5453505" y="280805"/>
                </a:lnTo>
                <a:lnTo>
                  <a:pt x="5464088" y="280805"/>
                </a:lnTo>
                <a:lnTo>
                  <a:pt x="5476788" y="280805"/>
                </a:lnTo>
                <a:lnTo>
                  <a:pt x="5487371" y="276043"/>
                </a:lnTo>
                <a:lnTo>
                  <a:pt x="5500071" y="271280"/>
                </a:lnTo>
                <a:lnTo>
                  <a:pt x="5508538" y="268105"/>
                </a:lnTo>
                <a:lnTo>
                  <a:pt x="5866011" y="0"/>
                </a:lnTo>
                <a:lnTo>
                  <a:pt x="10722102" y="0"/>
                </a:lnTo>
                <a:cubicBezTo>
                  <a:pt x="10830191" y="0"/>
                  <a:pt x="10917814" y="87623"/>
                  <a:pt x="10917814" y="195712"/>
                </a:cubicBezTo>
                <a:lnTo>
                  <a:pt x="10917814" y="5375354"/>
                </a:lnTo>
                <a:cubicBezTo>
                  <a:pt x="10917814" y="5483443"/>
                  <a:pt x="10830191" y="5571066"/>
                  <a:pt x="10722102" y="5571066"/>
                </a:cubicBezTo>
                <a:lnTo>
                  <a:pt x="195712" y="5571066"/>
                </a:lnTo>
                <a:cubicBezTo>
                  <a:pt x="87623" y="5571066"/>
                  <a:pt x="0" y="5483443"/>
                  <a:pt x="0" y="5375354"/>
                </a:cubicBezTo>
                <a:lnTo>
                  <a:pt x="0" y="195712"/>
                </a:lnTo>
                <a:cubicBezTo>
                  <a:pt x="0" y="87623"/>
                  <a:pt x="87623" y="0"/>
                  <a:pt x="1957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0559" y="1286935"/>
            <a:ext cx="9638153" cy="2668377"/>
          </a:xfrm>
          <a:effectLst/>
        </p:spPr>
        <p:txBody>
          <a:bodyPr>
            <a:normAutofit/>
          </a:bodyPr>
          <a:lstStyle/>
          <a:p>
            <a:pPr algn="ctr"/>
            <a:r>
              <a:rPr lang="en-US">
                <a:solidFill>
                  <a:schemeClr val="tx1"/>
                </a:solidFill>
              </a:rPr>
              <a:t>Scholarly &amp; Professional Activity Report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0559" y="4116179"/>
            <a:ext cx="9638153" cy="1599642"/>
          </a:xfrm>
          <a:effectLst/>
        </p:spPr>
        <p:txBody>
          <a:bodyPr>
            <a:normAutofit/>
          </a:bodyPr>
          <a:lstStyle/>
          <a:p>
            <a:pPr algn="ctr"/>
            <a:r>
              <a:rPr lang="en-US" dirty="0"/>
              <a:t>Chicago Manual of Style (CMS) for Citations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2488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Information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79499" y="2963333"/>
            <a:ext cx="10033000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charset="0"/>
              <a:buChar char="•"/>
            </a:pPr>
            <a:r>
              <a:rPr lang="en-US" dirty="0"/>
              <a:t>Citations are due quarterly according to the emailed schedule of due dates.</a:t>
            </a:r>
          </a:p>
          <a:p>
            <a:pPr marL="285750" indent="-285750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charset="0"/>
              <a:buChar char="•"/>
            </a:pPr>
            <a:r>
              <a:rPr lang="en-US" dirty="0"/>
              <a:t>The Scholarly Activity Book runs from July through June annually, following the Fiscal Year.  </a:t>
            </a:r>
          </a:p>
          <a:p>
            <a:pPr marL="285750" indent="-285750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charset="0"/>
              <a:buChar char="•"/>
            </a:pPr>
            <a:r>
              <a:rPr lang="en-US" dirty="0"/>
              <a:t>Any items submitted, but deemed ineligible, will not be printed in the book.</a:t>
            </a:r>
          </a:p>
          <a:p>
            <a:pPr marL="285750" indent="-285750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charset="0"/>
              <a:buChar char="•"/>
            </a:pPr>
            <a:r>
              <a:rPr lang="en-US" dirty="0"/>
              <a:t>Questions regarding due dates and/or formatting should be posed to Ronnie Maiorino. Please allow 1-2 business days for a response.</a:t>
            </a:r>
          </a:p>
          <a:p>
            <a:pPr marL="285750" indent="-285750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charset="0"/>
              <a:buChar char="•"/>
            </a:pPr>
            <a:r>
              <a:rPr lang="en-US" dirty="0"/>
              <a:t>For additional information please see the </a:t>
            </a:r>
            <a:r>
              <a:rPr lang="en-US" b="1" dirty="0">
                <a:hlinkClick r:id="rId2"/>
              </a:rPr>
              <a:t>Scholarly Activity Webpage</a:t>
            </a:r>
            <a:r>
              <a:rPr lang="en-US" dirty="0"/>
              <a:t>.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260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>
            <a:extLst>
              <a:ext uri="{FF2B5EF4-FFF2-40B4-BE49-F238E27FC236}">
                <a16:creationId xmlns:a16="http://schemas.microsoft.com/office/drawing/2014/main" id="{133F8CB7-795C-4272-9073-64D8CF97F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743172-17A8-4FA4-8434-B813E03B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23">
            <a:extLst>
              <a:ext uri="{FF2B5EF4-FFF2-40B4-BE49-F238E27FC236}">
                <a16:creationId xmlns:a16="http://schemas.microsoft.com/office/drawing/2014/main" id="{4CE1233C-FD2F-489E-BFDE-086F5FED6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637005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blipFill>
            <a:blip r:embed="rId2">
              <a:duotone>
                <a:schemeClr val="accent1">
                  <a:tint val="98000"/>
                  <a:lumMod val="102000"/>
                </a:schemeClr>
                <a:schemeClr val="accent1">
                  <a:shade val="98000"/>
                  <a:lumMod val="98000"/>
                </a:schemeClr>
              </a:duotone>
            </a:blip>
            <a:tile tx="0" ty="0" sx="100000" sy="100000" flip="none" algn="tl"/>
          </a:blip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514" y="1800225"/>
            <a:ext cx="3444211" cy="424113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400" dirty="0"/>
              <a:t>What is a citation?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1514" y="3611572"/>
            <a:ext cx="3444211" cy="1589078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2400" kern="1200" dirty="0">
                <a:effectLst/>
                <a:latin typeface="+mn-lt"/>
                <a:ea typeface="+mn-ea"/>
                <a:cs typeface="+mn-cs"/>
              </a:rPr>
              <a:t>A quotation from or reference to a </a:t>
            </a:r>
            <a:r>
              <a:rPr lang="en-US" sz="2400" kern="1200" dirty="0">
                <a:effectLst/>
                <a:latin typeface="+mn-lt"/>
                <a:ea typeface="+mn-ea"/>
                <a:cs typeface="+mn-cs"/>
              </a:rPr>
              <a:t>book</a:t>
            </a:r>
            <a:r>
              <a:rPr lang="en-US" sz="2400" kern="1200" dirty="0">
                <a:effectLst/>
                <a:latin typeface="+mn-lt"/>
                <a:ea typeface="+mn-ea"/>
                <a:cs typeface="+mn-cs"/>
              </a:rPr>
              <a:t>, paper or author, especially in scholarly work.</a:t>
            </a:r>
          </a:p>
        </p:txBody>
      </p:sp>
      <p:pic>
        <p:nvPicPr>
          <p:cNvPr id="6" name="Picture 5" descr="A yellow and black rectangular object with text&#10;&#10;Description automatically generated">
            <a:extLst>
              <a:ext uri="{FF2B5EF4-FFF2-40B4-BE49-F238E27FC236}">
                <a16:creationId xmlns:a16="http://schemas.microsoft.com/office/drawing/2014/main" id="{D3A83E10-7295-4E4E-F0BB-F6D1D8C47C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0472" y="991890"/>
            <a:ext cx="6268062" cy="4701046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4789593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6">
            <a:extLst>
              <a:ext uri="{FF2B5EF4-FFF2-40B4-BE49-F238E27FC236}">
                <a16:creationId xmlns:a16="http://schemas.microsoft.com/office/drawing/2014/main" id="{8EE457FF-670E-4EC1-ACD4-1173DA9A7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xmlns:a16="http://schemas.microsoft.com/office/drawing/2014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089A69AF-D57B-49B4-886C-D4A5DC1944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ABDC08D-6093-4397-92D4-54D00E2BB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="" xmlns:a14="http://schemas.microsoft.com/office/drawing/2010/main" xmlns:p14="http://schemas.microsoft.com/office/powerpoint/2010/main" xmlns:a16="http://schemas.microsoft.com/office/drawing/2014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38ABFE0E-B498-4443-BAD9-D7DB99E66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5" y="1734857"/>
            <a:ext cx="3765483" cy="338828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400"/>
              <a:t>Things to know when submitting your School/Division’s citations:</a:t>
            </a:r>
          </a:p>
        </p:txBody>
      </p:sp>
      <p:sp>
        <p:nvSpPr>
          <p:cNvPr id="27" name="Content Placeholder 8">
            <a:extLst>
              <a:ext uri="{FF2B5EF4-FFF2-40B4-BE49-F238E27FC236}">
                <a16:creationId xmlns:a16="http://schemas.microsoft.com/office/drawing/2014/main" id="{D0A98509-C36A-454C-A37B-76FEE6FE8C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582316" y="243347"/>
            <a:ext cx="6322142" cy="6371303"/>
          </a:xfr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Citations are for </a:t>
            </a:r>
            <a:r>
              <a:rPr lang="en-US" b="1" dirty="0"/>
              <a:t>INDIVIDUAL</a:t>
            </a:r>
            <a:r>
              <a:rPr lang="en-US" dirty="0"/>
              <a:t> achievements, not for office or school accomplishments;</a:t>
            </a:r>
          </a:p>
          <a:p>
            <a:pPr>
              <a:lnSpc>
                <a:spcPct val="90000"/>
              </a:lnSpc>
            </a:pPr>
            <a:r>
              <a:rPr lang="en-US" dirty="0"/>
              <a:t>Externally Sponsored Grant Awards are not included in this publication.  They will be published in a separate book at the end of the year by the Office of Research &amp; Sponsored Programs (ORSP);</a:t>
            </a:r>
          </a:p>
          <a:p>
            <a:pPr>
              <a:lnSpc>
                <a:spcPct val="90000"/>
              </a:lnSpc>
            </a:pPr>
            <a:r>
              <a:rPr lang="en-US" dirty="0"/>
              <a:t>Whenever possible, accomplishments should be directly connected to Stockton University’s strategic themes;</a:t>
            </a:r>
          </a:p>
          <a:p>
            <a:pPr>
              <a:lnSpc>
                <a:spcPct val="90000"/>
              </a:lnSpc>
            </a:pPr>
            <a:r>
              <a:rPr lang="en-US" dirty="0"/>
              <a:t>Management Staff, Full Time Faculty, and PT/Adjunct Faculty activity should be submitted to the school/division liaison in the correct citation format, using Chicago Manual Style;</a:t>
            </a:r>
          </a:p>
          <a:p>
            <a:pPr>
              <a:lnSpc>
                <a:spcPct val="90000"/>
              </a:lnSpc>
            </a:pPr>
            <a:r>
              <a:rPr lang="en-US" dirty="0"/>
              <a:t>Stockton hosted presentations/workshops are not eligible for entry in the book, </a:t>
            </a:r>
            <a:r>
              <a:rPr lang="en-US" i="1" dirty="0"/>
              <a:t>unless the activity took place at an event hosted by an </a:t>
            </a:r>
            <a:r>
              <a:rPr lang="en-US" i="1" u="sng" dirty="0"/>
              <a:t>outside entity</a:t>
            </a:r>
            <a:r>
              <a:rPr lang="en-US" i="1" dirty="0"/>
              <a:t> at a Stockton site.</a:t>
            </a:r>
          </a:p>
          <a:p>
            <a:pPr>
              <a:lnSpc>
                <a:spcPct val="90000"/>
              </a:lnSpc>
            </a:pPr>
            <a:r>
              <a:rPr lang="en-US" dirty="0"/>
              <a:t>External activities, for external events, should be reported when the participant had a role beyond attending or performing their daily activities.</a:t>
            </a:r>
          </a:p>
          <a:p>
            <a:pPr>
              <a:lnSpc>
                <a:spcPct val="90000"/>
              </a:lnSpc>
            </a:pPr>
            <a:r>
              <a:rPr lang="en-US" dirty="0"/>
              <a:t>Articles are not eligible for entry UNTIL they have been published.</a:t>
            </a:r>
          </a:p>
        </p:txBody>
      </p:sp>
    </p:spTree>
    <p:extLst>
      <p:ext uri="{BB962C8B-B14F-4D97-AF65-F5344CB8AC3E}">
        <p14:creationId xmlns:p14="http://schemas.microsoft.com/office/powerpoint/2010/main" val="1712437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07258" y="-148250"/>
            <a:ext cx="10572750" cy="969963"/>
          </a:xfrm>
        </p:spPr>
        <p:txBody>
          <a:bodyPr/>
          <a:lstStyle/>
          <a:p>
            <a:r>
              <a:rPr lang="en-US" dirty="0"/>
              <a:t>What types of activity should be cited?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4294967295"/>
          </p:nvPr>
        </p:nvSpPr>
        <p:spPr>
          <a:xfrm>
            <a:off x="307258" y="821713"/>
            <a:ext cx="11577484" cy="5815828"/>
          </a:xfrm>
        </p:spPr>
        <p:txBody>
          <a:bodyPr>
            <a:noAutofit/>
          </a:bodyPr>
          <a:lstStyle/>
          <a:p>
            <a:r>
              <a:rPr lang="en-US" sz="1600" b="1" u="sng" dirty="0"/>
              <a:t>Books Published</a:t>
            </a:r>
          </a:p>
          <a:p>
            <a:pPr lvl="1"/>
            <a:r>
              <a:rPr lang="en-US" dirty="0"/>
              <a:t>Whole Books (author and/or editor); Chapters; Sections of a Book/Encyclopedia</a:t>
            </a:r>
          </a:p>
          <a:p>
            <a:r>
              <a:rPr lang="en-US" sz="1600" b="1" u="sng" dirty="0"/>
              <a:t>Published Works</a:t>
            </a:r>
          </a:p>
          <a:p>
            <a:pPr lvl="1"/>
            <a:r>
              <a:rPr lang="en-US" dirty="0"/>
              <a:t>Articles (in Newspaper, Journal, Magazine, Online Publication); Website; Review of Book; Poem; Essay; Memoir; Edited Published Works; Reports to outside entities</a:t>
            </a:r>
          </a:p>
          <a:p>
            <a:r>
              <a:rPr lang="en-US" sz="1600" b="1" u="sng" dirty="0"/>
              <a:t>Performances/Exhibitions</a:t>
            </a:r>
          </a:p>
          <a:p>
            <a:pPr lvl="1"/>
            <a:r>
              <a:rPr lang="en-US" dirty="0"/>
              <a:t>Media; Videos; Documentaries; Radio; TV; Podcast; Screening; Photos; Interviews; Exhibitions</a:t>
            </a:r>
          </a:p>
          <a:p>
            <a:r>
              <a:rPr lang="en-US" sz="1600" b="1" u="sng" dirty="0"/>
              <a:t>Presentations</a:t>
            </a:r>
            <a:r>
              <a:rPr lang="en-US" sz="1600" dirty="0"/>
              <a:t> (no churches or Stockton internal events, i.e. Celebration of Scholarship)</a:t>
            </a:r>
          </a:p>
          <a:p>
            <a:pPr lvl="1"/>
            <a:r>
              <a:rPr lang="en-US" dirty="0"/>
              <a:t>Lectures; Seminars; Papers; Sessions; Panelist; Keynote; Facilitator; Symposium; Judge; Moderator; Reading</a:t>
            </a:r>
          </a:p>
          <a:p>
            <a:r>
              <a:rPr lang="en-US" sz="1600" b="1" u="sng" dirty="0"/>
              <a:t>Boards</a:t>
            </a:r>
          </a:p>
          <a:p>
            <a:pPr lvl="1"/>
            <a:r>
              <a:rPr lang="en-US" dirty="0"/>
              <a:t>Commissions; Committee; Reviewer; Appointment; Consultant; Named Chair; Elected Member</a:t>
            </a:r>
          </a:p>
          <a:p>
            <a:r>
              <a:rPr lang="en-US" sz="1600" b="1" u="sng" dirty="0"/>
              <a:t>Awards/Grants</a:t>
            </a:r>
          </a:p>
          <a:p>
            <a:pPr lvl="1"/>
            <a:r>
              <a:rPr lang="en-US" dirty="0"/>
              <a:t>Fellowships; Patents; Who’s Who?</a:t>
            </a:r>
          </a:p>
          <a:p>
            <a:r>
              <a:rPr lang="en-US" sz="1600" b="1" u="sng" dirty="0"/>
              <a:t>Professional Development</a:t>
            </a:r>
            <a:r>
              <a:rPr lang="en-US" sz="1600" dirty="0"/>
              <a:t> (individuals, not departments </a:t>
            </a:r>
            <a:r>
              <a:rPr lang="mr-IN" sz="1600" dirty="0"/>
              <a:t>–</a:t>
            </a:r>
            <a:r>
              <a:rPr lang="en-US" sz="1600" dirty="0"/>
              <a:t> no webinars unless it is a conference that has gone virtual due to restrictions)</a:t>
            </a:r>
          </a:p>
          <a:p>
            <a:pPr lvl="1"/>
            <a:r>
              <a:rPr lang="en-US" dirty="0"/>
              <a:t>Conference or Workshop Attendance</a:t>
            </a:r>
          </a:p>
        </p:txBody>
      </p:sp>
    </p:spTree>
    <p:extLst>
      <p:ext uri="{BB962C8B-B14F-4D97-AF65-F5344CB8AC3E}">
        <p14:creationId xmlns:p14="http://schemas.microsoft.com/office/powerpoint/2010/main" val="1189579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>
            <a:extLst>
              <a:ext uri="{FF2B5EF4-FFF2-40B4-BE49-F238E27FC236}">
                <a16:creationId xmlns:a16="http://schemas.microsoft.com/office/drawing/2014/main" id="{8EE457FF-670E-4EC1-ACD4-1173DA9A7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xmlns:a16="http://schemas.microsoft.com/office/drawing/2014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89A69AF-D57B-49B4-886C-D4A5DC1944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ABDC08D-6093-4397-92D4-54D00E2BB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="" xmlns:a14="http://schemas.microsoft.com/office/drawing/2010/main" xmlns:p14="http://schemas.microsoft.com/office/powerpoint/2010/main" xmlns:a16="http://schemas.microsoft.com/office/drawing/2014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515" y="1734857"/>
            <a:ext cx="3765483" cy="338828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/>
              <a:t>What formatting style should be used?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6008068" y="978993"/>
            <a:ext cx="5365218" cy="4900014"/>
          </a:xfr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/>
              <a:t>The Chicago Manual of Style (CMS) – </a:t>
            </a:r>
            <a:r>
              <a:rPr lang="en-US" i="1" dirty="0"/>
              <a:t>for Board Book Snapshots and Entries in the Annual Scholarly Activity Report</a:t>
            </a:r>
          </a:p>
        </p:txBody>
      </p:sp>
    </p:spTree>
    <p:extLst>
      <p:ext uri="{BB962C8B-B14F-4D97-AF65-F5344CB8AC3E}">
        <p14:creationId xmlns:p14="http://schemas.microsoft.com/office/powerpoint/2010/main" val="1273480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Books Published -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0000" y="2484753"/>
            <a:ext cx="10563286" cy="363876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Book Author and/or Editor: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Doe, John. </a:t>
            </a:r>
            <a:r>
              <a:rPr lang="en-US" sz="1400" i="1" dirty="0"/>
              <a:t>The Book</a:t>
            </a:r>
            <a:r>
              <a:rPr lang="en-US" sz="1400" dirty="0"/>
              <a:t>. New York: Penguin, 2016.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Doe, John, and Bob Smith, eds. </a:t>
            </a:r>
            <a:r>
              <a:rPr lang="en-US" sz="1400" i="1" dirty="0"/>
              <a:t>The Book</a:t>
            </a:r>
            <a:r>
              <a:rPr lang="en-US" sz="1400" dirty="0"/>
              <a:t>. New York: Penguin, 2016.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Doe, John. </a:t>
            </a:r>
            <a:r>
              <a:rPr lang="en-US" sz="1400" i="1" dirty="0"/>
              <a:t>The Book. </a:t>
            </a:r>
            <a:r>
              <a:rPr lang="en-US" sz="1400" dirty="0"/>
              <a:t>Edited by Jane Doe. New York: Penguin, 2020.</a:t>
            </a:r>
          </a:p>
          <a:p>
            <a:r>
              <a:rPr lang="en-US" b="1" dirty="0"/>
              <a:t>Book with more than one author: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Doe, Jane, Bob Smith, and Tim Jones. </a:t>
            </a:r>
            <a:r>
              <a:rPr lang="en-US" sz="1400" i="1" dirty="0"/>
              <a:t>The Book</a:t>
            </a:r>
            <a:r>
              <a:rPr lang="en-US" sz="1400" dirty="0"/>
              <a:t>. New York: Penguin, 2016.</a:t>
            </a:r>
          </a:p>
          <a:p>
            <a:r>
              <a:rPr lang="en-US" b="1" dirty="0"/>
              <a:t>Section of Book: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Doe, Jane. “The Beginning.” In </a:t>
            </a:r>
            <a:r>
              <a:rPr lang="en-US" sz="1400" i="1" dirty="0"/>
              <a:t>The Book</a:t>
            </a:r>
            <a:r>
              <a:rPr lang="en-US" sz="1400" dirty="0"/>
              <a:t>, edited by John Smart, 14-20. New York: Penguin, 2016.</a:t>
            </a:r>
          </a:p>
          <a:p>
            <a:pPr marL="0" indent="0">
              <a:buNone/>
            </a:pPr>
            <a:endParaRPr lang="en-US" sz="1400" i="1" dirty="0"/>
          </a:p>
          <a:p>
            <a:pPr marL="0" indent="0">
              <a:buNone/>
            </a:pPr>
            <a:endParaRPr lang="en-US" sz="1400" i="1" dirty="0"/>
          </a:p>
          <a:p>
            <a:pPr marL="0" indent="0" algn="ctr">
              <a:buNone/>
            </a:pPr>
            <a:r>
              <a:rPr lang="en-US" sz="1500" i="1" dirty="0"/>
              <a:t>[Published proceedings (not in a named journal) also appear in this format]</a:t>
            </a:r>
          </a:p>
          <a:p>
            <a:pPr lvl="1">
              <a:buFont typeface="Arial" charset="0"/>
              <a:buChar char="•"/>
            </a:pPr>
            <a:endParaRPr lang="en-US" sz="1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260098" y="2757499"/>
            <a:ext cx="9144000" cy="169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60098" y="3659199"/>
            <a:ext cx="9144000" cy="169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260098" y="4360177"/>
            <a:ext cx="9144000" cy="169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7597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6133" y="927116"/>
            <a:ext cx="10571998" cy="970450"/>
          </a:xfrm>
        </p:spPr>
        <p:txBody>
          <a:bodyPr/>
          <a:lstStyle/>
          <a:p>
            <a:r>
              <a:rPr lang="en-US" dirty="0"/>
              <a:t>Published Works: Journal Articles, Magazine/Newspaper Publications, Book Reviews -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2411730" y="5390613"/>
            <a:ext cx="10332555" cy="1504868"/>
          </a:xfrm>
        </p:spPr>
        <p:txBody>
          <a:bodyPr/>
          <a:lstStyle/>
          <a:p>
            <a:pPr marL="0" indent="0">
              <a:buNone/>
            </a:pPr>
            <a:r>
              <a:rPr lang="en-US" sz="1200" b="1" u="sng" dirty="0"/>
              <a:t>Notes:</a:t>
            </a:r>
            <a:r>
              <a:rPr lang="en-US" sz="1200" dirty="0"/>
              <a:t>  </a:t>
            </a:r>
          </a:p>
          <a:p>
            <a:pPr marL="171450" indent="-171450">
              <a:buFont typeface="Arial" charset="0"/>
              <a:buChar char="•"/>
            </a:pPr>
            <a:r>
              <a:rPr lang="en-US" sz="1200" dirty="0"/>
              <a:t>Published proceedings in a named journal also appear in this form.</a:t>
            </a:r>
          </a:p>
          <a:p>
            <a:pPr marL="171450" indent="-171450">
              <a:buFont typeface="Arial" charset="0"/>
              <a:buChar char="•"/>
            </a:pPr>
            <a:r>
              <a:rPr lang="en-US" sz="1200" dirty="0"/>
              <a:t>Just include the number of the first page when citing in Magazines and Newspapers.</a:t>
            </a:r>
          </a:p>
          <a:p>
            <a:pPr marL="171450" indent="-171450">
              <a:buFont typeface="Arial" charset="0"/>
              <a:buChar char="•"/>
            </a:pPr>
            <a:r>
              <a:rPr lang="en-US" sz="1200" dirty="0"/>
              <a:t>The Full URL should be used for magazine/newspaper articles which only appear online.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776133" y="1805319"/>
            <a:ext cx="11415867" cy="3956579"/>
          </a:xfrm>
        </p:spPr>
        <p:txBody>
          <a:bodyPr>
            <a:normAutofit/>
          </a:bodyPr>
          <a:lstStyle/>
          <a:p>
            <a:pPr>
              <a:buSzPct val="125000"/>
              <a:buFont typeface="Courier New" charset="0"/>
              <a:buChar char="o"/>
            </a:pPr>
            <a:r>
              <a:rPr lang="en-US" b="1" dirty="0"/>
              <a:t>Journal Articles</a:t>
            </a:r>
          </a:p>
          <a:p>
            <a:pPr lvl="1">
              <a:buSzPct val="125000"/>
              <a:buFont typeface="Arial" charset="0"/>
              <a:buChar char="•"/>
            </a:pPr>
            <a:r>
              <a:rPr lang="en-US" sz="1400" dirty="0"/>
              <a:t>Doe, John. “Americanized Comics.” </a:t>
            </a:r>
            <a:r>
              <a:rPr lang="en-US" sz="1400" i="1" dirty="0"/>
              <a:t>Critical Inquiry </a:t>
            </a:r>
            <a:r>
              <a:rPr lang="en-US" sz="1400" dirty="0"/>
              <a:t>4, no. 2 (2016): 200-13.</a:t>
            </a:r>
          </a:p>
          <a:p>
            <a:pPr lvl="1">
              <a:buSzPct val="125000"/>
              <a:buFont typeface="Arial" charset="0"/>
              <a:buChar char="•"/>
            </a:pPr>
            <a:r>
              <a:rPr lang="en-US" sz="1400" dirty="0"/>
              <a:t>Doe, John. “Americanized Comics.” </a:t>
            </a:r>
            <a:r>
              <a:rPr lang="en-US" sz="1400" i="1" dirty="0"/>
              <a:t>Critical Inquiry </a:t>
            </a:r>
            <a:r>
              <a:rPr lang="en-US" sz="1400" dirty="0"/>
              <a:t>4, no. 2 (2016): 200-13. </a:t>
            </a:r>
            <a:r>
              <a:rPr lang="en-US" sz="1400" dirty="0" err="1"/>
              <a:t>doi</a:t>
            </a:r>
            <a:r>
              <a:rPr lang="en-US" sz="1400" dirty="0"/>
              <a:t>: 10.1086/ahr.113.3.752.</a:t>
            </a:r>
          </a:p>
          <a:p>
            <a:pPr lvl="1">
              <a:buSzPct val="125000"/>
              <a:buFont typeface="Arial" charset="0"/>
              <a:buChar char="•"/>
            </a:pPr>
            <a:r>
              <a:rPr lang="en-US" sz="1400" dirty="0"/>
              <a:t>Doe, John. “Americanized Comics.” </a:t>
            </a:r>
            <a:r>
              <a:rPr lang="en-US" sz="1400" i="1" dirty="0"/>
              <a:t>Critical Inquiry </a:t>
            </a:r>
            <a:r>
              <a:rPr lang="en-US" sz="1400" dirty="0"/>
              <a:t>4, no. 2 (2016): 200-13. </a:t>
            </a:r>
            <a:r>
              <a:rPr lang="en-US" sz="1400" u="sng" dirty="0"/>
              <a:t>http://</a:t>
            </a:r>
            <a:r>
              <a:rPr lang="en-US" sz="1400" u="sng" dirty="0" err="1"/>
              <a:t>www.jstor.org</a:t>
            </a:r>
            <a:r>
              <a:rPr lang="en-US" sz="1400" u="sng" dirty="0"/>
              <a:t>/stable/123344</a:t>
            </a:r>
            <a:r>
              <a:rPr lang="en-US" sz="1400" dirty="0"/>
              <a:t>.</a:t>
            </a:r>
          </a:p>
          <a:p>
            <a:pPr>
              <a:buSzPct val="125000"/>
              <a:buFont typeface="Courier New" charset="0"/>
              <a:buChar char="o"/>
            </a:pPr>
            <a:r>
              <a:rPr lang="en-US" b="1" dirty="0"/>
              <a:t>Magazine/Newspaper Publications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Smith, Debbie. “From Here to There.” </a:t>
            </a:r>
            <a:r>
              <a:rPr lang="en-US" sz="1400" i="1" dirty="0"/>
              <a:t>Atlantic Monthly Magazine</a:t>
            </a:r>
            <a:r>
              <a:rPr lang="en-US" sz="1400" dirty="0"/>
              <a:t>, July/August 2016, 14.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Jones, Mark. “The Five.” </a:t>
            </a:r>
            <a:r>
              <a:rPr lang="en-US" sz="1400" i="1" dirty="0"/>
              <a:t>New York Times</a:t>
            </a:r>
            <a:r>
              <a:rPr lang="en-US" sz="1400" dirty="0"/>
              <a:t>, October  5, 2016. http//</a:t>
            </a:r>
            <a:r>
              <a:rPr lang="en-US" sz="1400" dirty="0" err="1"/>
              <a:t>www.nytimes.com</a:t>
            </a:r>
            <a:r>
              <a:rPr lang="en-US" sz="1400" dirty="0"/>
              <a:t>.</a:t>
            </a:r>
          </a:p>
          <a:p>
            <a:pPr indent="-285750">
              <a:buSzPct val="125000"/>
              <a:buFont typeface="Courier New" charset="0"/>
              <a:buChar char="o"/>
            </a:pPr>
            <a:r>
              <a:rPr lang="en-US" b="1" dirty="0"/>
              <a:t>Book Review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Smith, Bob. Review of </a:t>
            </a:r>
            <a:r>
              <a:rPr lang="en-US" sz="1400" i="1" dirty="0"/>
              <a:t>Song Bird</a:t>
            </a:r>
            <a:r>
              <a:rPr lang="en-US" sz="1400" dirty="0"/>
              <a:t>, by Jane Doe. </a:t>
            </a:r>
            <a:r>
              <a:rPr lang="en-US" sz="1400" i="1" dirty="0"/>
              <a:t>American Review </a:t>
            </a:r>
            <a:r>
              <a:rPr lang="en-US" sz="1400" dirty="0"/>
              <a:t>113 (May 2016): 	400-14. doe:10.1085/ahr.113.2.449.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209298" y="2562765"/>
            <a:ext cx="9144000" cy="169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09298" y="3959756"/>
            <a:ext cx="9144000" cy="169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209298" y="5060432"/>
            <a:ext cx="9144000" cy="169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4594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Conference Presentations, Performances and Exhibitions -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4023360" y="5749308"/>
            <a:ext cx="7965439" cy="1002278"/>
          </a:xfrm>
        </p:spPr>
        <p:txBody>
          <a:bodyPr>
            <a:norm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1200" b="1" u="sng" dirty="0"/>
              <a:t>Note: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sz="1200" b="1" u="sng" dirty="0"/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Tx/>
              <a:buFont typeface="Arial" charset="0"/>
              <a:buChar char="•"/>
              <a:tabLst/>
              <a:defRPr/>
            </a:pPr>
            <a:r>
              <a:rPr lang="en-US" sz="1200" dirty="0"/>
              <a:t>The preposition part of the sentence should be placed mid-citation.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Tx/>
              <a:buNone/>
              <a:tabLst/>
              <a:defRPr/>
            </a:pPr>
            <a:r>
              <a:rPr lang="en-US" sz="1200" dirty="0"/>
              <a:t>    </a:t>
            </a:r>
            <a:r>
              <a:rPr lang="en-US" sz="1200" dirty="0" err="1"/>
              <a:t>i.e</a:t>
            </a:r>
            <a:r>
              <a:rPr lang="en-US" sz="1200" dirty="0"/>
              <a:t> “presented at” or “conductor at”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725333" y="2315564"/>
            <a:ext cx="11382000" cy="3538096"/>
          </a:xfrm>
        </p:spPr>
        <p:txBody>
          <a:bodyPr>
            <a:normAutofit/>
          </a:bodyPr>
          <a:lstStyle/>
          <a:p>
            <a:pPr>
              <a:buSzPct val="125000"/>
              <a:buFont typeface="Courier New" charset="0"/>
              <a:buChar char="o"/>
            </a:pPr>
            <a:r>
              <a:rPr lang="en-US" b="1" dirty="0"/>
              <a:t>Conference Presentations: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Brown, </a:t>
            </a:r>
            <a:r>
              <a:rPr lang="en-US" sz="1400" dirty="0" err="1"/>
              <a:t>Ginnie</a:t>
            </a:r>
            <a:r>
              <a:rPr lang="en-US" sz="1400" dirty="0"/>
              <a:t>, John Doe, and Mary Smith. “Time to Stand.” Paper presented at the Annual Meeting of American Psychologists, Philadelphia, PA, March 2016.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Doe, John. “Time for Peace.” Presented as Keynote Speaker at the Annual Meeting of American Psychologists, Philadelphia, PA, March 2016.</a:t>
            </a:r>
          </a:p>
          <a:p>
            <a:pPr indent="-285750">
              <a:buSzPct val="125000"/>
              <a:buFont typeface="Courier New" charset="0"/>
              <a:buChar char="o"/>
            </a:pPr>
            <a:r>
              <a:rPr lang="en-US" b="1" dirty="0"/>
              <a:t>Performances and Exhibitions: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Clark, Eric. Atlantic City Orchestra. “Beethoven's Triumph.“ Conductor at Borgata Hotel and Casino, Atlantic City, NJ, August 2015.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Lee, Amy. “The Road to Fall.” Exhibited at the Chin Museum of Art, New York, NY, September 2016.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“How to be a college student.” Interview with </a:t>
            </a:r>
            <a:r>
              <a:rPr lang="en-US" sz="1400" i="1" dirty="0"/>
              <a:t>The Press of Atlantic City</a:t>
            </a:r>
            <a:r>
              <a:rPr lang="en-US" sz="1400" dirty="0"/>
              <a:t>, July 1, 2018.</a:t>
            </a:r>
          </a:p>
          <a:p>
            <a:pPr lvl="1">
              <a:buFont typeface="Arial" charset="0"/>
              <a:buChar char="•"/>
            </a:pPr>
            <a:endParaRPr lang="en-US" sz="14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166965" y="2404141"/>
            <a:ext cx="9144000" cy="169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166965" y="3907073"/>
            <a:ext cx="9144000" cy="169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83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Boards, Awards and Grants, &amp; Professional Development -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0000" y="2252133"/>
            <a:ext cx="11077201" cy="4199467"/>
          </a:xfrm>
        </p:spPr>
        <p:txBody>
          <a:bodyPr>
            <a:normAutofit/>
          </a:bodyPr>
          <a:lstStyle/>
          <a:p>
            <a:pPr>
              <a:buSzPct val="125000"/>
              <a:buFont typeface="Courier New" charset="0"/>
              <a:buChar char="o"/>
            </a:pPr>
            <a:r>
              <a:rPr lang="en-US" b="1" dirty="0"/>
              <a:t>Boards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Chair. Smith, John. The American Society of Artists. Marriot East, Dallas, TX. March 5-8, 2016.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Elected President. Smith, David. </a:t>
            </a:r>
            <a:r>
              <a:rPr lang="en-US" sz="1400" dirty="0" err="1"/>
              <a:t>AtlantiCare</a:t>
            </a:r>
            <a:r>
              <a:rPr lang="en-US" sz="1400" dirty="0"/>
              <a:t>, </a:t>
            </a:r>
            <a:r>
              <a:rPr lang="en-US" sz="1400" dirty="0" err="1"/>
              <a:t>AtlantiCare</a:t>
            </a:r>
            <a:r>
              <a:rPr lang="en-US" sz="1400" dirty="0"/>
              <a:t> Research Committee. 2016-2018.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Consultant. Jones, Peggy. Eastern Accreditation in Education. 2016.</a:t>
            </a:r>
          </a:p>
          <a:p>
            <a:pPr>
              <a:buSzPct val="125000"/>
              <a:buFont typeface="Courier New" charset="0"/>
              <a:buChar char="o"/>
            </a:pPr>
            <a:r>
              <a:rPr lang="en-US" b="1" dirty="0"/>
              <a:t>Grants and Awards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Smith, John.  Atlantic County Block Grant, Atlantic County Government. “A Time to Shine.” 2016.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Brown, Peg. Scholar Award in Excellence. “Change is Coming.” Annual Artist Conference, Absecon, NJ. March 8, 2016.</a:t>
            </a:r>
          </a:p>
          <a:p>
            <a:pPr>
              <a:buSzPct val="125000"/>
              <a:buFont typeface="Courier New" charset="0"/>
              <a:buChar char="o"/>
            </a:pPr>
            <a:r>
              <a:rPr lang="en-US" b="1" dirty="0"/>
              <a:t>Professional Development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Doe, Jane. Attended the Annual Meeting of the American Psychology-Law Society, Philadelphia, PA, September 2016.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243165" y="2918365"/>
            <a:ext cx="9144000" cy="169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243165" y="4351866"/>
            <a:ext cx="9144000" cy="169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43165" y="5593832"/>
            <a:ext cx="9144000" cy="169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8594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742</TotalTime>
  <Words>1174</Words>
  <Application>Microsoft Office PowerPoint</Application>
  <PresentationFormat>Widescreen</PresentationFormat>
  <Paragraphs>88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Courier New</vt:lpstr>
      <vt:lpstr>Wingdings 2</vt:lpstr>
      <vt:lpstr>Quotable</vt:lpstr>
      <vt:lpstr>Scholarly &amp; Professional Activity Report</vt:lpstr>
      <vt:lpstr>What is a citation?</vt:lpstr>
      <vt:lpstr>Things to know when submitting your School/Division’s citations:</vt:lpstr>
      <vt:lpstr>What types of activity should be cited?</vt:lpstr>
      <vt:lpstr>What formatting style should be used? </vt:lpstr>
      <vt:lpstr>Books Published -</vt:lpstr>
      <vt:lpstr>Published Works: Journal Articles, Magazine/Newspaper Publications, Book Reviews -</vt:lpstr>
      <vt:lpstr>Conference Presentations, Performances and Exhibitions -</vt:lpstr>
      <vt:lpstr>Boards, Awards and Grants, &amp; Professional Development -</vt:lpstr>
      <vt:lpstr>Additional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Scholarly Activity Report</dc:title>
  <dc:creator>Microsoft Office User</dc:creator>
  <cp:lastModifiedBy>Maiorino, Ronnie</cp:lastModifiedBy>
  <cp:revision>34</cp:revision>
  <dcterms:created xsi:type="dcterms:W3CDTF">2017-04-10T13:51:22Z</dcterms:created>
  <dcterms:modified xsi:type="dcterms:W3CDTF">2023-09-19T16:35:21Z</dcterms:modified>
</cp:coreProperties>
</file>