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1" r:id="rId5"/>
    <p:sldId id="265" r:id="rId6"/>
    <p:sldId id="266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511-56A1-4FFF-B8FD-DBCEFE63B66A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BD06-FF75-4F76-AD82-E657F7E7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67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511-56A1-4FFF-B8FD-DBCEFE63B66A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BD06-FF75-4F76-AD82-E657F7E7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021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511-56A1-4FFF-B8FD-DBCEFE63B66A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BD06-FF75-4F76-AD82-E657F7E7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17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511-56A1-4FFF-B8FD-DBCEFE63B66A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BD06-FF75-4F76-AD82-E657F7E7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59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511-56A1-4FFF-B8FD-DBCEFE63B66A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BD06-FF75-4F76-AD82-E657F7E7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42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511-56A1-4FFF-B8FD-DBCEFE63B66A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BD06-FF75-4F76-AD82-E657F7E7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81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511-56A1-4FFF-B8FD-DBCEFE63B66A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BD06-FF75-4F76-AD82-E657F7E7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17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511-56A1-4FFF-B8FD-DBCEFE63B66A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BD06-FF75-4F76-AD82-E657F7E7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4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511-56A1-4FFF-B8FD-DBCEFE63B66A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BD06-FF75-4F76-AD82-E657F7E7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7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511-56A1-4FFF-B8FD-DBCEFE63B66A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BD06-FF75-4F76-AD82-E657F7E7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506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77511-56A1-4FFF-B8FD-DBCEFE63B66A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9BD06-FF75-4F76-AD82-E657F7E7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9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77511-56A1-4FFF-B8FD-DBCEFE63B66A}" type="datetimeFigureOut">
              <a:rPr lang="en-US" smtClean="0"/>
              <a:t>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9BD06-FF75-4F76-AD82-E657F7E7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3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erriam-webster.com/concise/rationalism" TargetMode="External"/><Relationship Id="rId3" Type="http://schemas.openxmlformats.org/officeDocument/2006/relationships/hyperlink" Target="http://www.merriam-webster.com/concise/Bologna,%20University%20of" TargetMode="External"/><Relationship Id="rId7" Type="http://schemas.openxmlformats.org/officeDocument/2006/relationships/hyperlink" Target="http://www.merriam-webster.com/concise/Heidelberg,%20University%20of" TargetMode="External"/><Relationship Id="rId2" Type="http://schemas.openxmlformats.org/officeDocument/2006/relationships/hyperlink" Target="http://www.merriam-webster.com/concise/colle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rriam-webster.com/concise/Cambridge,%20University%20of" TargetMode="External"/><Relationship Id="rId11" Type="http://schemas.openxmlformats.org/officeDocument/2006/relationships/hyperlink" Target="http://www.merriam-webster.com/concise/Land-Grant%20College%20Act%20of%201862" TargetMode="External"/><Relationship Id="rId5" Type="http://schemas.openxmlformats.org/officeDocument/2006/relationships/hyperlink" Target="http://www.merriam-webster.com/concise/Oxford,%20University%20of" TargetMode="External"/><Relationship Id="rId10" Type="http://schemas.openxmlformats.org/officeDocument/2006/relationships/hyperlink" Target="http://www.merriam-webster.com/concise/Berlin,%20University%20of" TargetMode="External"/><Relationship Id="rId4" Type="http://schemas.openxmlformats.org/officeDocument/2006/relationships/hyperlink" Target="http://www.merriam-webster.com/concise/Paris,%20University%20of" TargetMode="External"/><Relationship Id="rId9" Type="http://schemas.openxmlformats.org/officeDocument/2006/relationships/hyperlink" Target="http://www.merriam-webster.com/concise/Gottingen,%20University%20o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j.com/news/index.ssf/2012/08/saint_peters_college_to_become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j.gov/highereducation/colleges/schools_sector.htm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j.gov/highereducation/colleges/schools_sector.htm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j.gov/highereducation/colleges/schools_sector.htm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ntraweb.stockton.edu/eyos/page.cfm?siteID=201&amp;pageID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20975"/>
            <a:ext cx="7772400" cy="17748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Faculty Senate Task Force </a:t>
            </a:r>
            <a:r>
              <a:rPr lang="en-US" dirty="0"/>
              <a:t>on University Status</a:t>
            </a:r>
            <a:br>
              <a:rPr lang="en-US" dirty="0"/>
            </a:br>
            <a:r>
              <a:rPr lang="en-US" dirty="0" smtClean="0"/>
              <a:t>2012-2013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29200"/>
            <a:ext cx="6400800" cy="1447800"/>
          </a:xfrm>
        </p:spPr>
        <p:txBody>
          <a:bodyPr/>
          <a:lstStyle/>
          <a:p>
            <a:r>
              <a:rPr lang="en-US" dirty="0" smtClean="0"/>
              <a:t>Points of Information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963" y="533400"/>
            <a:ext cx="3902075" cy="190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665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of University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799" y="1295400"/>
            <a:ext cx="8534401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/>
              <a:t>:</a:t>
            </a:r>
            <a:r>
              <a:rPr lang="en-US" dirty="0" smtClean="0"/>
              <a:t> an institution of higher learning providing facilities for teaching and research and authorized to grant academic degrees; </a:t>
            </a:r>
            <a:r>
              <a:rPr lang="en-US" i="1" dirty="0" smtClean="0"/>
              <a:t>specifically</a:t>
            </a:r>
            <a:r>
              <a:rPr lang="en-US" dirty="0" smtClean="0"/>
              <a:t> </a:t>
            </a:r>
            <a:r>
              <a:rPr lang="en-US" b="1" dirty="0" smtClean="0"/>
              <a:t>:</a:t>
            </a:r>
            <a:r>
              <a:rPr lang="en-US" dirty="0" smtClean="0"/>
              <a:t> one made up of an undergraduate division which confers bachelor's degrees and a graduate division which comprises a graduate school and professional schools each of which may confer master's degrees and doctorates </a:t>
            </a:r>
            <a:r>
              <a:rPr lang="en-US" i="1" dirty="0" smtClean="0"/>
              <a:t>(Merriam-Webster)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7220" y="2888293"/>
            <a:ext cx="8571979" cy="369331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Institution of higher education, usually comprising a liberal arts and sciences college and graduate and professional schools that confer degrees in various fields. A university differs </a:t>
            </a:r>
            <a:r>
              <a:rPr lang="en-US" dirty="0"/>
              <a:t>from a </a:t>
            </a:r>
            <a:r>
              <a:rPr lang="en-US" dirty="0">
                <a:hlinkClick r:id="rId2"/>
              </a:rPr>
              <a:t>college</a:t>
            </a:r>
            <a:r>
              <a:rPr lang="en-US" dirty="0"/>
              <a:t> in that it is usually larger, has a broader curriculum, and offers advanced degrees in addition to undergraduate degrees. The first true university was the University of </a:t>
            </a:r>
            <a:r>
              <a:rPr lang="en-US" dirty="0">
                <a:hlinkClick r:id="rId3"/>
              </a:rPr>
              <a:t>Bologna</a:t>
            </a:r>
            <a:r>
              <a:rPr lang="en-US" dirty="0"/>
              <a:t>, founded in the 11th century; the first in northern Europe was the University of </a:t>
            </a:r>
            <a:r>
              <a:rPr lang="en-US" dirty="0">
                <a:hlinkClick r:id="rId4"/>
              </a:rPr>
              <a:t>Paris</a:t>
            </a:r>
            <a:r>
              <a:rPr lang="en-US" dirty="0"/>
              <a:t>, which served as a model for the universities of </a:t>
            </a:r>
            <a:r>
              <a:rPr lang="en-US" dirty="0">
                <a:hlinkClick r:id="rId5"/>
              </a:rPr>
              <a:t>Oxford</a:t>
            </a:r>
            <a:r>
              <a:rPr lang="en-US" dirty="0"/>
              <a:t>, </a:t>
            </a:r>
            <a:r>
              <a:rPr lang="en-US" dirty="0">
                <a:hlinkClick r:id="rId6"/>
              </a:rPr>
              <a:t>Cambridge</a:t>
            </a:r>
            <a:r>
              <a:rPr lang="en-US" dirty="0"/>
              <a:t>, </a:t>
            </a:r>
            <a:r>
              <a:rPr lang="en-US" dirty="0">
                <a:hlinkClick r:id="rId7"/>
              </a:rPr>
              <a:t>Heidelberg</a:t>
            </a:r>
            <a:r>
              <a:rPr lang="en-US" dirty="0"/>
              <a:t>, and others. One of the first modern universities, in which secular objectivity and </a:t>
            </a:r>
            <a:r>
              <a:rPr lang="en-US" dirty="0">
                <a:hlinkClick r:id="rId8"/>
              </a:rPr>
              <a:t>rationalism</a:t>
            </a:r>
            <a:r>
              <a:rPr lang="en-US" dirty="0"/>
              <a:t> replaced religious orthodoxy, was the University of Halle (founded 1694 in Halle, Ger.). The liberalism of Halle was adopted by </a:t>
            </a:r>
            <a:r>
              <a:rPr lang="en-US" dirty="0" err="1">
                <a:hlinkClick r:id="rId9"/>
              </a:rPr>
              <a:t>Göttingen</a:t>
            </a:r>
            <a:r>
              <a:rPr lang="en-US" dirty="0"/>
              <a:t>, </a:t>
            </a:r>
            <a:r>
              <a:rPr lang="en-US" dirty="0">
                <a:hlinkClick r:id="rId10"/>
              </a:rPr>
              <a:t>Berlin</a:t>
            </a:r>
            <a:r>
              <a:rPr lang="en-US" dirty="0"/>
              <a:t>, and many other German universities. The German model of the university as a complex of schools and research institutes also exerted a worldwide influence. The growth of universities in the U.S., where most colleges had been established by religious denominations, was greatly spurred by the </a:t>
            </a:r>
            <a:r>
              <a:rPr lang="en-US" dirty="0">
                <a:hlinkClick r:id="rId11"/>
              </a:rPr>
              <a:t>Morrill Act</a:t>
            </a:r>
            <a:r>
              <a:rPr lang="en-US" dirty="0"/>
              <a:t> of 1862</a:t>
            </a:r>
            <a:r>
              <a:rPr lang="en-US" dirty="0" smtClean="0"/>
              <a:t>. </a:t>
            </a:r>
            <a:r>
              <a:rPr lang="en-US" i="1" dirty="0" smtClean="0"/>
              <a:t>(Concise Encyclopedia)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90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Jersey Definition &amp; Process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447800"/>
            <a:ext cx="86106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 New Jersey, an institution that offers graduate and undergraduate degrees in a variety of academic disciplines and professional fields may seek status as a </a:t>
            </a:r>
            <a:r>
              <a:rPr lang="en-US" b="1" dirty="0">
                <a:solidFill>
                  <a:srgbClr val="FF0000"/>
                </a:solidFill>
              </a:rPr>
              <a:t>comprehensive university.</a:t>
            </a:r>
            <a:r>
              <a:rPr lang="en-US" dirty="0"/>
              <a:t> Such institutions </a:t>
            </a:r>
            <a:r>
              <a:rPr lang="en-US" b="1" dirty="0">
                <a:solidFill>
                  <a:srgbClr val="00B050"/>
                </a:solidFill>
              </a:rPr>
              <a:t>emphasize teaching</a:t>
            </a:r>
            <a:r>
              <a:rPr lang="en-US" dirty="0"/>
              <a:t>, and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are distinct from the state's six research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universities </a:t>
            </a:r>
            <a:r>
              <a:rPr lang="en-US" dirty="0"/>
              <a:t>(see next slide),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which place a heavier emphasis on basic and applied research and Ph.D. programs. </a:t>
            </a:r>
          </a:p>
          <a:p>
            <a:endParaRPr lang="en-US" sz="1000" dirty="0" smtClean="0"/>
          </a:p>
          <a:p>
            <a:r>
              <a:rPr lang="en-US" dirty="0" smtClean="0"/>
              <a:t>Being </a:t>
            </a:r>
            <a:r>
              <a:rPr lang="en-US" dirty="0"/>
              <a:t>granted university status </a:t>
            </a:r>
            <a:r>
              <a:rPr lang="en-US" b="1" dirty="0">
                <a:solidFill>
                  <a:srgbClr val="FF0000"/>
                </a:solidFill>
              </a:rPr>
              <a:t>recognizes the level and diversity of programs that the institution already offers</a:t>
            </a:r>
            <a:r>
              <a:rPr lang="en-US" dirty="0"/>
              <a:t>, and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does not authorize the addition of doctoral programs or other new degrees. </a:t>
            </a:r>
          </a:p>
          <a:p>
            <a:endParaRPr lang="en-US" sz="1000" dirty="0" smtClean="0"/>
          </a:p>
          <a:p>
            <a:r>
              <a:rPr lang="en-US" dirty="0" smtClean="0"/>
              <a:t>From 1993, when the </a:t>
            </a:r>
            <a:r>
              <a:rPr lang="en-US" dirty="0"/>
              <a:t>process </a:t>
            </a:r>
            <a:r>
              <a:rPr lang="en-US" dirty="0" smtClean="0"/>
              <a:t>for recognition </a:t>
            </a:r>
            <a:r>
              <a:rPr lang="en-US" dirty="0"/>
              <a:t>as a comprehensive university was </a:t>
            </a:r>
            <a:r>
              <a:rPr lang="en-US" dirty="0" smtClean="0"/>
              <a:t>implemented, through 1998, </a:t>
            </a:r>
            <a:r>
              <a:rPr lang="en-US" dirty="0"/>
              <a:t>six institutions </a:t>
            </a:r>
            <a:r>
              <a:rPr lang="en-US" dirty="0" smtClean="0"/>
              <a:t>had completed </a:t>
            </a:r>
            <a:r>
              <a:rPr lang="en-US" dirty="0"/>
              <a:t>the </a:t>
            </a:r>
            <a:r>
              <a:rPr lang="en-US" dirty="0" smtClean="0"/>
              <a:t>designation: Montclair State, </a:t>
            </a:r>
            <a:r>
              <a:rPr lang="en-US" dirty="0"/>
              <a:t>Rider, Monmouth, Rowan, William Paterson and Kean universities. </a:t>
            </a:r>
            <a:r>
              <a:rPr lang="en-US" dirty="0" smtClean="0"/>
              <a:t>Georgian Court and Jersey City completed the process subsequently; </a:t>
            </a:r>
            <a:r>
              <a:rPr lang="en-US" dirty="0" smtClean="0">
                <a:hlinkClick r:id="rId2"/>
              </a:rPr>
              <a:t>St. Peters</a:t>
            </a:r>
            <a:r>
              <a:rPr lang="en-US" dirty="0" smtClean="0"/>
              <a:t> did as recently as 2012. </a:t>
            </a:r>
            <a:endParaRPr lang="en-US" dirty="0"/>
          </a:p>
          <a:p>
            <a:endParaRPr lang="en-US" sz="1000" dirty="0" smtClean="0"/>
          </a:p>
          <a:p>
            <a:r>
              <a:rPr lang="en-US" dirty="0" smtClean="0"/>
              <a:t>To </a:t>
            </a:r>
            <a:r>
              <a:rPr lang="en-US" dirty="0"/>
              <a:t>qualify for university status, an institution must meet national standards for inclusion as a master's college or university in the Carnegie Classification of Institutions of Higher Education and demonstrate that it has met New Jersey eligibility criteria </a:t>
            </a:r>
            <a:r>
              <a:rPr lang="en-US" dirty="0" smtClean="0"/>
              <a:t>(granting masters degrees) for </a:t>
            </a:r>
            <a:r>
              <a:rPr lang="en-US" dirty="0"/>
              <a:t>at least five years. </a:t>
            </a:r>
          </a:p>
        </p:txBody>
      </p:sp>
    </p:spTree>
    <p:extLst>
      <p:ext uri="{BB962C8B-B14F-4D97-AF65-F5344CB8AC3E}">
        <p14:creationId xmlns:p14="http://schemas.microsoft.com/office/powerpoint/2010/main" val="218626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Six New Jersey Research Universities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Private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24542" y="4419600"/>
            <a:ext cx="8414657" cy="22447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Source: New Jersey Department of Higher Education List of Schools </a:t>
            </a:r>
            <a:r>
              <a:rPr lang="en-US" dirty="0"/>
              <a:t>by Sector: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www.nj.gov/highereducation/colleges/schools_sector.htm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Note: Carnegie Basic Classifications are all Research or Doctoral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Public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168525"/>
          </a:xfrm>
        </p:spPr>
        <p:txBody>
          <a:bodyPr/>
          <a:lstStyle/>
          <a:p>
            <a:r>
              <a:rPr lang="en-US" dirty="0"/>
              <a:t>New Jersey Institute of </a:t>
            </a:r>
            <a:r>
              <a:rPr lang="en-US" dirty="0" smtClean="0"/>
              <a:t>Technology (NJIT)</a:t>
            </a:r>
            <a:endParaRPr lang="en-US" dirty="0"/>
          </a:p>
          <a:p>
            <a:r>
              <a:rPr lang="en-US" dirty="0" smtClean="0"/>
              <a:t>Rutgers University</a:t>
            </a:r>
          </a:p>
          <a:p>
            <a:r>
              <a:rPr lang="en-US" dirty="0" smtClean="0"/>
              <a:t>University of Medicine and Dentistry (UMDNJ)</a:t>
            </a:r>
            <a:endParaRPr lang="en-US" dirty="0"/>
          </a:p>
        </p:txBody>
      </p:sp>
      <p:sp>
        <p:nvSpPr>
          <p:cNvPr id="4" name="AutoShape 2" descr="data:image/jpeg;base64,/9j/4AAQSkZJRgABAQAAAQABAAD/2wCEAAkGBhQSERUUExQUFBUWGBcaGBgYFxgYFRgaGhoYGBcXFxQYHCYeFxokGhcYHy8gJCcpLCwsFR8xNTAqNSYrLCkBCQoKDgwOGg8PGiwkHx8pLCwsKSksLCwsLCwsLCosLCksLCwsKSwsLCwpLCksLCwsKSkpLCkpLCwsLCwsLCwpLP/AABEIAMIBAwMBIgACEQEDEQH/xAAcAAACAwEBAQEAAAAAAAAAAAAAAQIGBwUEAwj/xABOEAACAQMCAwQFCQQHBAgHAAABAgMABBESIQUTMQYiQVEHFGFxgSMyQlKRocHR8BUzk7EkQ1NiY4KSFhdUczREcrLC4eLxJSY1dLO1xP/EABkBAQEBAQEBAAAAAAAAAAAAAAABAgQDBf/EACwRAQABAwIGAQQABwAAAAAAAAABAgMRITEEEhNBUWGRFDKh8EJxksHR0uH/2gAMAwEAAhEDEQA/ANoQbfGiikDQGMik5228aZpjpQPw+FIn8aRpjegRpN4Dypn+dM0DNImk2aY6UCxSXr+vZQa5vGe0cNspeWRUUdSxwPd7T7BQdQ0s1Qk7e3N1/wDT7GedT0lkxBAR5q8m7j3Cvp+zuMStiS6sLTILaUR5pAoxkkSFVwCRuNt6C8awM7+2oxyjfcVm7WkegvNx+Z1HU26RKB3S+fk0fC6VJ1dNutfWPsjZuVzxTimXSVxquHj7sJCy5BiXSVJGVODg5xig0bWPAihTWcWnCbMAmPjHEkCoXOuXICiNZjkSw9RGyuV64PSvbw2wuJFL2vGdaqyqVntYyQzAFFbHLdSwKkbbgjHWgvPQfdUkG1VLncXg+fb2l2v+DK0Env0TArn/ADV9bL0gwGQQ3Cy2UzHupcpywx6dyXJjfr4Nn2UFo/8AKl4UKf17qDQJztt41Oljb9eVI0DJ/Gkaa0vxoEeo9lTakfwoYnNAE0sUx0pUCXrUqfj8ahv+vZQTAoozRQRooUbVIUEcUEYpOaZNAUxSxsKlQRC0Us7/AK9tBoJAUs08b0nbAoPNxBiEJHXFZCl1zOLSGaIXTpbvJZwyH5NpYyGkULg5kKAlSR4D2EWP0gekNrMKohL6zjWWCxIc475AJHn0+NVfiXZie3gj4ybuKd4JYpAluMwCMuFkAk+c5IYA5xtmtdme649o+1jYYxzOYri1jmtOWCXSdCZEhYRrq0zgAAN15cijyr3cA7P3EN9NPHEiW8zaDE7fKRoAH5sJGoKrzPKTF3eobY5FfPhTSzoTwqGCxtpDn1mSH5SXrh4rYacrvkPKd87Ljeqvc9lbibiFxa3V7dzBY4pYxzDGjxvlXJijwo0yAjbwIrLSw2fZ17ewlsri5t443hmiDvM7sNYKRELKVWNEjwCi7EjII3zPtVe8OuoIopOJWqPGykus0WWUqYp0xryBJGzr12yDviuXa+h20HWFSf7xLf8AeJr3R+im0HSGL+Gv5VcJlzbhbeQXyQ8T4fi9MmSbg5RXRYwqw8zRqCrjXjODjpXVt+zEhYRxOk9u17DcGbm65eWikiORiSXKPHEqtk90jpp3+EvontT/AFMX+hfyqtce9GcEA5kamNh0ZGZCPcVNXGUzh2Jre7tILhraK4ikb1tlQEC2t7dCFiZY3blGY8rUApziaRjqwoPUvu0PrQtbeSG3ngubZJHMhwJH7hmVGG0bxxNztxkgEDTjNcb0aWnEp7VriO/fRzXWJLlPWI5ETu5L5Ei5cMNm+j0r4ds7oLG1vJZrbcRuCsMLR6mtpBMVhllhYAKH5Z0NqUOAyjJFZaWz0YsxsRlnaLmS+rF8mT1bWRDrJ6nSCR7NNWzFZxdcYl4CkcUs8V5B3Uij2S/UfNULGMrOo2GToP3Cr7YXvNjSTRJHqGdEi6ZFz4MuTg+z20HqIxRQaMbCgdILUqhnf9e38qB08VE1LG9As0Baka+YbFBKg0Y3pgUCzRUixooEgwPjRSoFAeFJt/jTannb9eVA/CosPxoI/GhaAJpMN/voJpsdqCRNea7uAgyT+t6pnbntNIq+r25/pFywgiOcBWk7pckfNCrls+wVVO0fbeQ8LOrKXEQ5Ew+kkykRsfiTrHvqxCZe3tDxP1yRo7WETBW5byyOsVsrHqhkb94wG5RATVU9FMNr63JJd8mKI2chYM2iE65eUdmO+Y8jH96u9BGJIUsbfHN5eiVhgx2MDfvIww2e8lGeYw3yzDYKK8Ha3h1jZvHI8HPKlYVjDDCYDOMqds4x18xWozKTo6M/F+BqdEd9xNkXZYoproxKB0VcjoPfXv7K20UnEbeayHERHGsqzNdljEY2XurFzCWLGTQdtu7mq1b+kyBNhYuB5CSMD7MV1rf03ogwLKT+LH+Va6VXifhnqU+Y+Wx5/OhB1rJB6ex/wcv8WP8AKj/f2P8Agpf4sf5VOlX4n4XqUeYa6aonpHilaCRY/nFWC+8rtv4VXB6eh/wcv8WP8q+F16bkk62Un8WP8qsW647T8JNyie8PDwOfhsUEUcx41FIigNhpQit1bliI6QmonG1WXs3e8EedCbyeaZdQjF9LN3NY0tyxKFQMRttv5VV5PSnCf+oyfxI/yrk8R7cWsinmWLsviC8Z/Db4U6VXifg6keY+Xt7C3AtrnTDZC6cLK/MV1E+mO4eI6eYcOSvL7qlSc+NbL2b7TwXkbGIsGQ6ZInUpLE31ZIzup6+zY77Gsd4lwn9nvDLboJVg1q0Td4SRSZEsTeeQTjI+0107ftFDDe2d3BI0kM5MGsnMmhhtb3W+ebDJoKu27o2MnRqbExhqJbMxz8anms04l23m9aWWLPqlmR66c93E+lEAXHeaMfKnyFaR4fr31lo2H40E01qOaAI391TNI/hSYUBRn8qB0pZ8KBoN/uqVIneolaCQFOln9YooFmnQu4p0Ecb0NScePspnxzQFOjTtTJoIqPCvncPgGpkYP69tV3tZxTkpq/W1WIykzhm/a+4T1y3kdwYOY0buCCEWVXgZ8j6hY59oqu9u7aW4mtggAlu4UFyCdKie1aSGaRmzhEHLJLHwXNTbhJThqXJdpY5e9eRHJ5PPkfkzxnHzSAAR9YZ69KjYmZLnTrLctioDKZtZLagqw/1pLgNpOxIGas66wkaaL9a8Gtba2EjPeTQjI1rK1tBPKR3IrOBV5k+W2MhwMAtk9Kr3aPhBtre2ib55k1yePfZWJ38cbLn+7V34BaTm/tzeW1xJPKsjLNdSIeVGgBcx26E8o5ZVAIG7ew1xfSyMSxD/ABP/AAtW7X3Qxc+2VIJr08K4ZNdFxbQyT8sKX5YDEaiQO7nJ6eGa8d3ZaRDqJbnIjkHwzPLGAMdAURW+Naj6KuLQWbyyzFYo2iRS2AF1NeXaqWPQAADc9AvurovcXNM0xTG//f8ADwt8NE55lMHYfiGM+o3X8PH3E1zOIcOmtyBcQzQE5xzY2QHHXSSMH4Gv0gnpIsOTDMZ0SKYNpZiMBl0lo3xnQ+GHdPka4XbvtDZXtm8SSRTNHPZsU2J0vPb/ACir4oUlxqG3fxWY4qvu3PDUdmL2HZe8nUNFaXLodwwicKR5hiACPaK9L9h+IDb1K5JPlGfvPQe+v0BH6QuHtGJFu4SmUUnWO4XBK8wH9380jvYwRivb/tTbdz5Ve/ObdT4GUAnQD0+ifftjqMz6uv0fTUPyxKhR3jcaZEZkdcglWUlWGxwcEHcV573923uqw9s7dfWp20jVzZTnG+fX7lM58e7t8B5VwL+0KRKdRYSQpIM+ZZ1cD2B0YfCvS1xPVo1jzHw8qrHJVmPS/wB1wy39fLXEZIuI9KETPABcD5mqRdlEg7uWUgNgnYk1xe1fZMW5M0HOPJZHngnAS6hw2A76e5cREnAlXONQyetXv0jcPUWhflrJpRSyHbKjGrBHRgMke6qTd8RvEgiWRZREy/0ZrpPmh1+bDeLnKshwY5MoynBFck+nXHtYxcGLhIjXvSXNuXZQf3txxGQpCMeJSCKU7+Smth4c6qqRawzpGmoZGrGNIYjrglWwfYfKvzf2T4jPzVZ1MkkRjgt4emqfTyl1f9iMbnwznbetY7K2MlvxXElx6y9xaMZGG0ay284jaOJfBF1Fd98qxPWstNEpKKkTUMEfr31FOgUj4e2p43oI4pgUHyqGD+vfQSzRR41ICgjj2GimffRQA2+2ilQKAoIzQ1PO368qAzSI/Gg0LQBNVPt1Z64z5Yq1k1nXpK4o3KWNHaNjLCFcdV1SqpODsRhjsdjmtUpKudm5k9VjhkO3f4bdA/UmMklhcY8AHZkz/iN5V4PRnY6IeeGSKZkLSXL4K2dvkprUNsbmYq2nPRUBxg4bk9rLK5hGokASrpSeMEQz6GD8p1O8M6vHnQejIQK8XZnh09zEI2dRBAomkaTPq8IbAR5UXe4mKBVSPyCjzwmCGq9kJonma8J5cLKttZiVsSSIXLvKS5y8k0x1fWIAz1qj+lofKx/8z/wmrJwfstGvFLTUZ5J47WWeQzlcrqZYoVES9yHA1toGSCRvtVe9Lq/KRn/FH3q1btfdDzufaoPQKpRG+UTS5MhkQas6FGvQFySfm53NaX2AsJJuYsahyqQuUJULIsd/dSGMltgG0ge8jO2azNy3cyukMUZTkd5RI0ZO3TvIw+FbL6FP38v/ANv/AP2XlefFRTFyjl2z/apbM1cs837s7Fr2bumuY5XsLaIS3AknUSo6KqRPECV0jmSOZnbIAxoTOTmvBxfs3LbWiNJHEmI+HQkoQW1pfIQM43Aj0ZPmABkDNdT9ocRjkeVbiGS29cMXKePE4R7gQNocHB0OxC56hBnyr69orSeLg6R3MgllS4tVMgGC6i8iEbNue+UClvaTUej79qOxmsz+r28GJbSWM91F1Sl0MZYacHA1nUdwenWuR/sNcG8kulTlf06JuTlDbzQJoAmaNW7kqd9w3XIHdHhYO1Ul6buFLKeKJjDMzrMhaMgPEqnunOrLYHszT7H3N5M5nnKcqSJVMYziOeKR45OX5xvgtk77qPCgwzti2LmYlVcc2Xutq0t/8Qudm0kNg+wg+2qvdr3HOAuRsoLlUHgqlyWxkk7nxqz9s/8ApE//ADJf/wBhdVWblX0YZcFkRl3zlZPm/GvXg+XkmZ3zVj8vC/zc0RG2j9C9srdOQCzKAQo3IAOdgMnxOcYqq9mLlntzaMBNNDGY2tZD8ne2qklDFn93cRg4BH1RnwK9n0kwE2ckRGQY2A94GVPwYA1TuI9k43traWykmSWSKOWGN3LLI4UGRLa4HeiuEYN8mSdW2M74zOz1jd8uyduLXiE0seqcR27SWZbq8lw8VrArr4SKzNE/95Gq/wDZDhoN9qVy8dnAbXmH+uuHfm3coPj39j/eZvKsUj7TXHrAmMoGsB2kCgNlSQWCDbncw6tti+HPUmr09pfLbwRs/qEJltY0tUz6w0c0ukPNL1Qtpc6erENkbb5VuB/OgmhT99LNRTI8fjTPlQaTCgMfr7aM0eFLP2UDVd/up5oJ3pEb0EgKKWqigjmpUIdqM0CzvTaosM7+ym22fOgAadHhQW/XuoEMdKzX0m8DaWNtOx6g+RBBU/AgVpJXfbz/ADqu9rXxEQMBiCASMgHGxI8Rnw9lap3Zq2Ua14rFf2c+oBeYuniFuesE2AF4jEv1NWlnxtjvdVbXwuwnEYbSyjkmy/KkMvJG7T3ZZoraIbdIo4eZ5AzI3UDPh/Zl00EfEGhKjvf0i1JMkWlmRxLCe9pBDZ+cuPfXC7O8OE1xyeYvys2NaYVI4WUyXEiJjEZ5aYxgY048KYXLQuyPapzcrKYzLJeXKRXFzg8iPuvy7aA572kLjVuPPOQa8nphtsIW+qyN9jAH+dd6WXUOFRKvLWW4W5ihGwhtYEblhh9d9auxO5ZyMnSKh205V/amSE6o3EihseKsyE+7UpwfEYNWidWao0Y5NNrWLU0amLREsYWQu45rya9WnQATIc97OfCtM9F3aaC0nczuUQw6S+lmRG9bu2AkZQRHlTkasA1lZ1FBj56kZB+sp3z8RXa4X2klttfI5kWttT6ZF7x8zlT9ntpxVi7OJtRnGsZ0jvpmInz4YtXadYr0bWLvs9z/AFnm2PO5nN5nMGvXnVq+d1zvXp7Y9ora6sG9Wnim03FlnlurEf0qHGQDkfGsW/24us51y589ceft0V57ntE1zlbpo8AxsjylxIMMC6LNBETpYD5rDY4YbjB5pjiqdarcY9VTn80xH5esV250ir9+W5drZ+CXEoW+mtXki1KA02CmT3gQrDByB132r1WXbnhVtCkUV1BoRQqJG5lbA6AKup2P2k1hKdt7kZCtpTJ0rDpjhC57oSNo9QXH1tz41JO3d2vSSYe6RB/JKcnGTGYtx/VP+h1LUfxfvyh2luklmlfLIrO5OUJdA1/cN3oiQdQVgSpwa8XCUM91aQnDKJYIVIVlLIJWkLENv9Nh7lFea+vmldnKnVIwMjMwJbGDnAAwdh796tvok4TzuJCQ/MtkZyfDW4KRj34LN/lrss2ardqZr310/nu8arkVVxTT+4aB6TuLcuDUqh3LRqE8W1OBgeRwTiqP2d4xGqy8Nui8MEr5hdwUksbrOpQ46xrrwQc43O+GYjq+k3iyhjoIZ7doZivsDhh8MA18vSJYpIGmJ5mlI7iKQ7mexncLJE5+k0MkilTnIR18d6xPh6x5cTsvw4vxWSZoleeNgUtzspvXLCQsB8yJHimlJ8Ai46gG5cPh9dv4oo5PWI7Wb1i7uvoT3QGmKKLGwjjGwA2C+3ds77PWchlniDSymZ2j0QjNzPGh0kPN/VwZUajkBtO52rUuxBu4731Nore1gggErRR4kfMjMqI8vQN3S/d64G5yazhWkAe6klMtUSnl+utRTJoFI+AqZPjQLHuoU0E1HRQFMUA71LNAse6ikaKB9KAf1+FKigKNPn4UGgdMfrpQMmjr+vvpZprQI+VcbtNw/mRnHXFdilMMjerCSxXhHHW4dLJbzSSwW8snNiuIwWFvMRhhLH0khfxUjruMHvDg9srOO2nF0ixx8+OZH5J1W0glieL1m1YZ7p1kPH1QkdQwNXP0i35hZNMMciO2hyz8sIWICMzEFQm5BJ6bVT+M+j260PqsZUQMSxtZo51VwMZa3UjJAPgAcGrMQkTL1x8Rl4jelkYxetBkV+nq1hDnUR9VmG/llvDNWvsjBERc2sKssIEFzArbssV1Er6DufmuD4/SrO+yvEe7dID3v2fPbg4Iz8rFkgHcHlsTjr3TVyftHybniE0K/KSypY2aDG7RDlKR5rrOr/Jinc7KJ2v4Qba5LYwkh39j/wDqH3iuTWtcQ4X6/auJExNEzQ3CD6MqYDFT9U7Op8mHlWU39i9vJy5f8r+De/yb2V32LsY5ZcV61O8PnRRRXY5BRRUXcAZJwKKJHwM/+5PgB7a2rsjwI8N4d3xieU8yX2Ejup7lXA9+rzqr+jnsKxZb26XSid6GNhuT4SuPDzUfHyz2u03H5pHMiLmyiYW8rZH76TSVYDG6pmNCc9ZvHBx82/d55xGzvs2+SMzurkvClureW+Go3LCe4A/q5LOF1t5YSM/PXTzM4+kB7uLxLtJpsIrXVmSJpI4WJwHtbqNjux2GiRE67fN8qsvZniYht0RtvVTxSNh5xSWxulz72jP+mqHw7hj3ssUcMU8xhjRSIlGdXUlpG7sag7ZPlXM6Gl9nJIeGWokd+TG+G7u1/wARfqOWvzoLbVsuwZhuSmre8dg+GzBZrq6Gm5u35jr/AGaAaYof8ifeTWcW1rPw9hM/DUkneRYwz3iTXBlcZVW2ZgSNzjG3sraeGh+SnN0c3SNfLzo1Y3C6jnGfOor1daR9lMVGopkeNMtvSJooHSo8KXtoJBcH40tVMnxpGgmKKjn9YpUBTxSj6U80CJwaGpEZHwoY4B9tA/KpYoxtSJoErUmpkfzpN4CgqXbDsuJ1YYyCCCPA58Kz+0kuLMhZYZZ1UBUnglaC8RBsqOR3blFAAUPnA9mBW3uua5HF+HqVzpHStZzpLOO8Pz924u2mkE8K3HO7yu8lryZmVlKnmtCTDKcEjWFRsddW2I9m+KBmtWY96P1xWB686SKYwsfaZCMHzqycRl5NxILyaVYW/dPGFiRTndJ3SGSRRjGHUeG+PDk8dsuHuMiWPWdgy8QuJ3bxA0eok9fA4+FJ0I1aD2X45bR3NxzpVQXLWyR52Vnis4C+W6AkyADPUjzr29ruwsc6N3dQPh/I+z31i/D5zHFGt3C7Rw3KSnmIwWSI6Y5E7wBzpxjx29lat2msI+GW4msb+dQyNJFaketwyKq6zoU9+KILuZNWFBz72cG7LuNdkp7UnCtLH7P3i/D6QrjR3CnoR7jsR8DX6XtOGpd20UzIFaSONyv1S6KxGfYTXEuvRXbTNqkiVt+uMH4kYJrpo4iaXPXYiphVlA878uBGmc+CjYe1m6KPaa1XsT6J1iZZ70rJIDlU/qoz54Pz29p2H31oFh2chtI8RxqgGdlAA+wDrWcdpe08s18tr6xJZ24jLyTRxGRh3tPeYfuk6ZfoCwztWLl6qvfZui1TQt3bntJb20BDyIm2wJ7zf9lRu3wrMP2mvqDxndmHEkK/SLyTWDwnHnqZPsNdnt52JsLOO3ijLT3NxIHaWV+ZKYYwXYrjYajpUYGTkjJrPrfhwluHkudVurNlQ7SQ9f8AEFvKoOAOoFePZ69y47dvJcsIRI6YVZeWCdZAZWwwU47rMucH41ovBONokKwpBxB1Hzba2iNpbE435tyzc+UnxZmAP1fCuDEkMCqIr9oiNlRLhL/Ucd1Et0gQZJwO8VG/XwrXuxXCpvVVe8EYmbfSiaQgwMKdzl/E42yceGSnErGYeDsp2YkaRbm5SON1DLBbxD5G2RvnacfPlb6Unj0G1XgeFRIwMCvpisqMVFWplv17qRX9fbQBPjTxvUSegqZoFjbxpK9MmlooAUwKQbJqWaBEe00UY9lFAZpA/r20UYoA0AfdQd6KAJpjeigCgRpkVEDNM0AW3pOmRvUutIdKDh8Q7LRyk5Arh8R7LRWyM0US6wDgKFUt7NW331eNPjXzlgDdd61EphhvCL2CKYy8Wsp5m1HQF5cttEvh8iGy582bPsAxXYPC14vcX1xZ3fq8EVtFbI3KHJMLxM08bRsAUAONxjTg7dKufargSGMkDeqr6Ku1FrZtc2ty4glkuGkQyd2N0Koq6ZD3c5U7HHzts74THdI8OtwnjXEYoI9EdhfRbRpJb3YTVpGAMSjSW26Bq979srxPn8KvQf7hhkH2rJXA4Zb+qrfM0bm2tLhnsIpI2WIyzZCOrMMPGsjEKRsodmOTpI+HCnezbidjckAzWj3Q1SCTU/LaO4YsQN3ZRJpwMDPhWWncve1N/Ih0cLnA8TLNBCB79THFVvgPY/iF1cG5S4tLYaXhcxOt1IA+ksuANGrAB3O2c4o4neW8/ZqOCJ4pLmK3gm5a4dlZZIw5YDOliZCuDgnU3XernwXtVbW6OZ5tIYCQyyW4tI91VREgIDSsNJOwYgHGegq5TDPuC9o+HPwqC2vLaS9uYleMrHEWliVZHEY5/d5Y04wA3wo7HWl087QyWlwbQ55cs5TmxjGyyNsJR4bDPT3VZ/RnwlZEu5ArcmS7me3ZlZdcTaSrBWAOOozjzq9ixCqQopGhOrPLie04fINECa9skJjGrXpGY0ZiTy32A+ickbZvvA+KrcQrIgwNsjr1VXBBwMqUZWBwDhhkA5Aq3HOw/rEmolfDIZdaNjVjKhlORrbG/wBI9dsWngnChBEI8ljtlvEkAKNvABVVR12Ubk7myQ6AG368qCaP191P2VlQN6R3piogZoGfwplt6VOgPCl/Ojwox40Dxg/Go6qeaD50ExRUMUUABTxQg2+NFBFm+ymd6PCkx228aB42qRFHhSP50EQ29JpB50THbNZT2/40Y54GlW4a2jdzKtvI0cjBkKpujKcB9J6+FWITLVw4z1FBcDyqmWXZyxuLX1m2a9nUqSFW9uQ5I6phpgFcdMEjesxXtvK6XiK10tvHLEUWSRhcogcGeMzF9WrCsMFsjVjxpgb+s486kTvVEuuGWMFj65dG/tk055cl7c87f5qaVmPfb6ucjxxg4r3ZLtLO63ZAuVgDobdbjU0iqytqHMclnGQD844z4ZpEZJnDV541cEEiqnxvsFDOCCqsPIgH+dVD0bSRXZW0nTiTXUaM003rc6w41HSRpn3zlVGBvg+RNXbi/Y9ooDNw6Wf1hAHjWS5nmhlA3MTJJIVIdcgHYgkEEUzgxlVYvRgYf+jTXNvn+xmkQfYDivqvZG/G37SvvjNn7ytXHsT2tj4jaidBoYErJGdzG641KfMdCD5EdDkV5e2F46QyaM5KtjGxyQQMHw3qxOUnRXIuxFy/7ziN+48R6yyj7ExXR4T6MLWJxIY1d851SEyPnzy5Ncf0aw2vEEMTrxBJ4I4ucz3dwqu7AhmQLN0LIx6DrXk7R8SS24pb2dj6+Jo7iAzM0800LQOF1go8jbd9ckqMY69KmVw1qCPAwPIVPw60A7fdXL47ctHGSKbq6epfZSaYA9RWU9hGgvLiS1uBfC4BnlLi6nSEx80BAgSYdFkQfNHQ1LttfWXDrpbb1fiM7NEJPk7256FnXGnm520ffRGqmUHxpg9N6w6LtnZF1VrLiqBmVcte3IA1EKCcyeZq6cYsRY8R4atvLOEnkmSVXuJplZVjDKNMrsAQd8jBqK0AioB9/wBe2pH9fhSPt86BGpad6ieo9lTagWKir1In9fzpEDNAY3pgVFetSoEceVFMCnQKkD5+6iigDTHSligjFAEULRTFBE+3xrkcZ7PpKu43xXYC0nNWJwMk9Zm4PcNNGC0Lfv4fBwPppnYSgePRhsfAi5cT7OcP1/th0buRc5gPmPpXWkrxfSlVehPiR4gEVL0mX2XiiMkcKSyct5XXKopV8sdx4geNWG/7T8Nk4a1l+0bUFrfk69YIHc0atOfjjNWpmlxOC8Lm4zOt/eDTAu9pbZyqjwlk8GY7H7PDAqxds+IR28DZ6Ae8n2AeJJwAPMiq/wCjHtOzWc0JMbrZvyY5EBAkjAIVyCT1C5yPOvLwrjFtNdCe/vreNYZpSlsRofUjlYXkYsdQAAcAAb6T4UjQl2Iuz15ZcJlNtCX4hd4L6WQcnUCANTMNokyBgnvsT0Jr2eiO0vba3a1vIZESLBhd2jOVPzozodsaWyR7Gx9EVQ+112L/AIuiQ3xmjljbQLeQoIRGC2lsE62bBJO3XyArnQ8Me2v4QeIyWoGpxLPIzx5jKEIVLKCG1EEE9M1MZ1XbReONR/sbi63Q7tjfsEn+rFPuVk9gO7fGT2Vd+O2waI+41w+0vabhN9aSW019a6ZFxkSLlW6q679VYA/Cqbb9sng02S3cF+q2xZJo1IZTHlQknfbWdON9jsOuc0jcnZ2vRXHp4hfD/Ct/+9NXmsl/+bbv2Wifyt6+Po34/Z22u5uOI2xkuYodUYGgxEamKHLHUQZCPD5tfLidzaNxOW/t+M2cTSxrHpePmAABAd+YuclAenjSZ1IjRonG+1NvaJrnfQmQucM256DCgnw8q5lp22sr7VHDMGfGrQVdGI8SokVdXtx0qkyT28k8Ek/G7J1hmil0rCULctw+NXNOM4xnFQ7bdqLe44zw+S2mSYIkwYocgEq+AfhQdfsXFp44QP8AhZ//AMtvXo9I9rwwX6S3d9NaXAgCqsYBBj1yENvC+5bUOv0a4nYbjltDeyXd3fwRti4hEDKVdFMqlWL53ysYPT6VLt1+z+IXiXScWtItMIi0vFzQcM7at2A+njp4VZnVIjRww1pPfG2juzdWht9bvMFXTIHI06tEeBjSfeevla+xPo94fHcJNBKJJYssAs6vjwyVUnbfHxFVZ+C2bKUbjdjoOnUFtVUkBg2NQfOMqK7faPjNg3E+E/s57cH1hll9XVUOlzEMPpAyCNQwfbSZXDYFpZ++haAKypn8KGzmoc0eY+2jmDzH2igkOlFR5w+sKNa+Y+0UH0PWoHNLmjzH20GUeY+0UH0zRXz5y/WFKgmo2qQpKMfbRQRfzpk0Um3+NA8bCpUZqJH40C6H9e2hhtv40yfjikw3++grvHuyEdxkOAQ2xBG1V1PQ7aA7woft/OtHNRx+H41cphXuEdj4LaJo4YljD4LafpEbAn4Gubfeje3lfLxo58yoO3lkirnmhRv938qZMK7wXsPbW7akghVxnDiNAwyCDhgMjIOK+XG+xEVxnWisMjYgEe/Bq0E0qZMKEvoptc/uIv8AQv5V0bP0eW0e6Qxo2MalRVO/hkDNWzNCDr7aZkwo0nostmYkwxkk5JKLk+/avmfRRa/2EX+hfyq/GgbVeaTEKCvoptT/AFEX+hfyro8P9HdrH3lgiVh0YRqGHgcEDI2q1+FSUYFTMmFMvPRtbytqaJGPmyqT9pFeVvRZa/2EX+hfyq+/+VLwq80mIUT/AHWWv9jF/DX8q6vCOwVrAyusEIZSCrcpNQI6EHGQfbVlbf4/lUyamTAr5McZ+P41Mj8aGPxqK/NHDpLURfLQTPJq+crYjKZGcjrq08zcbZRf71el5rDDYtrkDA5ba87kHJcZAOGwAARkZyc1rg9ElgNgkoH/ADn9vt9p+2pH0ScP+pN7Pln2x8a5OjV6cXQr9Mkilsmxqt5dk3O6hikK6cLHkBnmwCTtpYHOok1PmcNCqeTcFtW437o0JgnvgMpbWcAgkD5yeOsD0UWH1ZvD+vk9nt/uj7BS/wB03D/qTfxpPAYHj5bU6VXpejV6ZC8lkcKLadRriOclpGUaxLHksFBJK4IX6PhX0E/Dx/1W4ZtJ8SBkg6TgSE41Y8fmnHeI1traeiexz82br/bydfPr1o/3TWHXTN4b8+T4DrTo1ek6Ffpgl0ULvywQmptAbGoLk6Qx88YzRW8j0P8ADv7OX+M/50qz9PUx9NX6XNvH4fjSTrRRXa+glR5/Ciigi3h7z/OmvjRRQMfr76PD7aKKCJ6/AUx0oooA9D7jTPX4inRQfOpmnRQL8x/Kg/gaKKCC+FTP6+6iigPyNRbofhRRQNOtH6/lRRQPz9/4Cot4fH+dKigktMU6KCPh8DSbr9n4UqKCQ6fr20HofjRRQSPX4ivkKKKD7Ciiig//2Q=="/>
          <p:cNvSpPr>
            <a:spLocks noChangeAspect="1" noChangeArrowheads="1"/>
          </p:cNvSpPr>
          <p:nvPr/>
        </p:nvSpPr>
        <p:spPr bwMode="auto">
          <a:xfrm>
            <a:off x="0" y="-1539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hQSERUUExQUFBUWGBcaGBgYFxgYFRgaGhoYGBcXFxQYHCYeFxokGhcYHy8gJCcpLCwsFR8xNTAqNSYrLCkBCQoKDgwOGg8PGiwkHx8pLCwsKSksLCwsLCwsLCosLCksLCwsKSwsLCwpLCksLCwsKSkpLCkpLCwsLCwsLCwpLP/AABEIAMIBAwMBIgACEQEDEQH/xAAcAAACAwEBAQEAAAAAAAAAAAAAAQIGBwUEAwj/xABOEAACAQMCAwQFCQQHBAgHAAABAgMABBESIQUTMQYiQVEHFGFxgSMyQlKRocHR8BUzk7EkQ1NiY4KSFhdUczREcrLC4eLxJSY1dLO1xP/EABkBAQEBAQEBAAAAAAAAAAAAAAABAgQDBf/EACwRAQABAwIGAQQABwAAAAAAAAABAgMRITEEEhNBUWGRFDKh8EJxksHR0uH/2gAMAwEAAhEDEQA/ANoQbfGiikDQGMik5228aZpjpQPw+FIn8aRpjegRpN4Dypn+dM0DNImk2aY6UCxSXr+vZQa5vGe0cNspeWRUUdSxwPd7T7BQdQ0s1Qk7e3N1/wDT7GedT0lkxBAR5q8m7j3Cvp+zuMStiS6sLTILaUR5pAoxkkSFVwCRuNt6C8awM7+2oxyjfcVm7WkegvNx+Z1HU26RKB3S+fk0fC6VJ1dNutfWPsjZuVzxTimXSVxquHj7sJCy5BiXSVJGVODg5xig0bWPAihTWcWnCbMAmPjHEkCoXOuXICiNZjkSw9RGyuV64PSvbw2wuJFL2vGdaqyqVntYyQzAFFbHLdSwKkbbgjHWgvPQfdUkG1VLncXg+fb2l2v+DK0Env0TArn/ADV9bL0gwGQQ3Cy2UzHupcpywx6dyXJjfr4Nn2UFo/8AKl4UKf17qDQJztt41Oljb9eVI0DJ/Gkaa0vxoEeo9lTakfwoYnNAE0sUx0pUCXrUqfj8ahv+vZQTAoozRQRooUbVIUEcUEYpOaZNAUxSxsKlQRC0Us7/AK9tBoJAUs08b0nbAoPNxBiEJHXFZCl1zOLSGaIXTpbvJZwyH5NpYyGkULg5kKAlSR4D2EWP0gekNrMKohL6zjWWCxIc475AJHn0+NVfiXZie3gj4ybuKd4JYpAluMwCMuFkAk+c5IYA5xtmtdme649o+1jYYxzOYri1jmtOWCXSdCZEhYRrq0zgAAN15cijyr3cA7P3EN9NPHEiW8zaDE7fKRoAH5sJGoKrzPKTF3eobY5FfPhTSzoTwqGCxtpDn1mSH5SXrh4rYacrvkPKd87Ljeqvc9lbibiFxa3V7dzBY4pYxzDGjxvlXJijwo0yAjbwIrLSw2fZ17ewlsri5t443hmiDvM7sNYKRELKVWNEjwCi7EjII3zPtVe8OuoIopOJWqPGykus0WWUqYp0xryBJGzr12yDviuXa+h20HWFSf7xLf8AeJr3R+im0HSGL+Gv5VcJlzbhbeQXyQ8T4fi9MmSbg5RXRYwqw8zRqCrjXjODjpXVt+zEhYRxOk9u17DcGbm65eWikiORiSXKPHEqtk90jpp3+EvontT/AFMX+hfyqtce9GcEA5kamNh0ZGZCPcVNXGUzh2Jre7tILhraK4ikb1tlQEC2t7dCFiZY3blGY8rUApziaRjqwoPUvu0PrQtbeSG3ngubZJHMhwJH7hmVGG0bxxNztxkgEDTjNcb0aWnEp7VriO/fRzXWJLlPWI5ETu5L5Ei5cMNm+j0r4ds7oLG1vJZrbcRuCsMLR6mtpBMVhllhYAKH5Z0NqUOAyjJFZaWz0YsxsRlnaLmS+rF8mT1bWRDrJ6nSCR7NNWzFZxdcYl4CkcUs8V5B3Uij2S/UfNULGMrOo2GToP3Cr7YXvNjSTRJHqGdEi6ZFz4MuTg+z20HqIxRQaMbCgdILUqhnf9e38qB08VE1LG9As0Baka+YbFBKg0Y3pgUCzRUixooEgwPjRSoFAeFJt/jTannb9eVA/CosPxoI/GhaAJpMN/voJpsdqCRNea7uAgyT+t6pnbntNIq+r25/pFywgiOcBWk7pckfNCrls+wVVO0fbeQ8LOrKXEQ5Ew+kkykRsfiTrHvqxCZe3tDxP1yRo7WETBW5byyOsVsrHqhkb94wG5RATVU9FMNr63JJd8mKI2chYM2iE65eUdmO+Y8jH96u9BGJIUsbfHN5eiVhgx2MDfvIww2e8lGeYw3yzDYKK8Ha3h1jZvHI8HPKlYVjDDCYDOMqds4x18xWozKTo6M/F+BqdEd9xNkXZYoproxKB0VcjoPfXv7K20UnEbeayHERHGsqzNdljEY2XurFzCWLGTQdtu7mq1b+kyBNhYuB5CSMD7MV1rf03ogwLKT+LH+Va6VXifhnqU+Y+Wx5/OhB1rJB6ex/wcv8WP8AKj/f2P8Agpf4sf5VOlX4n4XqUeYa6aonpHilaCRY/nFWC+8rtv4VXB6eh/wcv8WP8q+F16bkk62Un8WP8qsW647T8JNyie8PDwOfhsUEUcx41FIigNhpQit1bliI6QmonG1WXs3e8EedCbyeaZdQjF9LN3NY0tyxKFQMRttv5VV5PSnCf+oyfxI/yrk8R7cWsinmWLsviC8Z/Db4U6VXifg6keY+Xt7C3AtrnTDZC6cLK/MV1E+mO4eI6eYcOSvL7qlSc+NbL2b7TwXkbGIsGQ6ZInUpLE31ZIzup6+zY77Gsd4lwn9nvDLboJVg1q0Td4SRSZEsTeeQTjI+0107ftFDDe2d3BI0kM5MGsnMmhhtb3W+ebDJoKu27o2MnRqbExhqJbMxz8anms04l23m9aWWLPqlmR66c93E+lEAXHeaMfKnyFaR4fr31lo2H40E01qOaAI391TNI/hSYUBRn8qB0pZ8KBoN/uqVIneolaCQFOln9YooFmnQu4p0Ecb0NScePspnxzQFOjTtTJoIqPCvncPgGpkYP69tV3tZxTkpq/W1WIykzhm/a+4T1y3kdwYOY0buCCEWVXgZ8j6hY59oqu9u7aW4mtggAlu4UFyCdKie1aSGaRmzhEHLJLHwXNTbhJThqXJdpY5e9eRHJ5PPkfkzxnHzSAAR9YZ69KjYmZLnTrLctioDKZtZLagqw/1pLgNpOxIGas66wkaaL9a8Gtba2EjPeTQjI1rK1tBPKR3IrOBV5k+W2MhwMAtk9Kr3aPhBtre2ib55k1yePfZWJ38cbLn+7V34BaTm/tzeW1xJPKsjLNdSIeVGgBcx26E8o5ZVAIG7ew1xfSyMSxD/ABP/AAtW7X3Qxc+2VIJr08K4ZNdFxbQyT8sKX5YDEaiQO7nJ6eGa8d3ZaRDqJbnIjkHwzPLGAMdAURW+Naj6KuLQWbyyzFYo2iRS2AF1NeXaqWPQAADc9AvurovcXNM0xTG//f8ADwt8NE55lMHYfiGM+o3X8PH3E1zOIcOmtyBcQzQE5xzY2QHHXSSMH4Gv0gnpIsOTDMZ0SKYNpZiMBl0lo3xnQ+GHdPka4XbvtDZXtm8SSRTNHPZsU2J0vPb/ACir4oUlxqG3fxWY4qvu3PDUdmL2HZe8nUNFaXLodwwicKR5hiACPaK9L9h+IDb1K5JPlGfvPQe+v0BH6QuHtGJFu4SmUUnWO4XBK8wH9380jvYwRivb/tTbdz5Ve/ObdT4GUAnQD0+ifftjqMz6uv0fTUPyxKhR3jcaZEZkdcglWUlWGxwcEHcV573923uqw9s7dfWp20jVzZTnG+fX7lM58e7t8B5VwL+0KRKdRYSQpIM+ZZ1cD2B0YfCvS1xPVo1jzHw8qrHJVmPS/wB1wy39fLXEZIuI9KETPABcD5mqRdlEg7uWUgNgnYk1xe1fZMW5M0HOPJZHngnAS6hw2A76e5cREnAlXONQyetXv0jcPUWhflrJpRSyHbKjGrBHRgMke6qTd8RvEgiWRZREy/0ZrpPmh1+bDeLnKshwY5MoynBFck+nXHtYxcGLhIjXvSXNuXZQf3txxGQpCMeJSCKU7+Smth4c6qqRawzpGmoZGrGNIYjrglWwfYfKvzf2T4jPzVZ1MkkRjgt4emqfTyl1f9iMbnwznbetY7K2MlvxXElx6y9xaMZGG0ay284jaOJfBF1Fd98qxPWstNEpKKkTUMEfr31FOgUj4e2p43oI4pgUHyqGD+vfQSzRR41ICgjj2GimffRQA2+2ilQKAoIzQ1PO368qAzSI/Gg0LQBNVPt1Z64z5Yq1k1nXpK4o3KWNHaNjLCFcdV1SqpODsRhjsdjmtUpKudm5k9VjhkO3f4bdA/UmMklhcY8AHZkz/iN5V4PRnY6IeeGSKZkLSXL4K2dvkprUNsbmYq2nPRUBxg4bk9rLK5hGokASrpSeMEQz6GD8p1O8M6vHnQejIQK8XZnh09zEI2dRBAomkaTPq8IbAR5UXe4mKBVSPyCjzwmCGq9kJonma8J5cLKttZiVsSSIXLvKS5y8k0x1fWIAz1qj+lofKx/8z/wmrJwfstGvFLTUZ5J47WWeQzlcrqZYoVES9yHA1toGSCRvtVe9Lq/KRn/FH3q1btfdDzufaoPQKpRG+UTS5MhkQas6FGvQFySfm53NaX2AsJJuYsahyqQuUJULIsd/dSGMltgG0ge8jO2azNy3cyukMUZTkd5RI0ZO3TvIw+FbL6FP38v/ANv/AP2XlefFRTFyjl2z/apbM1cs837s7Fr2bumuY5XsLaIS3AknUSo6KqRPECV0jmSOZnbIAxoTOTmvBxfs3LbWiNJHEmI+HQkoQW1pfIQM43Aj0ZPmABkDNdT9ocRjkeVbiGS29cMXKePE4R7gQNocHB0OxC56hBnyr69orSeLg6R3MgllS4tVMgGC6i8iEbNue+UClvaTUej79qOxmsz+r28GJbSWM91F1Sl0MZYacHA1nUdwenWuR/sNcG8kulTlf06JuTlDbzQJoAmaNW7kqd9w3XIHdHhYO1Ul6buFLKeKJjDMzrMhaMgPEqnunOrLYHszT7H3N5M5nnKcqSJVMYziOeKR45OX5xvgtk77qPCgwzti2LmYlVcc2Xutq0t/8Qudm0kNg+wg+2qvdr3HOAuRsoLlUHgqlyWxkk7nxqz9s/8ApE//ADJf/wBhdVWblX0YZcFkRl3zlZPm/GvXg+XkmZ3zVj8vC/zc0RG2j9C9srdOQCzKAQo3IAOdgMnxOcYqq9mLlntzaMBNNDGY2tZD8ne2qklDFn93cRg4BH1RnwK9n0kwE2ckRGQY2A94GVPwYA1TuI9k43traWykmSWSKOWGN3LLI4UGRLa4HeiuEYN8mSdW2M74zOz1jd8uyduLXiE0seqcR27SWZbq8lw8VrArr4SKzNE/95Gq/wDZDhoN9qVy8dnAbXmH+uuHfm3coPj39j/eZvKsUj7TXHrAmMoGsB2kCgNlSQWCDbncw6tti+HPUmr09pfLbwRs/qEJltY0tUz6w0c0ukPNL1Qtpc6erENkbb5VuB/OgmhT99LNRTI8fjTPlQaTCgMfr7aM0eFLP2UDVd/up5oJ3pEb0EgKKWqigjmpUIdqM0CzvTaosM7+ym22fOgAadHhQW/XuoEMdKzX0m8DaWNtOx6g+RBBU/AgVpJXfbz/ADqu9rXxEQMBiCASMgHGxI8Rnw9lap3Zq2Ua14rFf2c+oBeYuniFuesE2AF4jEv1NWlnxtjvdVbXwuwnEYbSyjkmy/KkMvJG7T3ZZoraIbdIo4eZ5AzI3UDPh/Zl00EfEGhKjvf0i1JMkWlmRxLCe9pBDZ+cuPfXC7O8OE1xyeYvys2NaYVI4WUyXEiJjEZ5aYxgY048KYXLQuyPapzcrKYzLJeXKRXFzg8iPuvy7aA572kLjVuPPOQa8nphtsIW+qyN9jAH+dd6WXUOFRKvLWW4W5ihGwhtYEblhh9d9auxO5ZyMnSKh205V/amSE6o3EihseKsyE+7UpwfEYNWidWao0Y5NNrWLU0amLREsYWQu45rya9WnQATIc97OfCtM9F3aaC0nczuUQw6S+lmRG9bu2AkZQRHlTkasA1lZ1FBj56kZB+sp3z8RXa4X2klttfI5kWttT6ZF7x8zlT9ntpxVi7OJtRnGsZ0jvpmInz4YtXadYr0bWLvs9z/AFnm2PO5nN5nMGvXnVq+d1zvXp7Y9ora6sG9Wnim03FlnlurEf0qHGQDkfGsW/24us51y589ceft0V57ntE1zlbpo8AxsjylxIMMC6LNBETpYD5rDY4YbjB5pjiqdarcY9VTn80xH5esV250ir9+W5drZ+CXEoW+mtXki1KA02CmT3gQrDByB132r1WXbnhVtCkUV1BoRQqJG5lbA6AKup2P2k1hKdt7kZCtpTJ0rDpjhC57oSNo9QXH1tz41JO3d2vSSYe6RB/JKcnGTGYtx/VP+h1LUfxfvyh2luklmlfLIrO5OUJdA1/cN3oiQdQVgSpwa8XCUM91aQnDKJYIVIVlLIJWkLENv9Nh7lFea+vmldnKnVIwMjMwJbGDnAAwdh796tvok4TzuJCQ/MtkZyfDW4KRj34LN/lrss2ardqZr310/nu8arkVVxTT+4aB6TuLcuDUqh3LRqE8W1OBgeRwTiqP2d4xGqy8Nui8MEr5hdwUksbrOpQ46xrrwQc43O+GYjq+k3iyhjoIZ7doZivsDhh8MA18vSJYpIGmJ5mlI7iKQ7mexncLJE5+k0MkilTnIR18d6xPh6x5cTsvw4vxWSZoleeNgUtzspvXLCQsB8yJHimlJ8Ai46gG5cPh9dv4oo5PWI7Wb1i7uvoT3QGmKKLGwjjGwA2C+3ds77PWchlniDSymZ2j0QjNzPGh0kPN/VwZUajkBtO52rUuxBu4731Nore1gggErRR4kfMjMqI8vQN3S/d64G5yazhWkAe6klMtUSnl+utRTJoFI+AqZPjQLHuoU0E1HRQFMUA71LNAse6ikaKB9KAf1+FKigKNPn4UGgdMfrpQMmjr+vvpZprQI+VcbtNw/mRnHXFdilMMjerCSxXhHHW4dLJbzSSwW8snNiuIwWFvMRhhLH0khfxUjruMHvDg9srOO2nF0ixx8+OZH5J1W0glieL1m1YZ7p1kPH1QkdQwNXP0i35hZNMMciO2hyz8sIWICMzEFQm5BJ6bVT+M+j260PqsZUQMSxtZo51VwMZa3UjJAPgAcGrMQkTL1x8Rl4jelkYxetBkV+nq1hDnUR9VmG/llvDNWvsjBERc2sKssIEFzArbssV1Er6DufmuD4/SrO+yvEe7dID3v2fPbg4Iz8rFkgHcHlsTjr3TVyftHybniE0K/KSypY2aDG7RDlKR5rrOr/Jinc7KJ2v4Qba5LYwkh39j/wDqH3iuTWtcQ4X6/auJExNEzQ3CD6MqYDFT9U7Op8mHlWU39i9vJy5f8r+De/yb2V32LsY5ZcV61O8PnRRRXY5BRRUXcAZJwKKJHwM/+5PgB7a2rsjwI8N4d3xieU8yX2Ejup7lXA9+rzqr+jnsKxZb26XSid6GNhuT4SuPDzUfHyz2u03H5pHMiLmyiYW8rZH76TSVYDG6pmNCc9ZvHBx82/d55xGzvs2+SMzurkvClureW+Go3LCe4A/q5LOF1t5YSM/PXTzM4+kB7uLxLtJpsIrXVmSJpI4WJwHtbqNjux2GiRE67fN8qsvZniYht0RtvVTxSNh5xSWxulz72jP+mqHw7hj3ssUcMU8xhjRSIlGdXUlpG7sag7ZPlXM6Gl9nJIeGWokd+TG+G7u1/wARfqOWvzoLbVsuwZhuSmre8dg+GzBZrq6Gm5u35jr/AGaAaYof8ifeTWcW1rPw9hM/DUkneRYwz3iTXBlcZVW2ZgSNzjG3sraeGh+SnN0c3SNfLzo1Y3C6jnGfOor1daR9lMVGopkeNMtvSJooHSo8KXtoJBcH40tVMnxpGgmKKjn9YpUBTxSj6U80CJwaGpEZHwoY4B9tA/KpYoxtSJoErUmpkfzpN4CgqXbDsuJ1YYyCCCPA58Kz+0kuLMhZYZZ1UBUnglaC8RBsqOR3blFAAUPnA9mBW3uua5HF+HqVzpHStZzpLOO8Pz924u2mkE8K3HO7yu8lryZmVlKnmtCTDKcEjWFRsddW2I9m+KBmtWY96P1xWB686SKYwsfaZCMHzqycRl5NxILyaVYW/dPGFiRTndJ3SGSRRjGHUeG+PDk8dsuHuMiWPWdgy8QuJ3bxA0eok9fA4+FJ0I1aD2X45bR3NxzpVQXLWyR52Vnis4C+W6AkyADPUjzr29ruwsc6N3dQPh/I+z31i/D5zHFGt3C7Rw3KSnmIwWSI6Y5E7wBzpxjx29lat2msI+GW4msb+dQyNJFaketwyKq6zoU9+KILuZNWFBz72cG7LuNdkp7UnCtLH7P3i/D6QrjR3CnoR7jsR8DX6XtOGpd20UzIFaSONyv1S6KxGfYTXEuvRXbTNqkiVt+uMH4kYJrpo4iaXPXYiphVlA878uBGmc+CjYe1m6KPaa1XsT6J1iZZ70rJIDlU/qoz54Pz29p2H31oFh2chtI8RxqgGdlAA+wDrWcdpe08s18tr6xJZ24jLyTRxGRh3tPeYfuk6ZfoCwztWLl6qvfZui1TQt3bntJb20BDyIm2wJ7zf9lRu3wrMP2mvqDxndmHEkK/SLyTWDwnHnqZPsNdnt52JsLOO3ijLT3NxIHaWV+ZKYYwXYrjYajpUYGTkjJrPrfhwluHkudVurNlQ7SQ9f8AEFvKoOAOoFePZ69y47dvJcsIRI6YVZeWCdZAZWwwU47rMucH41ovBONokKwpBxB1Hzba2iNpbE435tyzc+UnxZmAP1fCuDEkMCqIr9oiNlRLhL/Ucd1Et0gQZJwO8VG/XwrXuxXCpvVVe8EYmbfSiaQgwMKdzl/E42yceGSnErGYeDsp2YkaRbm5SON1DLBbxD5G2RvnacfPlb6Unj0G1XgeFRIwMCvpisqMVFWplv17qRX9fbQBPjTxvUSegqZoFjbxpK9MmlooAUwKQbJqWaBEe00UY9lFAZpA/r20UYoA0AfdQd6KAJpjeigCgRpkVEDNM0AW3pOmRvUutIdKDh8Q7LRyk5Arh8R7LRWyM0US6wDgKFUt7NW331eNPjXzlgDdd61EphhvCL2CKYy8Wsp5m1HQF5cttEvh8iGy582bPsAxXYPC14vcX1xZ3fq8EVtFbI3KHJMLxM08bRsAUAONxjTg7dKufargSGMkDeqr6Ku1FrZtc2ty4glkuGkQyd2N0Koq6ZD3c5U7HHzts74THdI8OtwnjXEYoI9EdhfRbRpJb3YTVpGAMSjSW26Bq979srxPn8KvQf7hhkH2rJXA4Zb+qrfM0bm2tLhnsIpI2WIyzZCOrMMPGsjEKRsodmOTpI+HCnezbidjckAzWj3Q1SCTU/LaO4YsQN3ZRJpwMDPhWWncve1N/Ih0cLnA8TLNBCB79THFVvgPY/iF1cG5S4tLYaXhcxOt1IA+ksuANGrAB3O2c4o4neW8/ZqOCJ4pLmK3gm5a4dlZZIw5YDOliZCuDgnU3XernwXtVbW6OZ5tIYCQyyW4tI91VREgIDSsNJOwYgHGegq5TDPuC9o+HPwqC2vLaS9uYleMrHEWliVZHEY5/d5Y04wA3wo7HWl087QyWlwbQ55cs5TmxjGyyNsJR4bDPT3VZ/RnwlZEu5ArcmS7me3ZlZdcTaSrBWAOOozjzq9ixCqQopGhOrPLie04fINECa9skJjGrXpGY0ZiTy32A+ickbZvvA+KrcQrIgwNsjr1VXBBwMqUZWBwDhhkA5Aq3HOw/rEmolfDIZdaNjVjKhlORrbG/wBI9dsWngnChBEI8ljtlvEkAKNvABVVR12Ubk7myQ6AG368qCaP191P2VlQN6R3piogZoGfwplt6VOgPCl/Ojwox40Dxg/Go6qeaD50ExRUMUUABTxQg2+NFBFm+ymd6PCkx228aB42qRFHhSP50EQ29JpB50THbNZT2/40Y54GlW4a2jdzKtvI0cjBkKpujKcB9J6+FWITLVw4z1FBcDyqmWXZyxuLX1m2a9nUqSFW9uQ5I6phpgFcdMEjesxXtvK6XiK10tvHLEUWSRhcogcGeMzF9WrCsMFsjVjxpgb+s486kTvVEuuGWMFj65dG/tk055cl7c87f5qaVmPfb6ucjxxg4r3ZLtLO63ZAuVgDobdbjU0iqytqHMclnGQD844z4ZpEZJnDV541cEEiqnxvsFDOCCqsPIgH+dVD0bSRXZW0nTiTXUaM003rc6w41HSRpn3zlVGBvg+RNXbi/Y9ooDNw6Wf1hAHjWS5nmhlA3MTJJIVIdcgHYgkEEUzgxlVYvRgYf+jTXNvn+xmkQfYDivqvZG/G37SvvjNn7ytXHsT2tj4jaidBoYErJGdzG641KfMdCD5EdDkV5e2F46QyaM5KtjGxyQQMHw3qxOUnRXIuxFy/7ziN+48R6yyj7ExXR4T6MLWJxIY1d851SEyPnzy5Ncf0aw2vEEMTrxBJ4I4ucz3dwqu7AhmQLN0LIx6DrXk7R8SS24pb2dj6+Jo7iAzM0800LQOF1go8jbd9ckqMY69KmVw1qCPAwPIVPw60A7fdXL47ctHGSKbq6epfZSaYA9RWU9hGgvLiS1uBfC4BnlLi6nSEx80BAgSYdFkQfNHQ1LttfWXDrpbb1fiM7NEJPk7256FnXGnm520ffRGqmUHxpg9N6w6LtnZF1VrLiqBmVcte3IA1EKCcyeZq6cYsRY8R4atvLOEnkmSVXuJplZVjDKNMrsAQd8jBqK0AioB9/wBe2pH9fhSPt86BGpad6ieo9lTagWKir1In9fzpEDNAY3pgVFetSoEceVFMCnQKkD5+6iigDTHSligjFAEULRTFBE+3xrkcZ7PpKu43xXYC0nNWJwMk9Zm4PcNNGC0Lfv4fBwPppnYSgePRhsfAi5cT7OcP1/th0buRc5gPmPpXWkrxfSlVehPiR4gEVL0mX2XiiMkcKSyct5XXKopV8sdx4geNWG/7T8Nk4a1l+0bUFrfk69YIHc0atOfjjNWpmlxOC8Lm4zOt/eDTAu9pbZyqjwlk8GY7H7PDAqxds+IR28DZ6Ae8n2AeJJwAPMiq/wCjHtOzWc0JMbrZvyY5EBAkjAIVyCT1C5yPOvLwrjFtNdCe/vreNYZpSlsRofUjlYXkYsdQAAcAAb6T4UjQl2Iuz15ZcJlNtCX4hd4L6WQcnUCANTMNokyBgnvsT0Jr2eiO0vba3a1vIZESLBhd2jOVPzozodsaWyR7Gx9EVQ+112L/AIuiQ3xmjljbQLeQoIRGC2lsE62bBJO3XyArnQ8Me2v4QeIyWoGpxLPIzx5jKEIVLKCG1EEE9M1MZ1XbReONR/sbi63Q7tjfsEn+rFPuVk9gO7fGT2Vd+O2waI+41w+0vabhN9aSW019a6ZFxkSLlW6q679VYA/Cqbb9sng02S3cF+q2xZJo1IZTHlQknfbWdON9jsOuc0jcnZ2vRXHp4hfD/Ct/+9NXmsl/+bbv2Wifyt6+Po34/Z22u5uOI2xkuYodUYGgxEamKHLHUQZCPD5tfLidzaNxOW/t+M2cTSxrHpePmAABAd+YuclAenjSZ1IjRonG+1NvaJrnfQmQucM256DCgnw8q5lp22sr7VHDMGfGrQVdGI8SokVdXtx0qkyT28k8Ek/G7J1hmil0rCULctw+NXNOM4xnFQ7bdqLe44zw+S2mSYIkwYocgEq+AfhQdfsXFp44QP8AhZ//AMtvXo9I9rwwX6S3d9NaXAgCqsYBBj1yENvC+5bUOv0a4nYbjltDeyXd3fwRti4hEDKVdFMqlWL53ysYPT6VLt1+z+IXiXScWtItMIi0vFzQcM7at2A+njp4VZnVIjRww1pPfG2juzdWht9bvMFXTIHI06tEeBjSfeevla+xPo94fHcJNBKJJYssAs6vjwyVUnbfHxFVZ+C2bKUbjdjoOnUFtVUkBg2NQfOMqK7faPjNg3E+E/s57cH1hll9XVUOlzEMPpAyCNQwfbSZXDYFpZ++haAKypn8KGzmoc0eY+2jmDzH2igkOlFR5w+sKNa+Y+0UH0PWoHNLmjzH20GUeY+0UH0zRXz5y/WFKgmo2qQpKMfbRQRfzpk0Um3+NA8bCpUZqJH40C6H9e2hhtv40yfjikw3++grvHuyEdxkOAQ2xBG1V1PQ7aA7woft/OtHNRx+H41cphXuEdj4LaJo4YljD4LafpEbAn4Gubfeje3lfLxo58yoO3lkirnmhRv938qZMK7wXsPbW7akghVxnDiNAwyCDhgMjIOK+XG+xEVxnWisMjYgEe/Bq0E0qZMKEvoptc/uIv8AQv5V0bP0eW0e6Qxo2MalRVO/hkDNWzNCDr7aZkwo0nostmYkwxkk5JKLk+/avmfRRa/2EX+hfyq/GgbVeaTEKCvoptT/AFEX+hfyro8P9HdrH3lgiVh0YRqGHgcEDI2q1+FSUYFTMmFMvPRtbytqaJGPmyqT9pFeVvRZa/2EX+hfyq+/+VLwq80mIUT/AHWWv9jF/DX8q6vCOwVrAyusEIZSCrcpNQI6EHGQfbVlbf4/lUyamTAr5McZ+P41Mj8aGPxqK/NHDpLURfLQTPJq+crYjKZGcjrq08zcbZRf71el5rDDYtrkDA5ba87kHJcZAOGwAARkZyc1rg9ElgNgkoH/ADn9vt9p+2pH0ScP+pN7Pln2x8a5OjV6cXQr9Mkilsmxqt5dk3O6hikK6cLHkBnmwCTtpYHOok1PmcNCqeTcFtW437o0JgnvgMpbWcAgkD5yeOsD0UWH1ZvD+vk9nt/uj7BS/wB03D/qTfxpPAYHj5bU6VXpejV6ZC8lkcKLadRriOclpGUaxLHksFBJK4IX6PhX0E/Dx/1W4ZtJ8SBkg6TgSE41Y8fmnHeI1traeiexz82br/bydfPr1o/3TWHXTN4b8+T4DrTo1ek6Ffpgl0ULvywQmptAbGoLk6Qx88YzRW8j0P8ADv7OX+M/50qz9PUx9NX6XNvH4fjSTrRRXa+glR5/Ciigi3h7z/OmvjRRQMfr76PD7aKKCJ6/AUx0oooA9D7jTPX4inRQfOpmnRQL8x/Kg/gaKKCC+FTP6+6iigPyNRbofhRRQNOtH6/lRRQPz9/4Cot4fH+dKigktMU6KCPh8DSbr9n4UqKCQ6fr20HofjRRQSPX4ivkKKKD7Ciiig//2Q=="/>
          <p:cNvSpPr>
            <a:spLocks noChangeAspect="1" noChangeArrowheads="1"/>
          </p:cNvSpPr>
          <p:nvPr/>
        </p:nvSpPr>
        <p:spPr bwMode="auto">
          <a:xfrm>
            <a:off x="152400" y="-15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eg;base64,/9j/4AAQSkZJRgABAQAAAQABAAD/2wCEAAkGBhQSERUUExQUFBUWGBcaGBgYFxgYFRgaGhoYGBcXFxQYHCYeFxokGhcYHy8gJCcpLCwsFR8xNTAqNSYrLCkBCQoKDgwOGg8PGiwkHx8pLCwsKSksLCwsLCwsLCosLCksLCwsKSwsLCwpLCksLCwsKSkpLCkpLCwsLCwsLCwpLP/AABEIAMIBAwMBIgACEQEDEQH/xAAcAAACAwEBAQEAAAAAAAAAAAAAAQIGBwUEAwj/xABOEAACAQMCAwQFCQQHBAgHAAABAgMABBESIQUTMQYiQVEHFGFxgSMyQlKRocHR8BUzk7EkQ1NiY4KSFhdUczREcrLC4eLxJSY1dLO1xP/EABkBAQEBAQEBAAAAAAAAAAAAAAABAgQDBf/EACwRAQABAwIGAQQABwAAAAAAAAABAgMRITEEEhNBUWGRFDKh8EJxksHR0uH/2gAMAwEAAhEDEQA/ANoQbfGiikDQGMik5228aZpjpQPw+FIn8aRpjegRpN4Dypn+dM0DNImk2aY6UCxSXr+vZQa5vGe0cNspeWRUUdSxwPd7T7BQdQ0s1Qk7e3N1/wDT7GedT0lkxBAR5q8m7j3Cvp+zuMStiS6sLTILaUR5pAoxkkSFVwCRuNt6C8awM7+2oxyjfcVm7WkegvNx+Z1HU26RKB3S+fk0fC6VJ1dNutfWPsjZuVzxTimXSVxquHj7sJCy5BiXSVJGVODg5xig0bWPAihTWcWnCbMAmPjHEkCoXOuXICiNZjkSw9RGyuV64PSvbw2wuJFL2vGdaqyqVntYyQzAFFbHLdSwKkbbgjHWgvPQfdUkG1VLncXg+fb2l2v+DK0Env0TArn/ADV9bL0gwGQQ3Cy2UzHupcpywx6dyXJjfr4Nn2UFo/8AKl4UKf17qDQJztt41Oljb9eVI0DJ/Gkaa0vxoEeo9lTakfwoYnNAE0sUx0pUCXrUqfj8ahv+vZQTAoozRQRooUbVIUEcUEYpOaZNAUxSxsKlQRC0Us7/AK9tBoJAUs08b0nbAoPNxBiEJHXFZCl1zOLSGaIXTpbvJZwyH5NpYyGkULg5kKAlSR4D2EWP0gekNrMKohL6zjWWCxIc475AJHn0+NVfiXZie3gj4ybuKd4JYpAluMwCMuFkAk+c5IYA5xtmtdme649o+1jYYxzOYri1jmtOWCXSdCZEhYRrq0zgAAN15cijyr3cA7P3EN9NPHEiW8zaDE7fKRoAH5sJGoKrzPKTF3eobY5FfPhTSzoTwqGCxtpDn1mSH5SXrh4rYacrvkPKd87Ljeqvc9lbibiFxa3V7dzBY4pYxzDGjxvlXJijwo0yAjbwIrLSw2fZ17ewlsri5t443hmiDvM7sNYKRELKVWNEjwCi7EjII3zPtVe8OuoIopOJWqPGykus0WWUqYp0xryBJGzr12yDviuXa+h20HWFSf7xLf8AeJr3R+im0HSGL+Gv5VcJlzbhbeQXyQ8T4fi9MmSbg5RXRYwqw8zRqCrjXjODjpXVt+zEhYRxOk9u17DcGbm65eWikiORiSXKPHEqtk90jpp3+EvontT/AFMX+hfyqtce9GcEA5kamNh0ZGZCPcVNXGUzh2Jre7tILhraK4ikb1tlQEC2t7dCFiZY3blGY8rUApziaRjqwoPUvu0PrQtbeSG3ngubZJHMhwJH7hmVGG0bxxNztxkgEDTjNcb0aWnEp7VriO/fRzXWJLlPWI5ETu5L5Ei5cMNm+j0r4ds7oLG1vJZrbcRuCsMLR6mtpBMVhllhYAKH5Z0NqUOAyjJFZaWz0YsxsRlnaLmS+rF8mT1bWRDrJ6nSCR7NNWzFZxdcYl4CkcUs8V5B3Uij2S/UfNULGMrOo2GToP3Cr7YXvNjSTRJHqGdEi6ZFz4MuTg+z20HqIxRQaMbCgdILUqhnf9e38qB08VE1LG9As0Baka+YbFBKg0Y3pgUCzRUixooEgwPjRSoFAeFJt/jTannb9eVA/CosPxoI/GhaAJpMN/voJpsdqCRNea7uAgyT+t6pnbntNIq+r25/pFywgiOcBWk7pckfNCrls+wVVO0fbeQ8LOrKXEQ5Ew+kkykRsfiTrHvqxCZe3tDxP1yRo7WETBW5byyOsVsrHqhkb94wG5RATVU9FMNr63JJd8mKI2chYM2iE65eUdmO+Y8jH96u9BGJIUsbfHN5eiVhgx2MDfvIww2e8lGeYw3yzDYKK8Ha3h1jZvHI8HPKlYVjDDCYDOMqds4x18xWozKTo6M/F+BqdEd9xNkXZYoproxKB0VcjoPfXv7K20UnEbeayHERHGsqzNdljEY2XurFzCWLGTQdtu7mq1b+kyBNhYuB5CSMD7MV1rf03ogwLKT+LH+Va6VXifhnqU+Y+Wx5/OhB1rJB6ex/wcv8WP8AKj/f2P8Agpf4sf5VOlX4n4XqUeYa6aonpHilaCRY/nFWC+8rtv4VXB6eh/wcv8WP8q+F16bkk62Un8WP8qsW647T8JNyie8PDwOfhsUEUcx41FIigNhpQit1bliI6QmonG1WXs3e8EedCbyeaZdQjF9LN3NY0tyxKFQMRttv5VV5PSnCf+oyfxI/yrk8R7cWsinmWLsviC8Z/Db4U6VXifg6keY+Xt7C3AtrnTDZC6cLK/MV1E+mO4eI6eYcOSvL7qlSc+NbL2b7TwXkbGIsGQ6ZInUpLE31ZIzup6+zY77Gsd4lwn9nvDLboJVg1q0Td4SRSZEsTeeQTjI+0107ftFDDe2d3BI0kM5MGsnMmhhtb3W+ebDJoKu27o2MnRqbExhqJbMxz8anms04l23m9aWWLPqlmR66c93E+lEAXHeaMfKnyFaR4fr31lo2H40E01qOaAI391TNI/hSYUBRn8qB0pZ8KBoN/uqVIneolaCQFOln9YooFmnQu4p0Ecb0NScePspnxzQFOjTtTJoIqPCvncPgGpkYP69tV3tZxTkpq/W1WIykzhm/a+4T1y3kdwYOY0buCCEWVXgZ8j6hY59oqu9u7aW4mtggAlu4UFyCdKie1aSGaRmzhEHLJLHwXNTbhJThqXJdpY5e9eRHJ5PPkfkzxnHzSAAR9YZ69KjYmZLnTrLctioDKZtZLagqw/1pLgNpOxIGas66wkaaL9a8Gtba2EjPeTQjI1rK1tBPKR3IrOBV5k+W2MhwMAtk9Kr3aPhBtre2ib55k1yePfZWJ38cbLn+7V34BaTm/tzeW1xJPKsjLNdSIeVGgBcx26E8o5ZVAIG7ew1xfSyMSxD/ABP/AAtW7X3Qxc+2VIJr08K4ZNdFxbQyT8sKX5YDEaiQO7nJ6eGa8d3ZaRDqJbnIjkHwzPLGAMdAURW+Naj6KuLQWbyyzFYo2iRS2AF1NeXaqWPQAADc9AvurovcXNM0xTG//f8ADwt8NE55lMHYfiGM+o3X8PH3E1zOIcOmtyBcQzQE5xzY2QHHXSSMH4Gv0gnpIsOTDMZ0SKYNpZiMBl0lo3xnQ+GHdPka4XbvtDZXtm8SSRTNHPZsU2J0vPb/ACir4oUlxqG3fxWY4qvu3PDUdmL2HZe8nUNFaXLodwwicKR5hiACPaK9L9h+IDb1K5JPlGfvPQe+v0BH6QuHtGJFu4SmUUnWO4XBK8wH9380jvYwRivb/tTbdz5Ve/ObdT4GUAnQD0+ifftjqMz6uv0fTUPyxKhR3jcaZEZkdcglWUlWGxwcEHcV573923uqw9s7dfWp20jVzZTnG+fX7lM58e7t8B5VwL+0KRKdRYSQpIM+ZZ1cD2B0YfCvS1xPVo1jzHw8qrHJVmPS/wB1wy39fLXEZIuI9KETPABcD5mqRdlEg7uWUgNgnYk1xe1fZMW5M0HOPJZHngnAS6hw2A76e5cREnAlXONQyetXv0jcPUWhflrJpRSyHbKjGrBHRgMke6qTd8RvEgiWRZREy/0ZrpPmh1+bDeLnKshwY5MoynBFck+nXHtYxcGLhIjXvSXNuXZQf3txxGQpCMeJSCKU7+Smth4c6qqRawzpGmoZGrGNIYjrglWwfYfKvzf2T4jPzVZ1MkkRjgt4emqfTyl1f9iMbnwznbetY7K2MlvxXElx6y9xaMZGG0ay284jaOJfBF1Fd98qxPWstNEpKKkTUMEfr31FOgUj4e2p43oI4pgUHyqGD+vfQSzRR41ICgjj2GimffRQA2+2ilQKAoIzQ1PO368qAzSI/Gg0LQBNVPt1Z64z5Yq1k1nXpK4o3KWNHaNjLCFcdV1SqpODsRhjsdjmtUpKudm5k9VjhkO3f4bdA/UmMklhcY8AHZkz/iN5V4PRnY6IeeGSKZkLSXL4K2dvkprUNsbmYq2nPRUBxg4bk9rLK5hGokASrpSeMEQz6GD8p1O8M6vHnQejIQK8XZnh09zEI2dRBAomkaTPq8IbAR5UXe4mKBVSPyCjzwmCGq9kJonma8J5cLKttZiVsSSIXLvKS5y8k0x1fWIAz1qj+lofKx/8z/wmrJwfstGvFLTUZ5J47WWeQzlcrqZYoVES9yHA1toGSCRvtVe9Lq/KRn/FH3q1btfdDzufaoPQKpRG+UTS5MhkQas6FGvQFySfm53NaX2AsJJuYsahyqQuUJULIsd/dSGMltgG0ge8jO2azNy3cyukMUZTkd5RI0ZO3TvIw+FbL6FP38v/ANv/AP2XlefFRTFyjl2z/apbM1cs837s7Fr2bumuY5XsLaIS3AknUSo6KqRPECV0jmSOZnbIAxoTOTmvBxfs3LbWiNJHEmI+HQkoQW1pfIQM43Aj0ZPmABkDNdT9ocRjkeVbiGS29cMXKePE4R7gQNocHB0OxC56hBnyr69orSeLg6R3MgllS4tVMgGC6i8iEbNue+UClvaTUej79qOxmsz+r28GJbSWM91F1Sl0MZYacHA1nUdwenWuR/sNcG8kulTlf06JuTlDbzQJoAmaNW7kqd9w3XIHdHhYO1Ul6buFLKeKJjDMzrMhaMgPEqnunOrLYHszT7H3N5M5nnKcqSJVMYziOeKR45OX5xvgtk77qPCgwzti2LmYlVcc2Xutq0t/8Qudm0kNg+wg+2qvdr3HOAuRsoLlUHgqlyWxkk7nxqz9s/8ApE//ADJf/wBhdVWblX0YZcFkRl3zlZPm/GvXg+XkmZ3zVj8vC/zc0RG2j9C9srdOQCzKAQo3IAOdgMnxOcYqq9mLlntzaMBNNDGY2tZD8ne2qklDFn93cRg4BH1RnwK9n0kwE2ckRGQY2A94GVPwYA1TuI9k43traWykmSWSKOWGN3LLI4UGRLa4HeiuEYN8mSdW2M74zOz1jd8uyduLXiE0seqcR27SWZbq8lw8VrArr4SKzNE/95Gq/wDZDhoN9qVy8dnAbXmH+uuHfm3coPj39j/eZvKsUj7TXHrAmMoGsB2kCgNlSQWCDbncw6tti+HPUmr09pfLbwRs/qEJltY0tUz6w0c0ukPNL1Qtpc6erENkbb5VuB/OgmhT99LNRTI8fjTPlQaTCgMfr7aM0eFLP2UDVd/up5oJ3pEb0EgKKWqigjmpUIdqM0CzvTaosM7+ym22fOgAadHhQW/XuoEMdKzX0m8DaWNtOx6g+RBBU/AgVpJXfbz/ADqu9rXxEQMBiCASMgHGxI8Rnw9lap3Zq2Ua14rFf2c+oBeYuniFuesE2AF4jEv1NWlnxtjvdVbXwuwnEYbSyjkmy/KkMvJG7T3ZZoraIbdIo4eZ5AzI3UDPh/Zl00EfEGhKjvf0i1JMkWlmRxLCe9pBDZ+cuPfXC7O8OE1xyeYvys2NaYVI4WUyXEiJjEZ5aYxgY048KYXLQuyPapzcrKYzLJeXKRXFzg8iPuvy7aA572kLjVuPPOQa8nphtsIW+qyN9jAH+dd6WXUOFRKvLWW4W5ihGwhtYEblhh9d9auxO5ZyMnSKh205V/amSE6o3EihseKsyE+7UpwfEYNWidWao0Y5NNrWLU0amLREsYWQu45rya9WnQATIc97OfCtM9F3aaC0nczuUQw6S+lmRG9bu2AkZQRHlTkasA1lZ1FBj56kZB+sp3z8RXa4X2klttfI5kWttT6ZF7x8zlT9ntpxVi7OJtRnGsZ0jvpmInz4YtXadYr0bWLvs9z/AFnm2PO5nN5nMGvXnVq+d1zvXp7Y9ora6sG9Wnim03FlnlurEf0qHGQDkfGsW/24us51y589ceft0V57ntE1zlbpo8AxsjylxIMMC6LNBETpYD5rDY4YbjB5pjiqdarcY9VTn80xH5esV250ir9+W5drZ+CXEoW+mtXki1KA02CmT3gQrDByB132r1WXbnhVtCkUV1BoRQqJG5lbA6AKup2P2k1hKdt7kZCtpTJ0rDpjhC57oSNo9QXH1tz41JO3d2vSSYe6RB/JKcnGTGYtx/VP+h1LUfxfvyh2luklmlfLIrO5OUJdA1/cN3oiQdQVgSpwa8XCUM91aQnDKJYIVIVlLIJWkLENv9Nh7lFea+vmldnKnVIwMjMwJbGDnAAwdh796tvok4TzuJCQ/MtkZyfDW4KRj34LN/lrss2ardqZr310/nu8arkVVxTT+4aB6TuLcuDUqh3LRqE8W1OBgeRwTiqP2d4xGqy8Nui8MEr5hdwUksbrOpQ46xrrwQc43O+GYjq+k3iyhjoIZ7doZivsDhh8MA18vSJYpIGmJ5mlI7iKQ7mexncLJE5+k0MkilTnIR18d6xPh6x5cTsvw4vxWSZoleeNgUtzspvXLCQsB8yJHimlJ8Ai46gG5cPh9dv4oo5PWI7Wb1i7uvoT3QGmKKLGwjjGwA2C+3ds77PWchlniDSymZ2j0QjNzPGh0kPN/VwZUajkBtO52rUuxBu4731Nore1gggErRR4kfMjMqI8vQN3S/d64G5yazhWkAe6klMtUSnl+utRTJoFI+AqZPjQLHuoU0E1HRQFMUA71LNAse6ikaKB9KAf1+FKigKNPn4UGgdMfrpQMmjr+vvpZprQI+VcbtNw/mRnHXFdilMMjerCSxXhHHW4dLJbzSSwW8snNiuIwWFvMRhhLH0khfxUjruMHvDg9srOO2nF0ixx8+OZH5J1W0glieL1m1YZ7p1kPH1QkdQwNXP0i35hZNMMciO2hyz8sIWICMzEFQm5BJ6bVT+M+j260PqsZUQMSxtZo51VwMZa3UjJAPgAcGrMQkTL1x8Rl4jelkYxetBkV+nq1hDnUR9VmG/llvDNWvsjBERc2sKssIEFzArbssV1Er6DufmuD4/SrO+yvEe7dID3v2fPbg4Iz8rFkgHcHlsTjr3TVyftHybniE0K/KSypY2aDG7RDlKR5rrOr/Jinc7KJ2v4Qba5LYwkh39j/wDqH3iuTWtcQ4X6/auJExNEzQ3CD6MqYDFT9U7Op8mHlWU39i9vJy5f8r+De/yb2V32LsY5ZcV61O8PnRRRXY5BRRUXcAZJwKKJHwM/+5PgB7a2rsjwI8N4d3xieU8yX2Ejup7lXA9+rzqr+jnsKxZb26XSid6GNhuT4SuPDzUfHyz2u03H5pHMiLmyiYW8rZH76TSVYDG6pmNCc9ZvHBx82/d55xGzvs2+SMzurkvClureW+Go3LCe4A/q5LOF1t5YSM/PXTzM4+kB7uLxLtJpsIrXVmSJpI4WJwHtbqNjux2GiRE67fN8qsvZniYht0RtvVTxSNh5xSWxulz72jP+mqHw7hj3ssUcMU8xhjRSIlGdXUlpG7sag7ZPlXM6Gl9nJIeGWokd+TG+G7u1/wARfqOWvzoLbVsuwZhuSmre8dg+GzBZrq6Gm5u35jr/AGaAaYof8ifeTWcW1rPw9hM/DUkneRYwz3iTXBlcZVW2ZgSNzjG3sraeGh+SnN0c3SNfLzo1Y3C6jnGfOor1daR9lMVGopkeNMtvSJooHSo8KXtoJBcH40tVMnxpGgmKKjn9YpUBTxSj6U80CJwaGpEZHwoY4B9tA/KpYoxtSJoErUmpkfzpN4CgqXbDsuJ1YYyCCCPA58Kz+0kuLMhZYZZ1UBUnglaC8RBsqOR3blFAAUPnA9mBW3uua5HF+HqVzpHStZzpLOO8Pz924u2mkE8K3HO7yu8lryZmVlKnmtCTDKcEjWFRsddW2I9m+KBmtWY96P1xWB686SKYwsfaZCMHzqycRl5NxILyaVYW/dPGFiRTndJ3SGSRRjGHUeG+PDk8dsuHuMiWPWdgy8QuJ3bxA0eok9fA4+FJ0I1aD2X45bR3NxzpVQXLWyR52Vnis4C+W6AkyADPUjzr29ruwsc6N3dQPh/I+z31i/D5zHFGt3C7Rw3KSnmIwWSI6Y5E7wBzpxjx29lat2msI+GW4msb+dQyNJFaketwyKq6zoU9+KILuZNWFBz72cG7LuNdkp7UnCtLH7P3i/D6QrjR3CnoR7jsR8DX6XtOGpd20UzIFaSONyv1S6KxGfYTXEuvRXbTNqkiVt+uMH4kYJrpo4iaXPXYiphVlA878uBGmc+CjYe1m6KPaa1XsT6J1iZZ70rJIDlU/qoz54Pz29p2H31oFh2chtI8RxqgGdlAA+wDrWcdpe08s18tr6xJZ24jLyTRxGRh3tPeYfuk6ZfoCwztWLl6qvfZui1TQt3bntJb20BDyIm2wJ7zf9lRu3wrMP2mvqDxndmHEkK/SLyTWDwnHnqZPsNdnt52JsLOO3ijLT3NxIHaWV+ZKYYwXYrjYajpUYGTkjJrPrfhwluHkudVurNlQ7SQ9f8AEFvKoOAOoFePZ69y47dvJcsIRI6YVZeWCdZAZWwwU47rMucH41ovBONokKwpBxB1Hzba2iNpbE435tyzc+UnxZmAP1fCuDEkMCqIr9oiNlRLhL/Ucd1Et0gQZJwO8VG/XwrXuxXCpvVVe8EYmbfSiaQgwMKdzl/E42yceGSnErGYeDsp2YkaRbm5SON1DLBbxD5G2RvnacfPlb6Unj0G1XgeFRIwMCvpisqMVFWplv17qRX9fbQBPjTxvUSegqZoFjbxpK9MmlooAUwKQbJqWaBEe00UY9lFAZpA/r20UYoA0AfdQd6KAJpjeigCgRpkVEDNM0AW3pOmRvUutIdKDh8Q7LRyk5Arh8R7LRWyM0US6wDgKFUt7NW331eNPjXzlgDdd61EphhvCL2CKYy8Wsp5m1HQF5cttEvh8iGy582bPsAxXYPC14vcX1xZ3fq8EVtFbI3KHJMLxM08bRsAUAONxjTg7dKufargSGMkDeqr6Ku1FrZtc2ty4glkuGkQyd2N0Koq6ZD3c5U7HHzts74THdI8OtwnjXEYoI9EdhfRbRpJb3YTVpGAMSjSW26Bq979srxPn8KvQf7hhkH2rJXA4Zb+qrfM0bm2tLhnsIpI2WIyzZCOrMMPGsjEKRsodmOTpI+HCnezbidjckAzWj3Q1SCTU/LaO4YsQN3ZRJpwMDPhWWncve1N/Ih0cLnA8TLNBCB79THFVvgPY/iF1cG5S4tLYaXhcxOt1IA+ksuANGrAB3O2c4o4neW8/ZqOCJ4pLmK3gm5a4dlZZIw5YDOliZCuDgnU3XernwXtVbW6OZ5tIYCQyyW4tI91VREgIDSsNJOwYgHGegq5TDPuC9o+HPwqC2vLaS9uYleMrHEWliVZHEY5/d5Y04wA3wo7HWl087QyWlwbQ55cs5TmxjGyyNsJR4bDPT3VZ/RnwlZEu5ArcmS7me3ZlZdcTaSrBWAOOozjzq9ixCqQopGhOrPLie04fINECa9skJjGrXpGY0ZiTy32A+ickbZvvA+KrcQrIgwNsjr1VXBBwMqUZWBwDhhkA5Aq3HOw/rEmolfDIZdaNjVjKhlORrbG/wBI9dsWngnChBEI8ljtlvEkAKNvABVVR12Ubk7myQ6AG368qCaP191P2VlQN6R3piogZoGfwplt6VOgPCl/Ojwox40Dxg/Go6qeaD50ExRUMUUABTxQg2+NFBFm+ymd6PCkx228aB42qRFHhSP50EQ29JpB50THbNZT2/40Y54GlW4a2jdzKtvI0cjBkKpujKcB9J6+FWITLVw4z1FBcDyqmWXZyxuLX1m2a9nUqSFW9uQ5I6phpgFcdMEjesxXtvK6XiK10tvHLEUWSRhcogcGeMzF9WrCsMFsjVjxpgb+s486kTvVEuuGWMFj65dG/tk055cl7c87f5qaVmPfb6ucjxxg4r3ZLtLO63ZAuVgDobdbjU0iqytqHMclnGQD844z4ZpEZJnDV541cEEiqnxvsFDOCCqsPIgH+dVD0bSRXZW0nTiTXUaM003rc6w41HSRpn3zlVGBvg+RNXbi/Y9ooDNw6Wf1hAHjWS5nmhlA3MTJJIVIdcgHYgkEEUzgxlVYvRgYf+jTXNvn+xmkQfYDivqvZG/G37SvvjNn7ytXHsT2tj4jaidBoYErJGdzG641KfMdCD5EdDkV5e2F46QyaM5KtjGxyQQMHw3qxOUnRXIuxFy/7ziN+48R6yyj7ExXR4T6MLWJxIY1d851SEyPnzy5Ncf0aw2vEEMTrxBJ4I4ucz3dwqu7AhmQLN0LIx6DrXk7R8SS24pb2dj6+Jo7iAzM0800LQOF1go8jbd9ckqMY69KmVw1qCPAwPIVPw60A7fdXL47ctHGSKbq6epfZSaYA9RWU9hGgvLiS1uBfC4BnlLi6nSEx80BAgSYdFkQfNHQ1LttfWXDrpbb1fiM7NEJPk7256FnXGnm520ffRGqmUHxpg9N6w6LtnZF1VrLiqBmVcte3IA1EKCcyeZq6cYsRY8R4atvLOEnkmSVXuJplZVjDKNMrsAQd8jBqK0AioB9/wBe2pH9fhSPt86BGpad6ieo9lTagWKir1In9fzpEDNAY3pgVFetSoEceVFMCnQKkD5+6iigDTHSligjFAEULRTFBE+3xrkcZ7PpKu43xXYC0nNWJwMk9Zm4PcNNGC0Lfv4fBwPppnYSgePRhsfAi5cT7OcP1/th0buRc5gPmPpXWkrxfSlVehPiR4gEVL0mX2XiiMkcKSyct5XXKopV8sdx4geNWG/7T8Nk4a1l+0bUFrfk69YIHc0atOfjjNWpmlxOC8Lm4zOt/eDTAu9pbZyqjwlk8GY7H7PDAqxds+IR28DZ6Ae8n2AeJJwAPMiq/wCjHtOzWc0JMbrZvyY5EBAkjAIVyCT1C5yPOvLwrjFtNdCe/vreNYZpSlsRofUjlYXkYsdQAAcAAb6T4UjQl2Iuz15ZcJlNtCX4hd4L6WQcnUCANTMNokyBgnvsT0Jr2eiO0vba3a1vIZESLBhd2jOVPzozodsaWyR7Gx9EVQ+112L/AIuiQ3xmjljbQLeQoIRGC2lsE62bBJO3XyArnQ8Me2v4QeIyWoGpxLPIzx5jKEIVLKCG1EEE9M1MZ1XbReONR/sbi63Q7tjfsEn+rFPuVk9gO7fGT2Vd+O2waI+41w+0vabhN9aSW019a6ZFxkSLlW6q679VYA/Cqbb9sng02S3cF+q2xZJo1IZTHlQknfbWdON9jsOuc0jcnZ2vRXHp4hfD/Ct/+9NXmsl/+bbv2Wifyt6+Po34/Z22u5uOI2xkuYodUYGgxEamKHLHUQZCPD5tfLidzaNxOW/t+M2cTSxrHpePmAABAd+YuclAenjSZ1IjRonG+1NvaJrnfQmQucM256DCgnw8q5lp22sr7VHDMGfGrQVdGI8SokVdXtx0qkyT28k8Ek/G7J1hmil0rCULctw+NXNOM4xnFQ7bdqLe44zw+S2mSYIkwYocgEq+AfhQdfsXFp44QP8AhZ//AMtvXo9I9rwwX6S3d9NaXAgCqsYBBj1yENvC+5bUOv0a4nYbjltDeyXd3fwRti4hEDKVdFMqlWL53ysYPT6VLt1+z+IXiXScWtItMIi0vFzQcM7at2A+njp4VZnVIjRww1pPfG2juzdWht9bvMFXTIHI06tEeBjSfeevla+xPo94fHcJNBKJJYssAs6vjwyVUnbfHxFVZ+C2bKUbjdjoOnUFtVUkBg2NQfOMqK7faPjNg3E+E/s57cH1hll9XVUOlzEMPpAyCNQwfbSZXDYFpZ++haAKypn8KGzmoc0eY+2jmDzH2igkOlFR5w+sKNa+Y+0UH0PWoHNLmjzH20GUeY+0UH0zRXz5y/WFKgmo2qQpKMfbRQRfzpk0Um3+NA8bCpUZqJH40C6H9e2hhtv40yfjikw3++grvHuyEdxkOAQ2xBG1V1PQ7aA7woft/OtHNRx+H41cphXuEdj4LaJo4YljD4LafpEbAn4Gubfeje3lfLxo58yoO3lkirnmhRv938qZMK7wXsPbW7akghVxnDiNAwyCDhgMjIOK+XG+xEVxnWisMjYgEe/Bq0E0qZMKEvoptc/uIv8AQv5V0bP0eW0e6Qxo2MalRVO/hkDNWzNCDr7aZkwo0nostmYkwxkk5JKLk+/avmfRRa/2EX+hfyq/GgbVeaTEKCvoptT/AFEX+hfyro8P9HdrH3lgiVh0YRqGHgcEDI2q1+FSUYFTMmFMvPRtbytqaJGPmyqT9pFeVvRZa/2EX+hfyq+/+VLwq80mIUT/AHWWv9jF/DX8q6vCOwVrAyusEIZSCrcpNQI6EHGQfbVlbf4/lUyamTAr5McZ+P41Mj8aGPxqK/NHDpLURfLQTPJq+crYjKZGcjrq08zcbZRf71el5rDDYtrkDA5ba87kHJcZAOGwAARkZyc1rg9ElgNgkoH/ADn9vt9p+2pH0ScP+pN7Pln2x8a5OjV6cXQr9Mkilsmxqt5dk3O6hikK6cLHkBnmwCTtpYHOok1PmcNCqeTcFtW437o0JgnvgMpbWcAgkD5yeOsD0UWH1ZvD+vk9nt/uj7BS/wB03D/qTfxpPAYHj5bU6VXpejV6ZC8lkcKLadRriOclpGUaxLHksFBJK4IX6PhX0E/Dx/1W4ZtJ8SBkg6TgSE41Y8fmnHeI1traeiexz82br/bydfPr1o/3TWHXTN4b8+T4DrTo1ek6Ffpgl0ULvywQmptAbGoLk6Qx88YzRW8j0P8ADv7OX+M/50qz9PUx9NX6XNvH4fjSTrRRXa+glR5/Ciigi3h7z/OmvjRRQMfr76PD7aKKCJ6/AUx0oooA9D7jTPX4inRQfOpmnRQL8x/Kg/gaKKCC+FTP6+6iigPyNRbofhRRQNOtH6/lRRQPz9/4Cot4fH+dKigktMU6KCPh8DSbr9n4UqKCQ6fr20HofjRRQSPX4ivkKKKD7Ciiig//2Q=="/>
          <p:cNvSpPr>
            <a:spLocks noChangeAspect="1" noChangeArrowheads="1"/>
          </p:cNvSpPr>
          <p:nvPr/>
        </p:nvSpPr>
        <p:spPr bwMode="auto">
          <a:xfrm>
            <a:off x="304800" y="15081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eg;base64,/9j/4AAQSkZJRgABAQAAAQABAAD/2wCEAAkGBwgHBgkIBwgKCgkLDRYPDQwMDRsUFRAWIB0iIiAdHx8kKDQsJCYxJx8fLT0tMTU3Ojo6Iys/RD84QzQ5OjcBCgoKDQwNGg8PGjclHyU3Nzc3Nzc3Nzc3Nzc3Nzc3Nzc3Nzc3Nzc3Nzc3Nzc3Nzc3Nzc3Nzc3Nzc3Nzc3Nzc3N//AABEIAJAAoAMBIgACEQEDEQH/xAAcAAABBAMBAAAAAAAAAAAAAAAAAQYHCAIEBQP/xABSEAABAwICBAcIDQcLBQAAAAABAAIDBAUGEQcSMZIUIUFRU2GTExcyN1VxkdIIFRYiUnJzgaGxs8HRNkJUdJSisiQzQ1ZiY3WCg8LxIyU0REX/xAAbAQACAgMBAAAAAAAAAAAAAAAABQQGAQMHAv/EADcRAAEDAgEICAUDBQAAAAAAAAEAAgMEEQUGEhMUITFRkRYzQVNhcaGxIjI1UoElweEVIzRy0f/aAAwDAQACEQMRAD8AljEOJrNhqKGS91zKRk7i2MuY52sRt8EFcTvqYIH/AN+LsZfVTV9kEA6HDjXAEGrkzB8zVHHBafoI9wKPNUCIgEJxhmDSYg1zmuAspx76mCPL8XYy+qjvqYI8vxdjL6qg7g1P0EW4EvBqfoItwLRr7eCadE5u8Hqpw76mCPL8XYy+qjvqYI8vxdjL6qg/g1P0EW4EcGp+gi3AjX28EdE5u8Hqpw76mCPL8XYy+qjvqYI8vxdjL6qg/g1P0EW4EcGp+gi3AjX28EdE5u8Hqpw76mCPL8XYy+qjvqYI8vxdjL6qg/g1P0EW4EcGp+gi3AjX28EdE5u8Hqpzj0oYKkOTb/Tj4zJG/W1bsGPMJT5dzxFbczsDqhrT6Cq+uo6Z22niP+ULzdbaJw46WLdWRXM4LyclKjsePVWbpLvbKzI0lwpZs9nc5mu+oreCqg+yW9+yDUP9hxC3KE3W1EGz324UeRzDGzEs3c8lsbWRFRJMmq5m4A+R/wCq0eaVQBbNJeNbWWirNHd4Rt7ozuch+duX1FPvDWl2wXaVtLcu6WiscQBHVeA49TxxenJb2yNd8pSieknpzaVhCkRCwY8OaHNILSMwRsIWS9qOlQhCEKHvZAccuF8v0ib6mJgp8+yBe1lfhRz3BrRJUEknID+aUf8ADqPZwqDtAl1a0ucLBXTJeaOOF+c4Db2nwXuhecU8M2fcZo3kbdVwK9EvII3q3ska8ZzTcIQhCwvaEISFzRtIHzoAuvLnBouUqFiZYx/SM3gk7tF0se+F6zTwWvTx/cOazQsO7RdKzeCyDmu8Eg+YrBaeCyJmE2DhzSoQhYWyyF5VFPDUsLJ4w8da9ULIcWm4XiSJkjc14uF0MKYyvGB5GsEklwsmfv6V5zfCOdh5PNs821WAsl1or5bae5W2ds1NOzWY4fSCOQjlCreRmMjxhODRRiB+GcVts8z/APtd2dlEDsiqNg9Pg7vMmlLUl/wu3qh47graX+/B8vaOCn9CAhTVWVxr9hizYiMBvdviq+D63cu6E+91ss9nPkPQuV3s8GeQKX978U7khQhVnxLbqO0aQL3QW2BsFLEI9SNmeTc2tJ+krxXQxz40MQeaL+Bq56T1nWldIyb+nt8z7oQhCip8hdXRzhO1YsxRdqe8smfFTwMfG2OUs4ycuPJcpO3Qg9wxzemA+9dQtcR1h7fxKm0PzlVfKm+qttx/ZPVuh/BLcj7VyHz1cp/3LPvRYJ8kO/aZPWT6QmqoN0xDoiwSQR7Uv+apk9Zc26aFsPSxl1oqK62zge9LJjIzPrDsz6CFJqTJCyHEbQVWO52654cvLrLfGtM2rrwVDPAnZzhYqQvZBQxCisFQAOEtrtRh5dUtzI9Iao9PMlNZGGOuO1dAybrZamAtkNy3tQhCFDVlQtC8vfBTR1cR/wCrTSslYeYg/wDC31z78crXMNpdk0AcpzW2C+kaluLBpopQ7gVaW3VIrbfTVTdk8TZB/mGf3raXOw9TmjsNtpnbYaWKM/M0D7l0U9XK0JClSFCFXDG51tJuIjs1TEP3GrQW/jTxmYk+PF9m1aCTVnWldIycH6e3zPuhCEKMnyE6NCshbpFukXI62F3okjH3prpLPcrzh2/TXayGl7rLT9wPCGlw1c2k8Q62hS6NzWvOcVXso6eWema2JpJv2Kz4IS5qATpMx3llr2kdfcD+KRukvHYzzktTvPAfxTLTx/cqV/Sa7ujyU/ZheNZV09FTSVNXPHBBG0ufJI7JrRzkqBZdJGO5W6rai1xH4TKfM/Tmm/dam8397XYivFRXNYcxFxMjB59UAD6F5dUxNG9bosErpHW0ZHmunjfE3u1xM2ppg4Wi3gspdYZd1fyyZdfFl1Ac5XOWLGNjYGMaGtaMgByLJKp5jK66vmFYe2hg0Y2ntKEIQtKaIXpZLW7EOMbPZ2ccfdhUVJH5sbOM+nLL5wtWsqY6OndNIRkNg5ypa0MYSltNumvl1h1LncRm1rhk6GHiIb1E7SPNzKdRRXdnnsVUylr2xw6s0/E7f5KSQOIZBZIQmioiEhSpChCrhjTxmYk+PF9m1aC3cX+MfEvy7P4AtJJqzriuk5Oj9PZ+fdCEIUZPUIQhCwhCMkIRdCEIQhCEIQhC8aqqhpIjJO7Vb9J8y1rvVT0kDXwtbqk5Oe7j1PmUxYH0WWahNPd7rUi9VrgJIpXDKFuY4i1vLt5fQFMp6XSDOJ2KuYvjoo3GFjbv9P5TZ0aYCqb5VwYgxJTOioInB9FRv2ynaHuHweo7fNtnEIAQmjWhosFQZpnzPMkhuSlQhC9LWhIUqQoQq24v8Y+Jfl2fwBaa2sVO19IeJnEZfykN9DclqpNV9cV0rJ36ez8+6EIQoyeIXvhDDfuvxfVWqW4VNHFDRGoDoePMhzG5cfxl4Jy6F/GXcf8ACXfaRKZRWzz5Kt5TvcykaWm20fuu/wB5Gn/rLct1qR2hGADixNcc+csb+KlwJCmma3gqFp5fuPNVbdT11oulTZLw3VraV2WtySN2hwPKCONeyl3S1gt2I7YLjbGZXigBdDlxd2ZtLD93X51DVDVtrIA8AteOJ7Dta7mS2rgzTnjcrxk9iunZq8p+IbvELYQhCgq0LGaNk0TopBm14yIT/wBCmKXQSSYQucub4QX297jxvZxlzPm2jqz5kwlrVjaiKSCvt7zFXUbxLC9u3MHPJS6SbMdmncVXsoMM1qHSsHxN9RwVpxsSpvYHxPT4rw9T3KnybIfeVEQPHFINo+8dRThTdc7QhCEIQkK4eJ8XWbCrKZ98qXU7akubERE5+ZGWfgg5bQm/34ME+VJP2SX1UIsomxL4wMTfrf3LWWNwuFNdsXX640Mhkpqip14nlpbrDLmPGsklq+uK6Xk99PZ+fdCEIUdO0Jy6F/GXcf8ACXfaRJtLr6MLzbbHpArqq71sNJA+2mNr5XZAuMkZy9AKmUPWHyVZyp/w2/7D2KsQEJrd8TB+X5Q0HaLvWq50V3oo6221MdTSyZ6ksZza7IkH6QU2XP1tHzKDdLuEnWG5nFFph/kNU/K4QsHEx5/pAOY8vX51Md5vdtsdO2ou9ZDSQOfqNkldkC7jOX0FN+txzgevpJqSrvtulp5mFkkbn5hzTxEFYc0OFitkMr4XiRhsQoPY9sjA+MhzXDMEcqValWKC0X6e2W65Q19te7XpJ4355A7GOPOPwPKttJJ4jE6y6hhmIMroA8b+0eKEIQtKYldHAmJDgvFLZJnltnuThHUjP3sT+R/zcvVnzKxjHBwBaQQRmCDtCq7VQMqad8MnguHoUjaLtIlDRWd1mxVXxUtTb8o4JpzkJYvzePlIyy82Sb0s2kbY7wuc4/huqz6Rg+F3oVLyE1++Jg7+sVB2i6FlxPZL9LJFZ7lT1j426z2wuz1R1qWkCjn2QIBgw4HAEGrfxH4rVHfcYuiZuhSL7IH+aw3+uP8AqCj0pbXOIIsrrkrGx8UmcL7R7LFrGs8BobnzDJZIQl5N96t7WhosAhCEIXpC8ZKWnldrSwRvdzuaCV7IWQ4jctckTJBZ4utOago2wyFtLCCGHj1BzKbNBfi3t/yk32jlDdR/48vxHfUpk0FeLa3/ACs32jkzoXFzTdUbKiKOOSPMAGw7lpeyAAOCIsx/70f3qIjbqH9Eh3FLun/8iYv16L71FixWuLbWK2ZLwRy6XPaDa2/8rWFvogQRSxAj+ytnkyQhLnOcd5Vzjgjj+RoHkhCELytyF4y00EztaaGN553NBK9kLIcRuWt8bJBZ4uFrcAo/0WHcCfOgljY8WYgbG1rWimiyDRkNqZ6eWgz8r8Qfq0X1qdRPc55uexVXKeCKOlaWNA28PBbnshpWw0mHpZM9VtVITl8UKLDiCgz4nSbiti+Jj8tdrXZc4WPB4eij3QpssDJfmVZocVqKFpbDbbxCqh7oKD4Um4j3QUHwpNxWv4PD0TN0I4PD0TN0LVqUSn9Jq/w5KqHugoPhSbiPdBQfCk3Fa/g8PRM3Qjg8PRM3QjUokdJq/wAOSqh7oKD4Um4j3QUHwpNxWv4PD0TN0I4PD0TN0I1KJHSav8OSqdLf6F0L2h0mZaR4HUp30F+Le3/KzfaOT6NND0TN0LNjAwZNAA5gMluihbELNS2uxGauIMttnBRvp9a52CI9RjnZVsZIaM+dQz7cwdDU9kVa/JGXWiWFkts5ZocTnoc7Q22qqHtxT9DU9kUjr1StGbmVDRzmIq2GSMs9vGtOpRJh0mr+I5Kpvt9Rf3vZo9vqL+97NWx1G8w9CNRvMPQjUolnpNX+HJVO9v6D858g/wBNL7f27pH7hVr3RMdxOY1w6xmseDw9DHuhGpRI6T1/hy/lVS9v7d0j+zKf+gOoZVYpv00RJY6miyz4uVTdweHoY90JWQsYc2Na0nbkMlsip2RG7VCrsYqa1gZLaw27F//Z"/>
          <p:cNvSpPr>
            <a:spLocks noChangeAspect="1" noChangeArrowheads="1"/>
          </p:cNvSpPr>
          <p:nvPr/>
        </p:nvSpPr>
        <p:spPr bwMode="auto">
          <a:xfrm>
            <a:off x="0" y="-688975"/>
            <a:ext cx="1524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09600" y="2327275"/>
            <a:ext cx="4040188" cy="2244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Princeton University</a:t>
            </a:r>
          </a:p>
          <a:p>
            <a:r>
              <a:rPr lang="en-US" smtClean="0"/>
              <a:t>Seton Hall University</a:t>
            </a:r>
          </a:p>
          <a:p>
            <a:r>
              <a:rPr lang="en-US" smtClean="0"/>
              <a:t>Stevens Institute of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85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Eleven New Jersey Comprehensive Universities</a:t>
            </a: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Private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24542" y="5410200"/>
            <a:ext cx="8414657" cy="125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Source: 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www.nj.gov/highereducation/colleges/schools_sector.htm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Note: Carnegie Basic Classifications are all Masters Colleges and Universities except Drew, which remains listed as a Baccalaureate College by Carnegie</a:t>
            </a:r>
            <a:endParaRPr lang="en-US" sz="20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Public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1685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Kean University</a:t>
            </a:r>
          </a:p>
          <a:p>
            <a:r>
              <a:rPr lang="en-US" dirty="0" smtClean="0"/>
              <a:t>Montclair State University</a:t>
            </a:r>
          </a:p>
          <a:p>
            <a:r>
              <a:rPr lang="en-US" dirty="0" smtClean="0"/>
              <a:t>New Jersey City University</a:t>
            </a:r>
          </a:p>
          <a:p>
            <a:r>
              <a:rPr lang="en-US" dirty="0" smtClean="0"/>
              <a:t>Rowan University</a:t>
            </a:r>
          </a:p>
          <a:p>
            <a:r>
              <a:rPr lang="en-US" dirty="0" smtClean="0"/>
              <a:t>William Paterson University</a:t>
            </a:r>
            <a:endParaRPr lang="en-US" dirty="0"/>
          </a:p>
        </p:txBody>
      </p:sp>
      <p:sp>
        <p:nvSpPr>
          <p:cNvPr id="4" name="AutoShape 2" descr="data:image/jpeg;base64,/9j/4AAQSkZJRgABAQAAAQABAAD/2wCEAAkGBhQSERUUExQUFBUWGBcaGBgYFxgYFRgaGhoYGBcXFxQYHCYeFxokGhcYHy8gJCcpLCwsFR8xNTAqNSYrLCkBCQoKDgwOGg8PGiwkHx8pLCwsKSksLCwsLCwsLCosLCksLCwsKSwsLCwpLCksLCwsKSkpLCkpLCwsLCwsLCwpLP/AABEIAMIBAwMBIgACEQEDEQH/xAAcAAACAwEBAQEAAAAAAAAAAAAAAQIGBwUEAwj/xABOEAACAQMCAwQFCQQHBAgHAAABAgMABBESIQUTMQYiQVEHFGFxgSMyQlKRocHR8BUzk7EkQ1NiY4KSFhdUczREcrLC4eLxJSY1dLO1xP/EABkBAQEBAQEBAAAAAAAAAAAAAAABAgQDBf/EACwRAQABAwIGAQQABwAAAAAAAAABAgMRITEEEhNBUWGRFDKh8EJxksHR0uH/2gAMAwEAAhEDEQA/ANoQbfGiikDQGMik5228aZpjpQPw+FIn8aRpjegRpN4Dypn+dM0DNImk2aY6UCxSXr+vZQa5vGe0cNspeWRUUdSxwPd7T7BQdQ0s1Qk7e3N1/wDT7GedT0lkxBAR5q8m7j3Cvp+zuMStiS6sLTILaUR5pAoxkkSFVwCRuNt6C8awM7+2oxyjfcVm7WkegvNx+Z1HU26RKB3S+fk0fC6VJ1dNutfWPsjZuVzxTimXSVxquHj7sJCy5BiXSVJGVODg5xig0bWPAihTWcWnCbMAmPjHEkCoXOuXICiNZjkSw9RGyuV64PSvbw2wuJFL2vGdaqyqVntYyQzAFFbHLdSwKkbbgjHWgvPQfdUkG1VLncXg+fb2l2v+DK0Env0TArn/ADV9bL0gwGQQ3Cy2UzHupcpywx6dyXJjfr4Nn2UFo/8AKl4UKf17qDQJztt41Oljb9eVI0DJ/Gkaa0vxoEeo9lTakfwoYnNAE0sUx0pUCXrUqfj8ahv+vZQTAoozRQRooUbVIUEcUEYpOaZNAUxSxsKlQRC0Us7/AK9tBoJAUs08b0nbAoPNxBiEJHXFZCl1zOLSGaIXTpbvJZwyH5NpYyGkULg5kKAlSR4D2EWP0gekNrMKohL6zjWWCxIc475AJHn0+NVfiXZie3gj4ybuKd4JYpAluMwCMuFkAk+c5IYA5xtmtdme649o+1jYYxzOYri1jmtOWCXSdCZEhYRrq0zgAAN15cijyr3cA7P3EN9NPHEiW8zaDE7fKRoAH5sJGoKrzPKTF3eobY5FfPhTSzoTwqGCxtpDn1mSH5SXrh4rYacrvkPKd87Ljeqvc9lbibiFxa3V7dzBY4pYxzDGjxvlXJijwo0yAjbwIrLSw2fZ17ewlsri5t443hmiDvM7sNYKRELKVWNEjwCi7EjII3zPtVe8OuoIopOJWqPGykus0WWUqYp0xryBJGzr12yDviuXa+h20HWFSf7xLf8AeJr3R+im0HSGL+Gv5VcJlzbhbeQXyQ8T4fi9MmSbg5RXRYwqw8zRqCrjXjODjpXVt+zEhYRxOk9u17DcGbm65eWikiORiSXKPHEqtk90jpp3+EvontT/AFMX+hfyqtce9GcEA5kamNh0ZGZCPcVNXGUzh2Jre7tILhraK4ikb1tlQEC2t7dCFiZY3blGY8rUApziaRjqwoPUvu0PrQtbeSG3ngubZJHMhwJH7hmVGG0bxxNztxkgEDTjNcb0aWnEp7VriO/fRzXWJLlPWI5ETu5L5Ei5cMNm+j0r4ds7oLG1vJZrbcRuCsMLR6mtpBMVhllhYAKH5Z0NqUOAyjJFZaWz0YsxsRlnaLmS+rF8mT1bWRDrJ6nSCR7NNWzFZxdcYl4CkcUs8V5B3Uij2S/UfNULGMrOo2GToP3Cr7YXvNjSTRJHqGdEi6ZFz4MuTg+z20HqIxRQaMbCgdILUqhnf9e38qB08VE1LG9As0Baka+YbFBKg0Y3pgUCzRUixooEgwPjRSoFAeFJt/jTannb9eVA/CosPxoI/GhaAJpMN/voJpsdqCRNea7uAgyT+t6pnbntNIq+r25/pFywgiOcBWk7pckfNCrls+wVVO0fbeQ8LOrKXEQ5Ew+kkykRsfiTrHvqxCZe3tDxP1yRo7WETBW5byyOsVsrHqhkb94wG5RATVU9FMNr63JJd8mKI2chYM2iE65eUdmO+Y8jH96u9BGJIUsbfHN5eiVhgx2MDfvIww2e8lGeYw3yzDYKK8Ha3h1jZvHI8HPKlYVjDDCYDOMqds4x18xWozKTo6M/F+BqdEd9xNkXZYoproxKB0VcjoPfXv7K20UnEbeayHERHGsqzNdljEY2XurFzCWLGTQdtu7mq1b+kyBNhYuB5CSMD7MV1rf03ogwLKT+LH+Va6VXifhnqU+Y+Wx5/OhB1rJB6ex/wcv8WP8AKj/f2P8Agpf4sf5VOlX4n4XqUeYa6aonpHilaCRY/nFWC+8rtv4VXB6eh/wcv8WP8q+F16bkk62Un8WP8qsW647T8JNyie8PDwOfhsUEUcx41FIigNhpQit1bliI6QmonG1WXs3e8EedCbyeaZdQjF9LN3NY0tyxKFQMRttv5VV5PSnCf+oyfxI/yrk8R7cWsinmWLsviC8Z/Db4U6VXifg6keY+Xt7C3AtrnTDZC6cLK/MV1E+mO4eI6eYcOSvL7qlSc+NbL2b7TwXkbGIsGQ6ZInUpLE31ZIzup6+zY77Gsd4lwn9nvDLboJVg1q0Td4SRSZEsTeeQTjI+0107ftFDDe2d3BI0kM5MGsnMmhhtb3W+ebDJoKu27o2MnRqbExhqJbMxz8anms04l23m9aWWLPqlmR66c93E+lEAXHeaMfKnyFaR4fr31lo2H40E01qOaAI391TNI/hSYUBRn8qB0pZ8KBoN/uqVIneolaCQFOln9YooFmnQu4p0Ecb0NScePspnxzQFOjTtTJoIqPCvncPgGpkYP69tV3tZxTkpq/W1WIykzhm/a+4T1y3kdwYOY0buCCEWVXgZ8j6hY59oqu9u7aW4mtggAlu4UFyCdKie1aSGaRmzhEHLJLHwXNTbhJThqXJdpY5e9eRHJ5PPkfkzxnHzSAAR9YZ69KjYmZLnTrLctioDKZtZLagqw/1pLgNpOxIGas66wkaaL9a8Gtba2EjPeTQjI1rK1tBPKR3IrOBV5k+W2MhwMAtk9Kr3aPhBtre2ib55k1yePfZWJ38cbLn+7V34BaTm/tzeW1xJPKsjLNdSIeVGgBcx26E8o5ZVAIG7ew1xfSyMSxD/ABP/AAtW7X3Qxc+2VIJr08K4ZNdFxbQyT8sKX5YDEaiQO7nJ6eGa8d3ZaRDqJbnIjkHwzPLGAMdAURW+Naj6KuLQWbyyzFYo2iRS2AF1NeXaqWPQAADc9AvurovcXNM0xTG//f8ADwt8NE55lMHYfiGM+o3X8PH3E1zOIcOmtyBcQzQE5xzY2QHHXSSMH4Gv0gnpIsOTDMZ0SKYNpZiMBl0lo3xnQ+GHdPka4XbvtDZXtm8SSRTNHPZsU2J0vPb/ACir4oUlxqG3fxWY4qvu3PDUdmL2HZe8nUNFaXLodwwicKR5hiACPaK9L9h+IDb1K5JPlGfvPQe+v0BH6QuHtGJFu4SmUUnWO4XBK8wH9380jvYwRivb/tTbdz5Ve/ObdT4GUAnQD0+ifftjqMz6uv0fTUPyxKhR3jcaZEZkdcglWUlWGxwcEHcV573923uqw9s7dfWp20jVzZTnG+fX7lM58e7t8B5VwL+0KRKdRYSQpIM+ZZ1cD2B0YfCvS1xPVo1jzHw8qrHJVmPS/wB1wy39fLXEZIuI9KETPABcD5mqRdlEg7uWUgNgnYk1xe1fZMW5M0HOPJZHngnAS6hw2A76e5cREnAlXONQyetXv0jcPUWhflrJpRSyHbKjGrBHRgMke6qTd8RvEgiWRZREy/0ZrpPmh1+bDeLnKshwY5MoynBFck+nXHtYxcGLhIjXvSXNuXZQf3txxGQpCMeJSCKU7+Smth4c6qqRawzpGmoZGrGNIYjrglWwfYfKvzf2T4jPzVZ1MkkRjgt4emqfTyl1f9iMbnwznbetY7K2MlvxXElx6y9xaMZGG0ay284jaOJfBF1Fd98qxPWstNEpKKkTUMEfr31FOgUj4e2p43oI4pgUHyqGD+vfQSzRR41ICgjj2GimffRQA2+2ilQKAoIzQ1PO368qAzSI/Gg0LQBNVPt1Z64z5Yq1k1nXpK4o3KWNHaNjLCFcdV1SqpODsRhjsdjmtUpKudm5k9VjhkO3f4bdA/UmMklhcY8AHZkz/iN5V4PRnY6IeeGSKZkLSXL4K2dvkprUNsbmYq2nPRUBxg4bk9rLK5hGokASrpSeMEQz6GD8p1O8M6vHnQejIQK8XZnh09zEI2dRBAomkaTPq8IbAR5UXe4mKBVSPyCjzwmCGq9kJonma8J5cLKttZiVsSSIXLvKS5y8k0x1fWIAz1qj+lofKx/8z/wmrJwfstGvFLTUZ5J47WWeQzlcrqZYoVES9yHA1toGSCRvtVe9Lq/KRn/FH3q1btfdDzufaoPQKpRG+UTS5MhkQas6FGvQFySfm53NaX2AsJJuYsahyqQuUJULIsd/dSGMltgG0ge8jO2azNy3cyukMUZTkd5RI0ZO3TvIw+FbL6FP38v/ANv/AP2XlefFRTFyjl2z/apbM1cs837s7Fr2bumuY5XsLaIS3AknUSo6KqRPECV0jmSOZnbIAxoTOTmvBxfs3LbWiNJHEmI+HQkoQW1pfIQM43Aj0ZPmABkDNdT9ocRjkeVbiGS29cMXKePE4R7gQNocHB0OxC56hBnyr69orSeLg6R3MgllS4tVMgGC6i8iEbNue+UClvaTUej79qOxmsz+r28GJbSWM91F1Sl0MZYacHA1nUdwenWuR/sNcG8kulTlf06JuTlDbzQJoAmaNW7kqd9w3XIHdHhYO1Ul6buFLKeKJjDMzrMhaMgPEqnunOrLYHszT7H3N5M5nnKcqSJVMYziOeKR45OX5xvgtk77qPCgwzti2LmYlVcc2Xutq0t/8Qudm0kNg+wg+2qvdr3HOAuRsoLlUHgqlyWxkk7nxqz9s/8ApE//ADJf/wBhdVWblX0YZcFkRl3zlZPm/GvXg+XkmZ3zVj8vC/zc0RG2j9C9srdOQCzKAQo3IAOdgMnxOcYqq9mLlntzaMBNNDGY2tZD8ne2qklDFn93cRg4BH1RnwK9n0kwE2ckRGQY2A94GVPwYA1TuI9k43traWykmSWSKOWGN3LLI4UGRLa4HeiuEYN8mSdW2M74zOz1jd8uyduLXiE0seqcR27SWZbq8lw8VrArr4SKzNE/95Gq/wDZDhoN9qVy8dnAbXmH+uuHfm3coPj39j/eZvKsUj7TXHrAmMoGsB2kCgNlSQWCDbncw6tti+HPUmr09pfLbwRs/qEJltY0tUz6w0c0ukPNL1Qtpc6erENkbb5VuB/OgmhT99LNRTI8fjTPlQaTCgMfr7aM0eFLP2UDVd/up5oJ3pEb0EgKKWqigjmpUIdqM0CzvTaosM7+ym22fOgAadHhQW/XuoEMdKzX0m8DaWNtOx6g+RBBU/AgVpJXfbz/ADqu9rXxEQMBiCASMgHGxI8Rnw9lap3Zq2Ua14rFf2c+oBeYuniFuesE2AF4jEv1NWlnxtjvdVbXwuwnEYbSyjkmy/KkMvJG7T3ZZoraIbdIo4eZ5AzI3UDPh/Zl00EfEGhKjvf0i1JMkWlmRxLCe9pBDZ+cuPfXC7O8OE1xyeYvys2NaYVI4WUyXEiJjEZ5aYxgY048KYXLQuyPapzcrKYzLJeXKRXFzg8iPuvy7aA572kLjVuPPOQa8nphtsIW+qyN9jAH+dd6WXUOFRKvLWW4W5ihGwhtYEblhh9d9auxO5ZyMnSKh205V/amSE6o3EihseKsyE+7UpwfEYNWidWao0Y5NNrWLU0amLREsYWQu45rya9WnQATIc97OfCtM9F3aaC0nczuUQw6S+lmRG9bu2AkZQRHlTkasA1lZ1FBj56kZB+sp3z8RXa4X2klttfI5kWttT6ZF7x8zlT9ntpxVi7OJtRnGsZ0jvpmInz4YtXadYr0bWLvs9z/AFnm2PO5nN5nMGvXnVq+d1zvXp7Y9ora6sG9Wnim03FlnlurEf0qHGQDkfGsW/24us51y589ceft0V57ntE1zlbpo8AxsjylxIMMC6LNBETpYD5rDY4YbjB5pjiqdarcY9VTn80xH5esV250ir9+W5drZ+CXEoW+mtXki1KA02CmT3gQrDByB132r1WXbnhVtCkUV1BoRQqJG5lbA6AKup2P2k1hKdt7kZCtpTJ0rDpjhC57oSNo9QXH1tz41JO3d2vSSYe6RB/JKcnGTGYtx/VP+h1LUfxfvyh2luklmlfLIrO5OUJdA1/cN3oiQdQVgSpwa8XCUM91aQnDKJYIVIVlLIJWkLENv9Nh7lFea+vmldnKnVIwMjMwJbGDnAAwdh796tvok4TzuJCQ/MtkZyfDW4KRj34LN/lrss2ardqZr310/nu8arkVVxTT+4aB6TuLcuDUqh3LRqE8W1OBgeRwTiqP2d4xGqy8Nui8MEr5hdwUksbrOpQ46xrrwQc43O+GYjq+k3iyhjoIZ7doZivsDhh8MA18vSJYpIGmJ5mlI7iKQ7mexncLJE5+k0MkilTnIR18d6xPh6x5cTsvw4vxWSZoleeNgUtzspvXLCQsB8yJHimlJ8Ai46gG5cPh9dv4oo5PWI7Wb1i7uvoT3QGmKKLGwjjGwA2C+3ds77PWchlniDSymZ2j0QjNzPGh0kPN/VwZUajkBtO52rUuxBu4731Nore1gggErRR4kfMjMqI8vQN3S/d64G5yazhWkAe6klMtUSnl+utRTJoFI+AqZPjQLHuoU0E1HRQFMUA71LNAse6ikaKB9KAf1+FKigKNPn4UGgdMfrpQMmjr+vvpZprQI+VcbtNw/mRnHXFdilMMjerCSxXhHHW4dLJbzSSwW8snNiuIwWFvMRhhLH0khfxUjruMHvDg9srOO2nF0ixx8+OZH5J1W0glieL1m1YZ7p1kPH1QkdQwNXP0i35hZNMMciO2hyz8sIWICMzEFQm5BJ6bVT+M+j260PqsZUQMSxtZo51VwMZa3UjJAPgAcGrMQkTL1x8Rl4jelkYxetBkV+nq1hDnUR9VmG/llvDNWvsjBERc2sKssIEFzArbssV1Er6DufmuD4/SrO+yvEe7dID3v2fPbg4Iz8rFkgHcHlsTjr3TVyftHybniE0K/KSypY2aDG7RDlKR5rrOr/Jinc7KJ2v4Qba5LYwkh39j/wDqH3iuTWtcQ4X6/auJExNEzQ3CD6MqYDFT9U7Op8mHlWU39i9vJy5f8r+De/yb2V32LsY5ZcV61O8PnRRRXY5BRRUXcAZJwKKJHwM/+5PgB7a2rsjwI8N4d3xieU8yX2Ejup7lXA9+rzqr+jnsKxZb26XSid6GNhuT4SuPDzUfHyz2u03H5pHMiLmyiYW8rZH76TSVYDG6pmNCc9ZvHBx82/d55xGzvs2+SMzurkvClureW+Go3LCe4A/q5LOF1t5YSM/PXTzM4+kB7uLxLtJpsIrXVmSJpI4WJwHtbqNjux2GiRE67fN8qsvZniYht0RtvVTxSNh5xSWxulz72jP+mqHw7hj3ssUcMU8xhjRSIlGdXUlpG7sag7ZPlXM6Gl9nJIeGWokd+TG+G7u1/wARfqOWvzoLbVsuwZhuSmre8dg+GzBZrq6Gm5u35jr/AGaAaYof8ifeTWcW1rPw9hM/DUkneRYwz3iTXBlcZVW2ZgSNzjG3sraeGh+SnN0c3SNfLzo1Y3C6jnGfOor1daR9lMVGopkeNMtvSJooHSo8KXtoJBcH40tVMnxpGgmKKjn9YpUBTxSj6U80CJwaGpEZHwoY4B9tA/KpYoxtSJoErUmpkfzpN4CgqXbDsuJ1YYyCCCPA58Kz+0kuLMhZYZZ1UBUnglaC8RBsqOR3blFAAUPnA9mBW3uua5HF+HqVzpHStZzpLOO8Pz924u2mkE8K3HO7yu8lryZmVlKnmtCTDKcEjWFRsddW2I9m+KBmtWY96P1xWB686SKYwsfaZCMHzqycRl5NxILyaVYW/dPGFiRTndJ3SGSRRjGHUeG+PDk8dsuHuMiWPWdgy8QuJ3bxA0eok9fA4+FJ0I1aD2X45bR3NxzpVQXLWyR52Vnis4C+W6AkyADPUjzr29ruwsc6N3dQPh/I+z31i/D5zHFGt3C7Rw3KSnmIwWSI6Y5E7wBzpxjx29lat2msI+GW4msb+dQyNJFaketwyKq6zoU9+KILuZNWFBz72cG7LuNdkp7UnCtLH7P3i/D6QrjR3CnoR7jsR8DX6XtOGpd20UzIFaSONyv1S6KxGfYTXEuvRXbTNqkiVt+uMH4kYJrpo4iaXPXYiphVlA878uBGmc+CjYe1m6KPaa1XsT6J1iZZ70rJIDlU/qoz54Pz29p2H31oFh2chtI8RxqgGdlAA+wDrWcdpe08s18tr6xJZ24jLyTRxGRh3tPeYfuk6ZfoCwztWLl6qvfZui1TQt3bntJb20BDyIm2wJ7zf9lRu3wrMP2mvqDxndmHEkK/SLyTWDwnHnqZPsNdnt52JsLOO3ijLT3NxIHaWV+ZKYYwXYrjYajpUYGTkjJrPrfhwluHkudVurNlQ7SQ9f8AEFvKoOAOoFePZ69y47dvJcsIRI6YVZeWCdZAZWwwU47rMucH41ovBONokKwpBxB1Hzba2iNpbE435tyzc+UnxZmAP1fCuDEkMCqIr9oiNlRLhL/Ucd1Et0gQZJwO8VG/XwrXuxXCpvVVe8EYmbfSiaQgwMKdzl/E42yceGSnErGYeDsp2YkaRbm5SON1DLBbxD5G2RvnacfPlb6Unj0G1XgeFRIwMCvpisqMVFWplv17qRX9fbQBPjTxvUSegqZoFjbxpK9MmlooAUwKQbJqWaBEe00UY9lFAZpA/r20UYoA0AfdQd6KAJpjeigCgRpkVEDNM0AW3pOmRvUutIdKDh8Q7LRyk5Arh8R7LRWyM0US6wDgKFUt7NW331eNPjXzlgDdd61EphhvCL2CKYy8Wsp5m1HQF5cttEvh8iGy582bPsAxXYPC14vcX1xZ3fq8EVtFbI3KHJMLxM08bRsAUAONxjTg7dKufargSGMkDeqr6Ku1FrZtc2ty4glkuGkQyd2N0Koq6ZD3c5U7HHzts74THdI8OtwnjXEYoI9EdhfRbRpJb3YTVpGAMSjSW26Bq979srxPn8KvQf7hhkH2rJXA4Zb+qrfM0bm2tLhnsIpI2WIyzZCOrMMPGsjEKRsodmOTpI+HCnezbidjckAzWj3Q1SCTU/LaO4YsQN3ZRJpwMDPhWWncve1N/Ih0cLnA8TLNBCB79THFVvgPY/iF1cG5S4tLYaXhcxOt1IA+ksuANGrAB3O2c4o4neW8/ZqOCJ4pLmK3gm5a4dlZZIw5YDOliZCuDgnU3XernwXtVbW6OZ5tIYCQyyW4tI91VREgIDSsNJOwYgHGegq5TDPuC9o+HPwqC2vLaS9uYleMrHEWliVZHEY5/d5Y04wA3wo7HWl087QyWlwbQ55cs5TmxjGyyNsJR4bDPT3VZ/RnwlZEu5ArcmS7me3ZlZdcTaSrBWAOOozjzq9ixCqQopGhOrPLie04fINECa9skJjGrXpGY0ZiTy32A+ickbZvvA+KrcQrIgwNsjr1VXBBwMqUZWBwDhhkA5Aq3HOw/rEmolfDIZdaNjVjKhlORrbG/wBI9dsWngnChBEI8ljtlvEkAKNvABVVR12Ubk7myQ6AG368qCaP191P2VlQN6R3piogZoGfwplt6VOgPCl/Ojwox40Dxg/Go6qeaD50ExRUMUUABTxQg2+NFBFm+ymd6PCkx228aB42qRFHhSP50EQ29JpB50THbNZT2/40Y54GlW4a2jdzKtvI0cjBkKpujKcB9J6+FWITLVw4z1FBcDyqmWXZyxuLX1m2a9nUqSFW9uQ5I6phpgFcdMEjesxXtvK6XiK10tvHLEUWSRhcogcGeMzF9WrCsMFsjVjxpgb+s486kTvVEuuGWMFj65dG/tk055cl7c87f5qaVmPfb6ucjxxg4r3ZLtLO63ZAuVgDobdbjU0iqytqHMclnGQD844z4ZpEZJnDV541cEEiqnxvsFDOCCqsPIgH+dVD0bSRXZW0nTiTXUaM003rc6w41HSRpn3zlVGBvg+RNXbi/Y9ooDNw6Wf1hAHjWS5nmhlA3MTJJIVIdcgHYgkEEUzgxlVYvRgYf+jTXNvn+xmkQfYDivqvZG/G37SvvjNn7ytXHsT2tj4jaidBoYErJGdzG641KfMdCD5EdDkV5e2F46QyaM5KtjGxyQQMHw3qxOUnRXIuxFy/7ziN+48R6yyj7ExXR4T6MLWJxIY1d851SEyPnzy5Ncf0aw2vEEMTrxBJ4I4ucz3dwqu7AhmQLN0LIx6DrXk7R8SS24pb2dj6+Jo7iAzM0800LQOF1go8jbd9ckqMY69KmVw1qCPAwPIVPw60A7fdXL47ctHGSKbq6epfZSaYA9RWU9hGgvLiS1uBfC4BnlLi6nSEx80BAgSYdFkQfNHQ1LttfWXDrpbb1fiM7NEJPk7256FnXGnm520ffRGqmUHxpg9N6w6LtnZF1VrLiqBmVcte3IA1EKCcyeZq6cYsRY8R4atvLOEnkmSVXuJplZVjDKNMrsAQd8jBqK0AioB9/wBe2pH9fhSPt86BGpad6ieo9lTagWKir1In9fzpEDNAY3pgVFetSoEceVFMCnQKkD5+6iigDTHSligjFAEULRTFBE+3xrkcZ7PpKu43xXYC0nNWJwMk9Zm4PcNNGC0Lfv4fBwPppnYSgePRhsfAi5cT7OcP1/th0buRc5gPmPpXWkrxfSlVehPiR4gEVL0mX2XiiMkcKSyct5XXKopV8sdx4geNWG/7T8Nk4a1l+0bUFrfk69YIHc0atOfjjNWpmlxOC8Lm4zOt/eDTAu9pbZyqjwlk8GY7H7PDAqxds+IR28DZ6Ae8n2AeJJwAPMiq/wCjHtOzWc0JMbrZvyY5EBAkjAIVyCT1C5yPOvLwrjFtNdCe/vreNYZpSlsRofUjlYXkYsdQAAcAAb6T4UjQl2Iuz15ZcJlNtCX4hd4L6WQcnUCANTMNokyBgnvsT0Jr2eiO0vba3a1vIZESLBhd2jOVPzozodsaWyR7Gx9EVQ+112L/AIuiQ3xmjljbQLeQoIRGC2lsE62bBJO3XyArnQ8Me2v4QeIyWoGpxLPIzx5jKEIVLKCG1EEE9M1MZ1XbReONR/sbi63Q7tjfsEn+rFPuVk9gO7fGT2Vd+O2waI+41w+0vabhN9aSW019a6ZFxkSLlW6q679VYA/Cqbb9sng02S3cF+q2xZJo1IZTHlQknfbWdON9jsOuc0jcnZ2vRXHp4hfD/Ct/+9NXmsl/+bbv2Wifyt6+Po34/Z22u5uOI2xkuYodUYGgxEamKHLHUQZCPD5tfLidzaNxOW/t+M2cTSxrHpePmAABAd+YuclAenjSZ1IjRonG+1NvaJrnfQmQucM256DCgnw8q5lp22sr7VHDMGfGrQVdGI8SokVdXtx0qkyT28k8Ek/G7J1hmil0rCULctw+NXNOM4xnFQ7bdqLe44zw+S2mSYIkwYocgEq+AfhQdfsXFp44QP8AhZ//AMtvXo9I9rwwX6S3d9NaXAgCqsYBBj1yENvC+5bUOv0a4nYbjltDeyXd3fwRti4hEDKVdFMqlWL53ysYPT6VLt1+z+IXiXScWtItMIi0vFzQcM7at2A+njp4VZnVIjRww1pPfG2juzdWht9bvMFXTIHI06tEeBjSfeevla+xPo94fHcJNBKJJYssAs6vjwyVUnbfHxFVZ+C2bKUbjdjoOnUFtVUkBg2NQfOMqK7faPjNg3E+E/s57cH1hll9XVUOlzEMPpAyCNQwfbSZXDYFpZ++haAKypn8KGzmoc0eY+2jmDzH2igkOlFR5w+sKNa+Y+0UH0PWoHNLmjzH20GUeY+0UH0zRXz5y/WFKgmo2qQpKMfbRQRfzpk0Um3+NA8bCpUZqJH40C6H9e2hhtv40yfjikw3++grvHuyEdxkOAQ2xBG1V1PQ7aA7woft/OtHNRx+H41cphXuEdj4LaJo4YljD4LafpEbAn4Gubfeje3lfLxo58yoO3lkirnmhRv938qZMK7wXsPbW7akghVxnDiNAwyCDhgMjIOK+XG+xEVxnWisMjYgEe/Bq0E0qZMKEvoptc/uIv8AQv5V0bP0eW0e6Qxo2MalRVO/hkDNWzNCDr7aZkwo0nostmYkwxkk5JKLk+/avmfRRa/2EX+hfyq/GgbVeaTEKCvoptT/AFEX+hfyro8P9HdrH3lgiVh0YRqGHgcEDI2q1+FSUYFTMmFMvPRtbytqaJGPmyqT9pFeVvRZa/2EX+hfyq+/+VLwq80mIUT/AHWWv9jF/DX8q6vCOwVrAyusEIZSCrcpNQI6EHGQfbVlbf4/lUyamTAr5McZ+P41Mj8aGPxqK/NHDpLURfLQTPJq+crYjKZGcjrq08zcbZRf71el5rDDYtrkDA5ba87kHJcZAOGwAARkZyc1rg9ElgNgkoH/ADn9vt9p+2pH0ScP+pN7Pln2x8a5OjV6cXQr9Mkilsmxqt5dk3O6hikK6cLHkBnmwCTtpYHOok1PmcNCqeTcFtW437o0JgnvgMpbWcAgkD5yeOsD0UWH1ZvD+vk9nt/uj7BS/wB03D/qTfxpPAYHj5bU6VXpejV6ZC8lkcKLadRriOclpGUaxLHksFBJK4IX6PhX0E/Dx/1W4ZtJ8SBkg6TgSE41Y8fmnHeI1traeiexz82br/bydfPr1o/3TWHXTN4b8+T4DrTo1ek6Ffpgl0ULvywQmptAbGoLk6Qx88YzRW8j0P8ADv7OX+M/50qz9PUx9NX6XNvH4fjSTrRRXa+glR5/Ciigi3h7z/OmvjRRQMfr76PD7aKKCJ6/AUx0oooA9D7jTPX4inRQfOpmnRQL8x/Kg/gaKKCC+FTP6+6iigPyNRbofhRRQNOtH6/lRRQPz9/4Cot4fH+dKigktMU6KCPh8DSbr9n4UqKCQ6fr20HofjRRQSPX4ivkKKKD7Ciiig//2Q=="/>
          <p:cNvSpPr>
            <a:spLocks noChangeAspect="1" noChangeArrowheads="1"/>
          </p:cNvSpPr>
          <p:nvPr/>
        </p:nvSpPr>
        <p:spPr bwMode="auto">
          <a:xfrm>
            <a:off x="0" y="-1539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hQSERUUExQUFBUWGBcaGBgYFxgYFRgaGhoYGBcXFxQYHCYeFxokGhcYHy8gJCcpLCwsFR8xNTAqNSYrLCkBCQoKDgwOGg8PGiwkHx8pLCwsKSksLCwsLCwsLCosLCksLCwsKSwsLCwpLCksLCwsKSkpLCkpLCwsLCwsLCwpLP/AABEIAMIBAwMBIgACEQEDEQH/xAAcAAACAwEBAQEAAAAAAAAAAAAAAQIGBwUEAwj/xABOEAACAQMCAwQFCQQHBAgHAAABAgMABBESIQUTMQYiQVEHFGFxgSMyQlKRocHR8BUzk7EkQ1NiY4KSFhdUczREcrLC4eLxJSY1dLO1xP/EABkBAQEBAQEBAAAAAAAAAAAAAAABAgQDBf/EACwRAQABAwIGAQQABwAAAAAAAAABAgMRITEEEhNBUWGRFDKh8EJxksHR0uH/2gAMAwEAAhEDEQA/ANoQbfGiikDQGMik5228aZpjpQPw+FIn8aRpjegRpN4Dypn+dM0DNImk2aY6UCxSXr+vZQa5vGe0cNspeWRUUdSxwPd7T7BQdQ0s1Qk7e3N1/wDT7GedT0lkxBAR5q8m7j3Cvp+zuMStiS6sLTILaUR5pAoxkkSFVwCRuNt6C8awM7+2oxyjfcVm7WkegvNx+Z1HU26RKB3S+fk0fC6VJ1dNutfWPsjZuVzxTimXSVxquHj7sJCy5BiXSVJGVODg5xig0bWPAihTWcWnCbMAmPjHEkCoXOuXICiNZjkSw9RGyuV64PSvbw2wuJFL2vGdaqyqVntYyQzAFFbHLdSwKkbbgjHWgvPQfdUkG1VLncXg+fb2l2v+DK0Env0TArn/ADV9bL0gwGQQ3Cy2UzHupcpywx6dyXJjfr4Nn2UFo/8AKl4UKf17qDQJztt41Oljb9eVI0DJ/Gkaa0vxoEeo9lTakfwoYnNAE0sUx0pUCXrUqfj8ahv+vZQTAoozRQRooUbVIUEcUEYpOaZNAUxSxsKlQRC0Us7/AK9tBoJAUs08b0nbAoPNxBiEJHXFZCl1zOLSGaIXTpbvJZwyH5NpYyGkULg5kKAlSR4D2EWP0gekNrMKohL6zjWWCxIc475AJHn0+NVfiXZie3gj4ybuKd4JYpAluMwCMuFkAk+c5IYA5xtmtdme649o+1jYYxzOYri1jmtOWCXSdCZEhYRrq0zgAAN15cijyr3cA7P3EN9NPHEiW8zaDE7fKRoAH5sJGoKrzPKTF3eobY5FfPhTSzoTwqGCxtpDn1mSH5SXrh4rYacrvkPKd87Ljeqvc9lbibiFxa3V7dzBY4pYxzDGjxvlXJijwo0yAjbwIrLSw2fZ17ewlsri5t443hmiDvM7sNYKRELKVWNEjwCi7EjII3zPtVe8OuoIopOJWqPGykus0WWUqYp0xryBJGzr12yDviuXa+h20HWFSf7xLf8AeJr3R+im0HSGL+Gv5VcJlzbhbeQXyQ8T4fi9MmSbg5RXRYwqw8zRqCrjXjODjpXVt+zEhYRxOk9u17DcGbm65eWikiORiSXKPHEqtk90jpp3+EvontT/AFMX+hfyqtce9GcEA5kamNh0ZGZCPcVNXGUzh2Jre7tILhraK4ikb1tlQEC2t7dCFiZY3blGY8rUApziaRjqwoPUvu0PrQtbeSG3ngubZJHMhwJH7hmVGG0bxxNztxkgEDTjNcb0aWnEp7VriO/fRzXWJLlPWI5ETu5L5Ei5cMNm+j0r4ds7oLG1vJZrbcRuCsMLR6mtpBMVhllhYAKH5Z0NqUOAyjJFZaWz0YsxsRlnaLmS+rF8mT1bWRDrJ6nSCR7NNWzFZxdcYl4CkcUs8V5B3Uij2S/UfNULGMrOo2GToP3Cr7YXvNjSTRJHqGdEi6ZFz4MuTg+z20HqIxRQaMbCgdILUqhnf9e38qB08VE1LG9As0Baka+YbFBKg0Y3pgUCzRUixooEgwPjRSoFAeFJt/jTannb9eVA/CosPxoI/GhaAJpMN/voJpsdqCRNea7uAgyT+t6pnbntNIq+r25/pFywgiOcBWk7pckfNCrls+wVVO0fbeQ8LOrKXEQ5Ew+kkykRsfiTrHvqxCZe3tDxP1yRo7WETBW5byyOsVsrHqhkb94wG5RATVU9FMNr63JJd8mKI2chYM2iE65eUdmO+Y8jH96u9BGJIUsbfHN5eiVhgx2MDfvIww2e8lGeYw3yzDYKK8Ha3h1jZvHI8HPKlYVjDDCYDOMqds4x18xWozKTo6M/F+BqdEd9xNkXZYoproxKB0VcjoPfXv7K20UnEbeayHERHGsqzNdljEY2XurFzCWLGTQdtu7mq1b+kyBNhYuB5CSMD7MV1rf03ogwLKT+LH+Va6VXifhnqU+Y+Wx5/OhB1rJB6ex/wcv8WP8AKj/f2P8Agpf4sf5VOlX4n4XqUeYa6aonpHilaCRY/nFWC+8rtv4VXB6eh/wcv8WP8q+F16bkk62Un8WP8qsW647T8JNyie8PDwOfhsUEUcx41FIigNhpQit1bliI6QmonG1WXs3e8EedCbyeaZdQjF9LN3NY0tyxKFQMRttv5VV5PSnCf+oyfxI/yrk8R7cWsinmWLsviC8Z/Db4U6VXifg6keY+Xt7C3AtrnTDZC6cLK/MV1E+mO4eI6eYcOSvL7qlSc+NbL2b7TwXkbGIsGQ6ZInUpLE31ZIzup6+zY77Gsd4lwn9nvDLboJVg1q0Td4SRSZEsTeeQTjI+0107ftFDDe2d3BI0kM5MGsnMmhhtb3W+ebDJoKu27o2MnRqbExhqJbMxz8anms04l23m9aWWLPqlmR66c93E+lEAXHeaMfKnyFaR4fr31lo2H40E01qOaAI391TNI/hSYUBRn8qB0pZ8KBoN/uqVIneolaCQFOln9YooFmnQu4p0Ecb0NScePspnxzQFOjTtTJoIqPCvncPgGpkYP69tV3tZxTkpq/W1WIykzhm/a+4T1y3kdwYOY0buCCEWVXgZ8j6hY59oqu9u7aW4mtggAlu4UFyCdKie1aSGaRmzhEHLJLHwXNTbhJThqXJdpY5e9eRHJ5PPkfkzxnHzSAAR9YZ69KjYmZLnTrLctioDKZtZLagqw/1pLgNpOxIGas66wkaaL9a8Gtba2EjPeTQjI1rK1tBPKR3IrOBV5k+W2MhwMAtk9Kr3aPhBtre2ib55k1yePfZWJ38cbLn+7V34BaTm/tzeW1xJPKsjLNdSIeVGgBcx26E8o5ZVAIG7ew1xfSyMSxD/ABP/AAtW7X3Qxc+2VIJr08K4ZNdFxbQyT8sKX5YDEaiQO7nJ6eGa8d3ZaRDqJbnIjkHwzPLGAMdAURW+Naj6KuLQWbyyzFYo2iRS2AF1NeXaqWPQAADc9AvurovcXNM0xTG//f8ADwt8NE55lMHYfiGM+o3X8PH3E1zOIcOmtyBcQzQE5xzY2QHHXSSMH4Gv0gnpIsOTDMZ0SKYNpZiMBl0lo3xnQ+GHdPka4XbvtDZXtm8SSRTNHPZsU2J0vPb/ACir4oUlxqG3fxWY4qvu3PDUdmL2HZe8nUNFaXLodwwicKR5hiACPaK9L9h+IDb1K5JPlGfvPQe+v0BH6QuHtGJFu4SmUUnWO4XBK8wH9380jvYwRivb/tTbdz5Ve/ObdT4GUAnQD0+ifftjqMz6uv0fTUPyxKhR3jcaZEZkdcglWUlWGxwcEHcV573923uqw9s7dfWp20jVzZTnG+fX7lM58e7t8B5VwL+0KRKdRYSQpIM+ZZ1cD2B0YfCvS1xPVo1jzHw8qrHJVmPS/wB1wy39fLXEZIuI9KETPABcD5mqRdlEg7uWUgNgnYk1xe1fZMW5M0HOPJZHngnAS6hw2A76e5cREnAlXONQyetXv0jcPUWhflrJpRSyHbKjGrBHRgMke6qTd8RvEgiWRZREy/0ZrpPmh1+bDeLnKshwY5MoynBFck+nXHtYxcGLhIjXvSXNuXZQf3txxGQpCMeJSCKU7+Smth4c6qqRawzpGmoZGrGNIYjrglWwfYfKvzf2T4jPzVZ1MkkRjgt4emqfTyl1f9iMbnwznbetY7K2MlvxXElx6y9xaMZGG0ay284jaOJfBF1Fd98qxPWstNEpKKkTUMEfr31FOgUj4e2p43oI4pgUHyqGD+vfQSzRR41ICgjj2GimffRQA2+2ilQKAoIzQ1PO368qAzSI/Gg0LQBNVPt1Z64z5Yq1k1nXpK4o3KWNHaNjLCFcdV1SqpODsRhjsdjmtUpKudm5k9VjhkO3f4bdA/UmMklhcY8AHZkz/iN5V4PRnY6IeeGSKZkLSXL4K2dvkprUNsbmYq2nPRUBxg4bk9rLK5hGokASrpSeMEQz6GD8p1O8M6vHnQejIQK8XZnh09zEI2dRBAomkaTPq8IbAR5UXe4mKBVSPyCjzwmCGq9kJonma8J5cLKttZiVsSSIXLvKS5y8k0x1fWIAz1qj+lofKx/8z/wmrJwfstGvFLTUZ5J47WWeQzlcrqZYoVES9yHA1toGSCRvtVe9Lq/KRn/FH3q1btfdDzufaoPQKpRG+UTS5MhkQas6FGvQFySfm53NaX2AsJJuYsahyqQuUJULIsd/dSGMltgG0ge8jO2azNy3cyukMUZTkd5RI0ZO3TvIw+FbL6FP38v/ANv/AP2XlefFRTFyjl2z/apbM1cs837s7Fr2bumuY5XsLaIS3AknUSo6KqRPECV0jmSOZnbIAxoTOTmvBxfs3LbWiNJHEmI+HQkoQW1pfIQM43Aj0ZPmABkDNdT9ocRjkeVbiGS29cMXKePE4R7gQNocHB0OxC56hBnyr69orSeLg6R3MgllS4tVMgGC6i8iEbNue+UClvaTUej79qOxmsz+r28GJbSWM91F1Sl0MZYacHA1nUdwenWuR/sNcG8kulTlf06JuTlDbzQJoAmaNW7kqd9w3XIHdHhYO1Ul6buFLKeKJjDMzrMhaMgPEqnunOrLYHszT7H3N5M5nnKcqSJVMYziOeKR45OX5xvgtk77qPCgwzti2LmYlVcc2Xutq0t/8Qudm0kNg+wg+2qvdr3HOAuRsoLlUHgqlyWxkk7nxqz9s/8ApE//ADJf/wBhdVWblX0YZcFkRl3zlZPm/GvXg+XkmZ3zVj8vC/zc0RG2j9C9srdOQCzKAQo3IAOdgMnxOcYqq9mLlntzaMBNNDGY2tZD8ne2qklDFn93cRg4BH1RnwK9n0kwE2ckRGQY2A94GVPwYA1TuI9k43traWykmSWSKOWGN3LLI4UGRLa4HeiuEYN8mSdW2M74zOz1jd8uyduLXiE0seqcR27SWZbq8lw8VrArr4SKzNE/95Gq/wDZDhoN9qVy8dnAbXmH+uuHfm3coPj39j/eZvKsUj7TXHrAmMoGsB2kCgNlSQWCDbncw6tti+HPUmr09pfLbwRs/qEJltY0tUz6w0c0ukPNL1Qtpc6erENkbb5VuB/OgmhT99LNRTI8fjTPlQaTCgMfr7aM0eFLP2UDVd/up5oJ3pEb0EgKKWqigjmpUIdqM0CzvTaosM7+ym22fOgAadHhQW/XuoEMdKzX0m8DaWNtOx6g+RBBU/AgVpJXfbz/ADqu9rXxEQMBiCASMgHGxI8Rnw9lap3Zq2Ua14rFf2c+oBeYuniFuesE2AF4jEv1NWlnxtjvdVbXwuwnEYbSyjkmy/KkMvJG7T3ZZoraIbdIo4eZ5AzI3UDPh/Zl00EfEGhKjvf0i1JMkWlmRxLCe9pBDZ+cuPfXC7O8OE1xyeYvys2NaYVI4WUyXEiJjEZ5aYxgY048KYXLQuyPapzcrKYzLJeXKRXFzg8iPuvy7aA572kLjVuPPOQa8nphtsIW+qyN9jAH+dd6WXUOFRKvLWW4W5ihGwhtYEblhh9d9auxO5ZyMnSKh205V/amSE6o3EihseKsyE+7UpwfEYNWidWao0Y5NNrWLU0amLREsYWQu45rya9WnQATIc97OfCtM9F3aaC0nczuUQw6S+lmRG9bu2AkZQRHlTkasA1lZ1FBj56kZB+sp3z8RXa4X2klttfI5kWttT6ZF7x8zlT9ntpxVi7OJtRnGsZ0jvpmInz4YtXadYr0bWLvs9z/AFnm2PO5nN5nMGvXnVq+d1zvXp7Y9ora6sG9Wnim03FlnlurEf0qHGQDkfGsW/24us51y589ceft0V57ntE1zlbpo8AxsjylxIMMC6LNBETpYD5rDY4YbjB5pjiqdarcY9VTn80xH5esV250ir9+W5drZ+CXEoW+mtXki1KA02CmT3gQrDByB132r1WXbnhVtCkUV1BoRQqJG5lbA6AKup2P2k1hKdt7kZCtpTJ0rDpjhC57oSNo9QXH1tz41JO3d2vSSYe6RB/JKcnGTGYtx/VP+h1LUfxfvyh2luklmlfLIrO5OUJdA1/cN3oiQdQVgSpwa8XCUM91aQnDKJYIVIVlLIJWkLENv9Nh7lFea+vmldnKnVIwMjMwJbGDnAAwdh796tvok4TzuJCQ/MtkZyfDW4KRj34LN/lrss2ardqZr310/nu8arkVVxTT+4aB6TuLcuDUqh3LRqE8W1OBgeRwTiqP2d4xGqy8Nui8MEr5hdwUksbrOpQ46xrrwQc43O+GYjq+k3iyhjoIZ7doZivsDhh8MA18vSJYpIGmJ5mlI7iKQ7mexncLJE5+k0MkilTnIR18d6xPh6x5cTsvw4vxWSZoleeNgUtzspvXLCQsB8yJHimlJ8Ai46gG5cPh9dv4oo5PWI7Wb1i7uvoT3QGmKKLGwjjGwA2C+3ds77PWchlniDSymZ2j0QjNzPGh0kPN/VwZUajkBtO52rUuxBu4731Nore1gggErRR4kfMjMqI8vQN3S/d64G5yazhWkAe6klMtUSnl+utRTJoFI+AqZPjQLHuoU0E1HRQFMUA71LNAse6ikaKB9KAf1+FKigKNPn4UGgdMfrpQMmjr+vvpZprQI+VcbtNw/mRnHXFdilMMjerCSxXhHHW4dLJbzSSwW8snNiuIwWFvMRhhLH0khfxUjruMHvDg9srOO2nF0ixx8+OZH5J1W0glieL1m1YZ7p1kPH1QkdQwNXP0i35hZNMMciO2hyz8sIWICMzEFQm5BJ6bVT+M+j260PqsZUQMSxtZo51VwMZa3UjJAPgAcGrMQkTL1x8Rl4jelkYxetBkV+nq1hDnUR9VmG/llvDNWvsjBERc2sKssIEFzArbssV1Er6DufmuD4/SrO+yvEe7dID3v2fPbg4Iz8rFkgHcHlsTjr3TVyftHybniE0K/KSypY2aDG7RDlKR5rrOr/Jinc7KJ2v4Qba5LYwkh39j/wDqH3iuTWtcQ4X6/auJExNEzQ3CD6MqYDFT9U7Op8mHlWU39i9vJy5f8r+De/yb2V32LsY5ZcV61O8PnRRRXY5BRRUXcAZJwKKJHwM/+5PgB7a2rsjwI8N4d3xieU8yX2Ejup7lXA9+rzqr+jnsKxZb26XSid6GNhuT4SuPDzUfHyz2u03H5pHMiLmyiYW8rZH76TSVYDG6pmNCc9ZvHBx82/d55xGzvs2+SMzurkvClureW+Go3LCe4A/q5LOF1t5YSM/PXTzM4+kB7uLxLtJpsIrXVmSJpI4WJwHtbqNjux2GiRE67fN8qsvZniYht0RtvVTxSNh5xSWxulz72jP+mqHw7hj3ssUcMU8xhjRSIlGdXUlpG7sag7ZPlXM6Gl9nJIeGWokd+TG+G7u1/wARfqOWvzoLbVsuwZhuSmre8dg+GzBZrq6Gm5u35jr/AGaAaYof8ifeTWcW1rPw9hM/DUkneRYwz3iTXBlcZVW2ZgSNzjG3sraeGh+SnN0c3SNfLzo1Y3C6jnGfOor1daR9lMVGopkeNMtvSJooHSo8KXtoJBcH40tVMnxpGgmKKjn9YpUBTxSj6U80CJwaGpEZHwoY4B9tA/KpYoxtSJoErUmpkfzpN4CgqXbDsuJ1YYyCCCPA58Kz+0kuLMhZYZZ1UBUnglaC8RBsqOR3blFAAUPnA9mBW3uua5HF+HqVzpHStZzpLOO8Pz924u2mkE8K3HO7yu8lryZmVlKnmtCTDKcEjWFRsddW2I9m+KBmtWY96P1xWB686SKYwsfaZCMHzqycRl5NxILyaVYW/dPGFiRTndJ3SGSRRjGHUeG+PDk8dsuHuMiWPWdgy8QuJ3bxA0eok9fA4+FJ0I1aD2X45bR3NxzpVQXLWyR52Vnis4C+W6AkyADPUjzr29ruwsc6N3dQPh/I+z31i/D5zHFGt3C7Rw3KSnmIwWSI6Y5E7wBzpxjx29lat2msI+GW4msb+dQyNJFaketwyKq6zoU9+KILuZNWFBz72cG7LuNdkp7UnCtLH7P3i/D6QrjR3CnoR7jsR8DX6XtOGpd20UzIFaSONyv1S6KxGfYTXEuvRXbTNqkiVt+uMH4kYJrpo4iaXPXYiphVlA878uBGmc+CjYe1m6KPaa1XsT6J1iZZ70rJIDlU/qoz54Pz29p2H31oFh2chtI8RxqgGdlAA+wDrWcdpe08s18tr6xJZ24jLyTRxGRh3tPeYfuk6ZfoCwztWLl6qvfZui1TQt3bntJb20BDyIm2wJ7zf9lRu3wrMP2mvqDxndmHEkK/SLyTWDwnHnqZPsNdnt52JsLOO3ijLT3NxIHaWV+ZKYYwXYrjYajpUYGTkjJrPrfhwluHkudVurNlQ7SQ9f8AEFvKoOAOoFePZ69y47dvJcsIRI6YVZeWCdZAZWwwU47rMucH41ovBONokKwpBxB1Hzba2iNpbE435tyzc+UnxZmAP1fCuDEkMCqIr9oiNlRLhL/Ucd1Et0gQZJwO8VG/XwrXuxXCpvVVe8EYmbfSiaQgwMKdzl/E42yceGSnErGYeDsp2YkaRbm5SON1DLBbxD5G2RvnacfPlb6Unj0G1XgeFRIwMCvpisqMVFWplv17qRX9fbQBPjTxvUSegqZoFjbxpK9MmlooAUwKQbJqWaBEe00UY9lFAZpA/r20UYoA0AfdQd6KAJpjeigCgRpkVEDNM0AW3pOmRvUutIdKDh8Q7LRyk5Arh8R7LRWyM0US6wDgKFUt7NW331eNPjXzlgDdd61EphhvCL2CKYy8Wsp5m1HQF5cttEvh8iGy582bPsAxXYPC14vcX1xZ3fq8EVtFbI3KHJMLxM08bRsAUAONxjTg7dKufargSGMkDeqr6Ku1FrZtc2ty4glkuGkQyd2N0Koq6ZD3c5U7HHzts74THdI8OtwnjXEYoI9EdhfRbRpJb3YTVpGAMSjSW26Bq979srxPn8KvQf7hhkH2rJXA4Zb+qrfM0bm2tLhnsIpI2WIyzZCOrMMPGsjEKRsodmOTpI+HCnezbidjckAzWj3Q1SCTU/LaO4YsQN3ZRJpwMDPhWWncve1N/Ih0cLnA8TLNBCB79THFVvgPY/iF1cG5S4tLYaXhcxOt1IA+ksuANGrAB3O2c4o4neW8/ZqOCJ4pLmK3gm5a4dlZZIw5YDOliZCuDgnU3XernwXtVbW6OZ5tIYCQyyW4tI91VREgIDSsNJOwYgHGegq5TDPuC9o+HPwqC2vLaS9uYleMrHEWliVZHEY5/d5Y04wA3wo7HWl087QyWlwbQ55cs5TmxjGyyNsJR4bDPT3VZ/RnwlZEu5ArcmS7me3ZlZdcTaSrBWAOOozjzq9ixCqQopGhOrPLie04fINECa9skJjGrXpGY0ZiTy32A+ickbZvvA+KrcQrIgwNsjr1VXBBwMqUZWBwDhhkA5Aq3HOw/rEmolfDIZdaNjVjKhlORrbG/wBI9dsWngnChBEI8ljtlvEkAKNvABVVR12Ubk7myQ6AG368qCaP191P2VlQN6R3piogZoGfwplt6VOgPCl/Ojwox40Dxg/Go6qeaD50ExRUMUUABTxQg2+NFBFm+ymd6PCkx228aB42qRFHhSP50EQ29JpB50THbNZT2/40Y54GlW4a2jdzKtvI0cjBkKpujKcB9J6+FWITLVw4z1FBcDyqmWXZyxuLX1m2a9nUqSFW9uQ5I6phpgFcdMEjesxXtvK6XiK10tvHLEUWSRhcogcGeMzF9WrCsMFsjVjxpgb+s486kTvVEuuGWMFj65dG/tk055cl7c87f5qaVmPfb6ucjxxg4r3ZLtLO63ZAuVgDobdbjU0iqytqHMclnGQD844z4ZpEZJnDV541cEEiqnxvsFDOCCqsPIgH+dVD0bSRXZW0nTiTXUaM003rc6w41HSRpn3zlVGBvg+RNXbi/Y9ooDNw6Wf1hAHjWS5nmhlA3MTJJIVIdcgHYgkEEUzgxlVYvRgYf+jTXNvn+xmkQfYDivqvZG/G37SvvjNn7ytXHsT2tj4jaidBoYErJGdzG641KfMdCD5EdDkV5e2F46QyaM5KtjGxyQQMHw3qxOUnRXIuxFy/7ziN+48R6yyj7ExXR4T6MLWJxIY1d851SEyPnzy5Ncf0aw2vEEMTrxBJ4I4ucz3dwqu7AhmQLN0LIx6DrXk7R8SS24pb2dj6+Jo7iAzM0800LQOF1go8jbd9ckqMY69KmVw1qCPAwPIVPw60A7fdXL47ctHGSKbq6epfZSaYA9RWU9hGgvLiS1uBfC4BnlLi6nSEx80BAgSYdFkQfNHQ1LttfWXDrpbb1fiM7NEJPk7256FnXGnm520ffRGqmUHxpg9N6w6LtnZF1VrLiqBmVcte3IA1EKCcyeZq6cYsRY8R4atvLOEnkmSVXuJplZVjDKNMrsAQd8jBqK0AioB9/wBe2pH9fhSPt86BGpad6ieo9lTagWKir1In9fzpEDNAY3pgVFetSoEceVFMCnQKkD5+6iigDTHSligjFAEULRTFBE+3xrkcZ7PpKu43xXYC0nNWJwMk9Zm4PcNNGC0Lfv4fBwPppnYSgePRhsfAi5cT7OcP1/th0buRc5gPmPpXWkrxfSlVehPiR4gEVL0mX2XiiMkcKSyct5XXKopV8sdx4geNWG/7T8Nk4a1l+0bUFrfk69YIHc0atOfjjNWpmlxOC8Lm4zOt/eDTAu9pbZyqjwlk8GY7H7PDAqxds+IR28DZ6Ae8n2AeJJwAPMiq/wCjHtOzWc0JMbrZvyY5EBAkjAIVyCT1C5yPOvLwrjFtNdCe/vreNYZpSlsRofUjlYXkYsdQAAcAAb6T4UjQl2Iuz15ZcJlNtCX4hd4L6WQcnUCANTMNokyBgnvsT0Jr2eiO0vba3a1vIZESLBhd2jOVPzozodsaWyR7Gx9EVQ+112L/AIuiQ3xmjljbQLeQoIRGC2lsE62bBJO3XyArnQ8Me2v4QeIyWoGpxLPIzx5jKEIVLKCG1EEE9M1MZ1XbReONR/sbi63Q7tjfsEn+rFPuVk9gO7fGT2Vd+O2waI+41w+0vabhN9aSW019a6ZFxkSLlW6q679VYA/Cqbb9sng02S3cF+q2xZJo1IZTHlQknfbWdON9jsOuc0jcnZ2vRXHp4hfD/Ct/+9NXmsl/+bbv2Wifyt6+Po34/Z22u5uOI2xkuYodUYGgxEamKHLHUQZCPD5tfLidzaNxOW/t+M2cTSxrHpePmAABAd+YuclAenjSZ1IjRonG+1NvaJrnfQmQucM256DCgnw8q5lp22sr7VHDMGfGrQVdGI8SokVdXtx0qkyT28k8Ek/G7J1hmil0rCULctw+NXNOM4xnFQ7bdqLe44zw+S2mSYIkwYocgEq+AfhQdfsXFp44QP8AhZ//AMtvXo9I9rwwX6S3d9NaXAgCqsYBBj1yENvC+5bUOv0a4nYbjltDeyXd3fwRti4hEDKVdFMqlWL53ysYPT6VLt1+z+IXiXScWtItMIi0vFzQcM7at2A+njp4VZnVIjRww1pPfG2juzdWht9bvMFXTIHI06tEeBjSfeevla+xPo94fHcJNBKJJYssAs6vjwyVUnbfHxFVZ+C2bKUbjdjoOnUFtVUkBg2NQfOMqK7faPjNg3E+E/s57cH1hll9XVUOlzEMPpAyCNQwfbSZXDYFpZ++haAKypn8KGzmoc0eY+2jmDzH2igkOlFR5w+sKNa+Y+0UH0PWoHNLmjzH20GUeY+0UH0zRXz5y/WFKgmo2qQpKMfbRQRfzpk0Um3+NA8bCpUZqJH40C6H9e2hhtv40yfjikw3++grvHuyEdxkOAQ2xBG1V1PQ7aA7woft/OtHNRx+H41cphXuEdj4LaJo4YljD4LafpEbAn4Gubfeje3lfLxo58yoO3lkirnmhRv938qZMK7wXsPbW7akghVxnDiNAwyCDhgMjIOK+XG+xEVxnWisMjYgEe/Bq0E0qZMKEvoptc/uIv8AQv5V0bP0eW0e6Qxo2MalRVO/hkDNWzNCDr7aZkwo0nostmYkwxkk5JKLk+/avmfRRa/2EX+hfyq/GgbVeaTEKCvoptT/AFEX+hfyro8P9HdrH3lgiVh0YRqGHgcEDI2q1+FSUYFTMmFMvPRtbytqaJGPmyqT9pFeVvRZa/2EX+hfyq+/+VLwq80mIUT/AHWWv9jF/DX8q6vCOwVrAyusEIZSCrcpNQI6EHGQfbVlbf4/lUyamTAr5McZ+P41Mj8aGPxqK/NHDpLURfLQTPJq+crYjKZGcjrq08zcbZRf71el5rDDYtrkDA5ba87kHJcZAOGwAARkZyc1rg9ElgNgkoH/ADn9vt9p+2pH0ScP+pN7Pln2x8a5OjV6cXQr9Mkilsmxqt5dk3O6hikK6cLHkBnmwCTtpYHOok1PmcNCqeTcFtW437o0JgnvgMpbWcAgkD5yeOsD0UWH1ZvD+vk9nt/uj7BS/wB03D/qTfxpPAYHj5bU6VXpejV6ZC8lkcKLadRriOclpGUaxLHksFBJK4IX6PhX0E/Dx/1W4ZtJ8SBkg6TgSE41Y8fmnHeI1traeiexz82br/bydfPr1o/3TWHXTN4b8+T4DrTo1ek6Ffpgl0ULvywQmptAbGoLk6Qx88YzRW8j0P8ADv7OX+M/50qz9PUx9NX6XNvH4fjSTrRRXa+glR5/Ciigi3h7z/OmvjRRQMfr76PD7aKKCJ6/AUx0oooA9D7jTPX4inRQfOpmnRQL8x/Kg/gaKKCC+FTP6+6iigPyNRbofhRRQNOtH6/lRRQPz9/4Cot4fH+dKigktMU6KCPh8DSbr9n4UqKCQ6fr20HofjRRQSPX4ivkKKKD7Ciiig//2Q=="/>
          <p:cNvSpPr>
            <a:spLocks noChangeAspect="1" noChangeArrowheads="1"/>
          </p:cNvSpPr>
          <p:nvPr/>
        </p:nvSpPr>
        <p:spPr bwMode="auto">
          <a:xfrm>
            <a:off x="152400" y="-15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eg;base64,/9j/4AAQSkZJRgABAQAAAQABAAD/2wCEAAkGBhQSERUUExQUFBUWGBcaGBgYFxgYFRgaGhoYGBcXFxQYHCYeFxokGhcYHy8gJCcpLCwsFR8xNTAqNSYrLCkBCQoKDgwOGg8PGiwkHx8pLCwsKSksLCwsLCwsLCosLCksLCwsKSwsLCwpLCksLCwsKSkpLCkpLCwsLCwsLCwpLP/AABEIAMIBAwMBIgACEQEDEQH/xAAcAAACAwEBAQEAAAAAAAAAAAAAAQIGBwUEAwj/xABOEAACAQMCAwQFCQQHBAgHAAABAgMABBESIQUTMQYiQVEHFGFxgSMyQlKRocHR8BUzk7EkQ1NiY4KSFhdUczREcrLC4eLxJSY1dLO1xP/EABkBAQEBAQEBAAAAAAAAAAAAAAABAgQDBf/EACwRAQABAwIGAQQABwAAAAAAAAABAgMRITEEEhNBUWGRFDKh8EJxksHR0uH/2gAMAwEAAhEDEQA/ANoQbfGiikDQGMik5228aZpjpQPw+FIn8aRpjegRpN4Dypn+dM0DNImk2aY6UCxSXr+vZQa5vGe0cNspeWRUUdSxwPd7T7BQdQ0s1Qk7e3N1/wDT7GedT0lkxBAR5q8m7j3Cvp+zuMStiS6sLTILaUR5pAoxkkSFVwCRuNt6C8awM7+2oxyjfcVm7WkegvNx+Z1HU26RKB3S+fk0fC6VJ1dNutfWPsjZuVzxTimXSVxquHj7sJCy5BiXSVJGVODg5xig0bWPAihTWcWnCbMAmPjHEkCoXOuXICiNZjkSw9RGyuV64PSvbw2wuJFL2vGdaqyqVntYyQzAFFbHLdSwKkbbgjHWgvPQfdUkG1VLncXg+fb2l2v+DK0Env0TArn/ADV9bL0gwGQQ3Cy2UzHupcpywx6dyXJjfr4Nn2UFo/8AKl4UKf17qDQJztt41Oljb9eVI0DJ/Gkaa0vxoEeo9lTakfwoYnNAE0sUx0pUCXrUqfj8ahv+vZQTAoozRQRooUbVIUEcUEYpOaZNAUxSxsKlQRC0Us7/AK9tBoJAUs08b0nbAoPNxBiEJHXFZCl1zOLSGaIXTpbvJZwyH5NpYyGkULg5kKAlSR4D2EWP0gekNrMKohL6zjWWCxIc475AJHn0+NVfiXZie3gj4ybuKd4JYpAluMwCMuFkAk+c5IYA5xtmtdme649o+1jYYxzOYri1jmtOWCXSdCZEhYRrq0zgAAN15cijyr3cA7P3EN9NPHEiW8zaDE7fKRoAH5sJGoKrzPKTF3eobY5FfPhTSzoTwqGCxtpDn1mSH5SXrh4rYacrvkPKd87Ljeqvc9lbibiFxa3V7dzBY4pYxzDGjxvlXJijwo0yAjbwIrLSw2fZ17ewlsri5t443hmiDvM7sNYKRELKVWNEjwCi7EjII3zPtVe8OuoIopOJWqPGykus0WWUqYp0xryBJGzr12yDviuXa+h20HWFSf7xLf8AeJr3R+im0HSGL+Gv5VcJlzbhbeQXyQ8T4fi9MmSbg5RXRYwqw8zRqCrjXjODjpXVt+zEhYRxOk9u17DcGbm65eWikiORiSXKPHEqtk90jpp3+EvontT/AFMX+hfyqtce9GcEA5kamNh0ZGZCPcVNXGUzh2Jre7tILhraK4ikb1tlQEC2t7dCFiZY3blGY8rUApziaRjqwoPUvu0PrQtbeSG3ngubZJHMhwJH7hmVGG0bxxNztxkgEDTjNcb0aWnEp7VriO/fRzXWJLlPWI5ETu5L5Ei5cMNm+j0r4ds7oLG1vJZrbcRuCsMLR6mtpBMVhllhYAKH5Z0NqUOAyjJFZaWz0YsxsRlnaLmS+rF8mT1bWRDrJ6nSCR7NNWzFZxdcYl4CkcUs8V5B3Uij2S/UfNULGMrOo2GToP3Cr7YXvNjSTRJHqGdEi6ZFz4MuTg+z20HqIxRQaMbCgdILUqhnf9e38qB08VE1LG9As0Baka+YbFBKg0Y3pgUCzRUixooEgwPjRSoFAeFJt/jTannb9eVA/CosPxoI/GhaAJpMN/voJpsdqCRNea7uAgyT+t6pnbntNIq+r25/pFywgiOcBWk7pckfNCrls+wVVO0fbeQ8LOrKXEQ5Ew+kkykRsfiTrHvqxCZe3tDxP1yRo7WETBW5byyOsVsrHqhkb94wG5RATVU9FMNr63JJd8mKI2chYM2iE65eUdmO+Y8jH96u9BGJIUsbfHN5eiVhgx2MDfvIww2e8lGeYw3yzDYKK8Ha3h1jZvHI8HPKlYVjDDCYDOMqds4x18xWozKTo6M/F+BqdEd9xNkXZYoproxKB0VcjoPfXv7K20UnEbeayHERHGsqzNdljEY2XurFzCWLGTQdtu7mq1b+kyBNhYuB5CSMD7MV1rf03ogwLKT+LH+Va6VXifhnqU+Y+Wx5/OhB1rJB6ex/wcv8WP8AKj/f2P8Agpf4sf5VOlX4n4XqUeYa6aonpHilaCRY/nFWC+8rtv4VXB6eh/wcv8WP8q+F16bkk62Un8WP8qsW647T8JNyie8PDwOfhsUEUcx41FIigNhpQit1bliI6QmonG1WXs3e8EedCbyeaZdQjF9LN3NY0tyxKFQMRttv5VV5PSnCf+oyfxI/yrk8R7cWsinmWLsviC8Z/Db4U6VXifg6keY+Xt7C3AtrnTDZC6cLK/MV1E+mO4eI6eYcOSvL7qlSc+NbL2b7TwXkbGIsGQ6ZInUpLE31ZIzup6+zY77Gsd4lwn9nvDLboJVg1q0Td4SRSZEsTeeQTjI+0107ftFDDe2d3BI0kM5MGsnMmhhtb3W+ebDJoKu27o2MnRqbExhqJbMxz8anms04l23m9aWWLPqlmR66c93E+lEAXHeaMfKnyFaR4fr31lo2H40E01qOaAI391TNI/hSYUBRn8qB0pZ8KBoN/uqVIneolaCQFOln9YooFmnQu4p0Ecb0NScePspnxzQFOjTtTJoIqPCvncPgGpkYP69tV3tZxTkpq/W1WIykzhm/a+4T1y3kdwYOY0buCCEWVXgZ8j6hY59oqu9u7aW4mtggAlu4UFyCdKie1aSGaRmzhEHLJLHwXNTbhJThqXJdpY5e9eRHJ5PPkfkzxnHzSAAR9YZ69KjYmZLnTrLctioDKZtZLagqw/1pLgNpOxIGas66wkaaL9a8Gtba2EjPeTQjI1rK1tBPKR3IrOBV5k+W2MhwMAtk9Kr3aPhBtre2ib55k1yePfZWJ38cbLn+7V34BaTm/tzeW1xJPKsjLNdSIeVGgBcx26E8o5ZVAIG7ew1xfSyMSxD/ABP/AAtW7X3Qxc+2VIJr08K4ZNdFxbQyT8sKX5YDEaiQO7nJ6eGa8d3ZaRDqJbnIjkHwzPLGAMdAURW+Naj6KuLQWbyyzFYo2iRS2AF1NeXaqWPQAADc9AvurovcXNM0xTG//f8ADwt8NE55lMHYfiGM+o3X8PH3E1zOIcOmtyBcQzQE5xzY2QHHXSSMH4Gv0gnpIsOTDMZ0SKYNpZiMBl0lo3xnQ+GHdPka4XbvtDZXtm8SSRTNHPZsU2J0vPb/ACir4oUlxqG3fxWY4qvu3PDUdmL2HZe8nUNFaXLodwwicKR5hiACPaK9L9h+IDb1K5JPlGfvPQe+v0BH6QuHtGJFu4SmUUnWO4XBK8wH9380jvYwRivb/tTbdz5Ve/ObdT4GUAnQD0+ifftjqMz6uv0fTUPyxKhR3jcaZEZkdcglWUlWGxwcEHcV573923uqw9s7dfWp20jVzZTnG+fX7lM58e7t8B5VwL+0KRKdRYSQpIM+ZZ1cD2B0YfCvS1xPVo1jzHw8qrHJVmPS/wB1wy39fLXEZIuI9KETPABcD5mqRdlEg7uWUgNgnYk1xe1fZMW5M0HOPJZHngnAS6hw2A76e5cREnAlXONQyetXv0jcPUWhflrJpRSyHbKjGrBHRgMke6qTd8RvEgiWRZREy/0ZrpPmh1+bDeLnKshwY5MoynBFck+nXHtYxcGLhIjXvSXNuXZQf3txxGQpCMeJSCKU7+Smth4c6qqRawzpGmoZGrGNIYjrglWwfYfKvzf2T4jPzVZ1MkkRjgt4emqfTyl1f9iMbnwznbetY7K2MlvxXElx6y9xaMZGG0ay284jaOJfBF1Fd98qxPWstNEpKKkTUMEfr31FOgUj4e2p43oI4pgUHyqGD+vfQSzRR41ICgjj2GimffRQA2+2ilQKAoIzQ1PO368qAzSI/Gg0LQBNVPt1Z64z5Yq1k1nXpK4o3KWNHaNjLCFcdV1SqpODsRhjsdjmtUpKudm5k9VjhkO3f4bdA/UmMklhcY8AHZkz/iN5V4PRnY6IeeGSKZkLSXL4K2dvkprUNsbmYq2nPRUBxg4bk9rLK5hGokASrpSeMEQz6GD8p1O8M6vHnQejIQK8XZnh09zEI2dRBAomkaTPq8IbAR5UXe4mKBVSPyCjzwmCGq9kJonma8J5cLKttZiVsSSIXLvKS5y8k0x1fWIAz1qj+lofKx/8z/wmrJwfstGvFLTUZ5J47WWeQzlcrqZYoVES9yHA1toGSCRvtVe9Lq/KRn/FH3q1btfdDzufaoPQKpRG+UTS5MhkQas6FGvQFySfm53NaX2AsJJuYsahyqQuUJULIsd/dSGMltgG0ge8jO2azNy3cyukMUZTkd5RI0ZO3TvIw+FbL6FP38v/ANv/AP2XlefFRTFyjl2z/apbM1cs837s7Fr2bumuY5XsLaIS3AknUSo6KqRPECV0jmSOZnbIAxoTOTmvBxfs3LbWiNJHEmI+HQkoQW1pfIQM43Aj0ZPmABkDNdT9ocRjkeVbiGS29cMXKePE4R7gQNocHB0OxC56hBnyr69orSeLg6R3MgllS4tVMgGC6i8iEbNue+UClvaTUej79qOxmsz+r28GJbSWM91F1Sl0MZYacHA1nUdwenWuR/sNcG8kulTlf06JuTlDbzQJoAmaNW7kqd9w3XIHdHhYO1Ul6buFLKeKJjDMzrMhaMgPEqnunOrLYHszT7H3N5M5nnKcqSJVMYziOeKR45OX5xvgtk77qPCgwzti2LmYlVcc2Xutq0t/8Qudm0kNg+wg+2qvdr3HOAuRsoLlUHgqlyWxkk7nxqz9s/8ApE//ADJf/wBhdVWblX0YZcFkRl3zlZPm/GvXg+XkmZ3zVj8vC/zc0RG2j9C9srdOQCzKAQo3IAOdgMnxOcYqq9mLlntzaMBNNDGY2tZD8ne2qklDFn93cRg4BH1RnwK9n0kwE2ckRGQY2A94GVPwYA1TuI9k43traWykmSWSKOWGN3LLI4UGRLa4HeiuEYN8mSdW2M74zOz1jd8uyduLXiE0seqcR27SWZbq8lw8VrArr4SKzNE/95Gq/wDZDhoN9qVy8dnAbXmH+uuHfm3coPj39j/eZvKsUj7TXHrAmMoGsB2kCgNlSQWCDbncw6tti+HPUmr09pfLbwRs/qEJltY0tUz6w0c0ukPNL1Qtpc6erENkbb5VuB/OgmhT99LNRTI8fjTPlQaTCgMfr7aM0eFLP2UDVd/up5oJ3pEb0EgKKWqigjmpUIdqM0CzvTaosM7+ym22fOgAadHhQW/XuoEMdKzX0m8DaWNtOx6g+RBBU/AgVpJXfbz/ADqu9rXxEQMBiCASMgHGxI8Rnw9lap3Zq2Ua14rFf2c+oBeYuniFuesE2AF4jEv1NWlnxtjvdVbXwuwnEYbSyjkmy/KkMvJG7T3ZZoraIbdIo4eZ5AzI3UDPh/Zl00EfEGhKjvf0i1JMkWlmRxLCe9pBDZ+cuPfXC7O8OE1xyeYvys2NaYVI4WUyXEiJjEZ5aYxgY048KYXLQuyPapzcrKYzLJeXKRXFzg8iPuvy7aA572kLjVuPPOQa8nphtsIW+qyN9jAH+dd6WXUOFRKvLWW4W5ihGwhtYEblhh9d9auxO5ZyMnSKh205V/amSE6o3EihseKsyE+7UpwfEYNWidWao0Y5NNrWLU0amLREsYWQu45rya9WnQATIc97OfCtM9F3aaC0nczuUQw6S+lmRG9bu2AkZQRHlTkasA1lZ1FBj56kZB+sp3z8RXa4X2klttfI5kWttT6ZF7x8zlT9ntpxVi7OJtRnGsZ0jvpmInz4YtXadYr0bWLvs9z/AFnm2PO5nN5nMGvXnVq+d1zvXp7Y9ora6sG9Wnim03FlnlurEf0qHGQDkfGsW/24us51y589ceft0V57ntE1zlbpo8AxsjylxIMMC6LNBETpYD5rDY4YbjB5pjiqdarcY9VTn80xH5esV250ir9+W5drZ+CXEoW+mtXki1KA02CmT3gQrDByB132r1WXbnhVtCkUV1BoRQqJG5lbA6AKup2P2k1hKdt7kZCtpTJ0rDpjhC57oSNo9QXH1tz41JO3d2vSSYe6RB/JKcnGTGYtx/VP+h1LUfxfvyh2luklmlfLIrO5OUJdA1/cN3oiQdQVgSpwa8XCUM91aQnDKJYIVIVlLIJWkLENv9Nh7lFea+vmldnKnVIwMjMwJbGDnAAwdh796tvok4TzuJCQ/MtkZyfDW4KRj34LN/lrss2ardqZr310/nu8arkVVxTT+4aB6TuLcuDUqh3LRqE8W1OBgeRwTiqP2d4xGqy8Nui8MEr5hdwUksbrOpQ46xrrwQc43O+GYjq+k3iyhjoIZ7doZivsDhh8MA18vSJYpIGmJ5mlI7iKQ7mexncLJE5+k0MkilTnIR18d6xPh6x5cTsvw4vxWSZoleeNgUtzspvXLCQsB8yJHimlJ8Ai46gG5cPh9dv4oo5PWI7Wb1i7uvoT3QGmKKLGwjjGwA2C+3ds77PWchlniDSymZ2j0QjNzPGh0kPN/VwZUajkBtO52rUuxBu4731Nore1gggErRR4kfMjMqI8vQN3S/d64G5yazhWkAe6klMtUSnl+utRTJoFI+AqZPjQLHuoU0E1HRQFMUA71LNAse6ikaKB9KAf1+FKigKNPn4UGgdMfrpQMmjr+vvpZprQI+VcbtNw/mRnHXFdilMMjerCSxXhHHW4dLJbzSSwW8snNiuIwWFvMRhhLH0khfxUjruMHvDg9srOO2nF0ixx8+OZH5J1W0glieL1m1YZ7p1kPH1QkdQwNXP0i35hZNMMciO2hyz8sIWICMzEFQm5BJ6bVT+M+j260PqsZUQMSxtZo51VwMZa3UjJAPgAcGrMQkTL1x8Rl4jelkYxetBkV+nq1hDnUR9VmG/llvDNWvsjBERc2sKssIEFzArbssV1Er6DufmuD4/SrO+yvEe7dID3v2fPbg4Iz8rFkgHcHlsTjr3TVyftHybniE0K/KSypY2aDG7RDlKR5rrOr/Jinc7KJ2v4Qba5LYwkh39j/wDqH3iuTWtcQ4X6/auJExNEzQ3CD6MqYDFT9U7Op8mHlWU39i9vJy5f8r+De/yb2V32LsY5ZcV61O8PnRRRXY5BRRUXcAZJwKKJHwM/+5PgB7a2rsjwI8N4d3xieU8yX2Ejup7lXA9+rzqr+jnsKxZb26XSid6GNhuT4SuPDzUfHyz2u03H5pHMiLmyiYW8rZH76TSVYDG6pmNCc9ZvHBx82/d55xGzvs2+SMzurkvClureW+Go3LCe4A/q5LOF1t5YSM/PXTzM4+kB7uLxLtJpsIrXVmSJpI4WJwHtbqNjux2GiRE67fN8qsvZniYht0RtvVTxSNh5xSWxulz72jP+mqHw7hj3ssUcMU8xhjRSIlGdXUlpG7sag7ZPlXM6Gl9nJIeGWokd+TG+G7u1/wARfqOWvzoLbVsuwZhuSmre8dg+GzBZrq6Gm5u35jr/AGaAaYof8ifeTWcW1rPw9hM/DUkneRYwz3iTXBlcZVW2ZgSNzjG3sraeGh+SnN0c3SNfLzo1Y3C6jnGfOor1daR9lMVGopkeNMtvSJooHSo8KXtoJBcH40tVMnxpGgmKKjn9YpUBTxSj6U80CJwaGpEZHwoY4B9tA/KpYoxtSJoErUmpkfzpN4CgqXbDsuJ1YYyCCCPA58Kz+0kuLMhZYZZ1UBUnglaC8RBsqOR3blFAAUPnA9mBW3uua5HF+HqVzpHStZzpLOO8Pz924u2mkE8K3HO7yu8lryZmVlKnmtCTDKcEjWFRsddW2I9m+KBmtWY96P1xWB686SKYwsfaZCMHzqycRl5NxILyaVYW/dPGFiRTndJ3SGSRRjGHUeG+PDk8dsuHuMiWPWdgy8QuJ3bxA0eok9fA4+FJ0I1aD2X45bR3NxzpVQXLWyR52Vnis4C+W6AkyADPUjzr29ruwsc6N3dQPh/I+z31i/D5zHFGt3C7Rw3KSnmIwWSI6Y5E7wBzpxjx29lat2msI+GW4msb+dQyNJFaketwyKq6zoU9+KILuZNWFBz72cG7LuNdkp7UnCtLH7P3i/D6QrjR3CnoR7jsR8DX6XtOGpd20UzIFaSONyv1S6KxGfYTXEuvRXbTNqkiVt+uMH4kYJrpo4iaXPXYiphVlA878uBGmc+CjYe1m6KPaa1XsT6J1iZZ70rJIDlU/qoz54Pz29p2H31oFh2chtI8RxqgGdlAA+wDrWcdpe08s18tr6xJZ24jLyTRxGRh3tPeYfuk6ZfoCwztWLl6qvfZui1TQt3bntJb20BDyIm2wJ7zf9lRu3wrMP2mvqDxndmHEkK/SLyTWDwnHnqZPsNdnt52JsLOO3ijLT3NxIHaWV+ZKYYwXYrjYajpUYGTkjJrPrfhwluHkudVurNlQ7SQ9f8AEFvKoOAOoFePZ69y47dvJcsIRI6YVZeWCdZAZWwwU47rMucH41ovBONokKwpBxB1Hzba2iNpbE435tyzc+UnxZmAP1fCuDEkMCqIr9oiNlRLhL/Ucd1Et0gQZJwO8VG/XwrXuxXCpvVVe8EYmbfSiaQgwMKdzl/E42yceGSnErGYeDsp2YkaRbm5SON1DLBbxD5G2RvnacfPlb6Unj0G1XgeFRIwMCvpisqMVFWplv17qRX9fbQBPjTxvUSegqZoFjbxpK9MmlooAUwKQbJqWaBEe00UY9lFAZpA/r20UYoA0AfdQd6KAJpjeigCgRpkVEDNM0AW3pOmRvUutIdKDh8Q7LRyk5Arh8R7LRWyM0US6wDgKFUt7NW331eNPjXzlgDdd61EphhvCL2CKYy8Wsp5m1HQF5cttEvh8iGy582bPsAxXYPC14vcX1xZ3fq8EVtFbI3KHJMLxM08bRsAUAONxjTg7dKufargSGMkDeqr6Ku1FrZtc2ty4glkuGkQyd2N0Koq6ZD3c5U7HHzts74THdI8OtwnjXEYoI9EdhfRbRpJb3YTVpGAMSjSW26Bq979srxPn8KvQf7hhkH2rJXA4Zb+qrfM0bm2tLhnsIpI2WIyzZCOrMMPGsjEKRsodmOTpI+HCnezbidjckAzWj3Q1SCTU/LaO4YsQN3ZRJpwMDPhWWncve1N/Ih0cLnA8TLNBCB79THFVvgPY/iF1cG5S4tLYaXhcxOt1IA+ksuANGrAB3O2c4o4neW8/ZqOCJ4pLmK3gm5a4dlZZIw5YDOliZCuDgnU3XernwXtVbW6OZ5tIYCQyyW4tI91VREgIDSsNJOwYgHGegq5TDPuC9o+HPwqC2vLaS9uYleMrHEWliVZHEY5/d5Y04wA3wo7HWl087QyWlwbQ55cs5TmxjGyyNsJR4bDPT3VZ/RnwlZEu5ArcmS7me3ZlZdcTaSrBWAOOozjzq9ixCqQopGhOrPLie04fINECa9skJjGrXpGY0ZiTy32A+ickbZvvA+KrcQrIgwNsjr1VXBBwMqUZWBwDhhkA5Aq3HOw/rEmolfDIZdaNjVjKhlORrbG/wBI9dsWngnChBEI8ljtlvEkAKNvABVVR12Ubk7myQ6AG368qCaP191P2VlQN6R3piogZoGfwplt6VOgPCl/Ojwox40Dxg/Go6qeaD50ExRUMUUABTxQg2+NFBFm+ymd6PCkx228aB42qRFHhSP50EQ29JpB50THbNZT2/40Y54GlW4a2jdzKtvI0cjBkKpujKcB9J6+FWITLVw4z1FBcDyqmWXZyxuLX1m2a9nUqSFW9uQ5I6phpgFcdMEjesxXtvK6XiK10tvHLEUWSRhcogcGeMzF9WrCsMFsjVjxpgb+s486kTvVEuuGWMFj65dG/tk055cl7c87f5qaVmPfb6ucjxxg4r3ZLtLO63ZAuVgDobdbjU0iqytqHMclnGQD844z4ZpEZJnDV541cEEiqnxvsFDOCCqsPIgH+dVD0bSRXZW0nTiTXUaM003rc6w41HSRpn3zlVGBvg+RNXbi/Y9ooDNw6Wf1hAHjWS5nmhlA3MTJJIVIdcgHYgkEEUzgxlVYvRgYf+jTXNvn+xmkQfYDivqvZG/G37SvvjNn7ytXHsT2tj4jaidBoYErJGdzG641KfMdCD5EdDkV5e2F46QyaM5KtjGxyQQMHw3qxOUnRXIuxFy/7ziN+48R6yyj7ExXR4T6MLWJxIY1d851SEyPnzy5Ncf0aw2vEEMTrxBJ4I4ucz3dwqu7AhmQLN0LIx6DrXk7R8SS24pb2dj6+Jo7iAzM0800LQOF1go8jbd9ckqMY69KmVw1qCPAwPIVPw60A7fdXL47ctHGSKbq6epfZSaYA9RWU9hGgvLiS1uBfC4BnlLi6nSEx80BAgSYdFkQfNHQ1LttfWXDrpbb1fiM7NEJPk7256FnXGnm520ffRGqmUHxpg9N6w6LtnZF1VrLiqBmVcte3IA1EKCcyeZq6cYsRY8R4atvLOEnkmSVXuJplZVjDKNMrsAQd8jBqK0AioB9/wBe2pH9fhSPt86BGpad6ieo9lTagWKir1In9fzpEDNAY3pgVFetSoEceVFMCnQKkD5+6iigDTHSligjFAEULRTFBE+3xrkcZ7PpKu43xXYC0nNWJwMk9Zm4PcNNGC0Lfv4fBwPppnYSgePRhsfAi5cT7OcP1/th0buRc5gPmPpXWkrxfSlVehPiR4gEVL0mX2XiiMkcKSyct5XXKopV8sdx4geNWG/7T8Nk4a1l+0bUFrfk69YIHc0atOfjjNWpmlxOC8Lm4zOt/eDTAu9pbZyqjwlk8GY7H7PDAqxds+IR28DZ6Ae8n2AeJJwAPMiq/wCjHtOzWc0JMbrZvyY5EBAkjAIVyCT1C5yPOvLwrjFtNdCe/vreNYZpSlsRofUjlYXkYsdQAAcAAb6T4UjQl2Iuz15ZcJlNtCX4hd4L6WQcnUCANTMNokyBgnvsT0Jr2eiO0vba3a1vIZESLBhd2jOVPzozodsaWyR7Gx9EVQ+112L/AIuiQ3xmjljbQLeQoIRGC2lsE62bBJO3XyArnQ8Me2v4QeIyWoGpxLPIzx5jKEIVLKCG1EEE9M1MZ1XbReONR/sbi63Q7tjfsEn+rFPuVk9gO7fGT2Vd+O2waI+41w+0vabhN9aSW019a6ZFxkSLlW6q679VYA/Cqbb9sng02S3cF+q2xZJo1IZTHlQknfbWdON9jsOuc0jcnZ2vRXHp4hfD/Ct/+9NXmsl/+bbv2Wifyt6+Po34/Z22u5uOI2xkuYodUYGgxEamKHLHUQZCPD5tfLidzaNxOW/t+M2cTSxrHpePmAABAd+YuclAenjSZ1IjRonG+1NvaJrnfQmQucM256DCgnw8q5lp22sr7VHDMGfGrQVdGI8SokVdXtx0qkyT28k8Ek/G7J1hmil0rCULctw+NXNOM4xnFQ7bdqLe44zw+S2mSYIkwYocgEq+AfhQdfsXFp44QP8AhZ//AMtvXo9I9rwwX6S3d9NaXAgCqsYBBj1yENvC+5bUOv0a4nYbjltDeyXd3fwRti4hEDKVdFMqlWL53ysYPT6VLt1+z+IXiXScWtItMIi0vFzQcM7at2A+njp4VZnVIjRww1pPfG2juzdWht9bvMFXTIHI06tEeBjSfeevla+xPo94fHcJNBKJJYssAs6vjwyVUnbfHxFVZ+C2bKUbjdjoOnUFtVUkBg2NQfOMqK7faPjNg3E+E/s57cH1hll9XVUOlzEMPpAyCNQwfbSZXDYFpZ++haAKypn8KGzmoc0eY+2jmDzH2igkOlFR5w+sKNa+Y+0UH0PWoHNLmjzH20GUeY+0UH0zRXz5y/WFKgmo2qQpKMfbRQRfzpk0Um3+NA8bCpUZqJH40C6H9e2hhtv40yfjikw3++grvHuyEdxkOAQ2xBG1V1PQ7aA7woft/OtHNRx+H41cphXuEdj4LaJo4YljD4LafpEbAn4Gubfeje3lfLxo58yoO3lkirnmhRv938qZMK7wXsPbW7akghVxnDiNAwyCDhgMjIOK+XG+xEVxnWisMjYgEe/Bq0E0qZMKEvoptc/uIv8AQv5V0bP0eW0e6Qxo2MalRVO/hkDNWzNCDr7aZkwo0nostmYkwxkk5JKLk+/avmfRRa/2EX+hfyq/GgbVeaTEKCvoptT/AFEX+hfyro8P9HdrH3lgiVh0YRqGHgcEDI2q1+FSUYFTMmFMvPRtbytqaJGPmyqT9pFeVvRZa/2EX+hfyq+/+VLwq80mIUT/AHWWv9jF/DX8q6vCOwVrAyusEIZSCrcpNQI6EHGQfbVlbf4/lUyamTAr5McZ+P41Mj8aGPxqK/NHDpLURfLQTPJq+crYjKZGcjrq08zcbZRf71el5rDDYtrkDA5ba87kHJcZAOGwAARkZyc1rg9ElgNgkoH/ADn9vt9p+2pH0ScP+pN7Pln2x8a5OjV6cXQr9Mkilsmxqt5dk3O6hikK6cLHkBnmwCTtpYHOok1PmcNCqeTcFtW437o0JgnvgMpbWcAgkD5yeOsD0UWH1ZvD+vk9nt/uj7BS/wB03D/qTfxpPAYHj5bU6VXpejV6ZC8lkcKLadRriOclpGUaxLHksFBJK4IX6PhX0E/Dx/1W4ZtJ8SBkg6TgSE41Y8fmnHeI1traeiexz82br/bydfPr1o/3TWHXTN4b8+T4DrTo1ek6Ffpgl0ULvywQmptAbGoLk6Qx88YzRW8j0P8ADv7OX+M/50qz9PUx9NX6XNvH4fjSTrRRXa+glR5/Ciigi3h7z/OmvjRRQMfr76PD7aKKCJ6/AUx0oooA9D7jTPX4inRQfOpmnRQL8x/Kg/gaKKCC+FTP6+6iigPyNRbofhRRQNOtH6/lRRQPz9/4Cot4fH+dKigktMU6KCPh8DSbr9n4UqKCQ6fr20HofjRRQSPX4ivkKKKD7Ciiig//2Q=="/>
          <p:cNvSpPr>
            <a:spLocks noChangeAspect="1" noChangeArrowheads="1"/>
          </p:cNvSpPr>
          <p:nvPr/>
        </p:nvSpPr>
        <p:spPr bwMode="auto">
          <a:xfrm>
            <a:off x="304800" y="15081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eg;base64,/9j/4AAQSkZJRgABAQAAAQABAAD/2wCEAAkGBwgHBgkIBwgKCgkLDRYPDQwMDRsUFRAWIB0iIiAdHx8kKDQsJCYxJx8fLT0tMTU3Ojo6Iys/RD84QzQ5OjcBCgoKDQwNGg8PGjclHyU3Nzc3Nzc3Nzc3Nzc3Nzc3Nzc3Nzc3Nzc3Nzc3Nzc3Nzc3Nzc3Nzc3Nzc3Nzc3Nzc3N//AABEIAJAAoAMBIgACEQEDEQH/xAAcAAABBAMBAAAAAAAAAAAAAAAAAQYHCAIEBQP/xABSEAABAwICBAcIDQcLBQAAAAABAAIDBAUGEQcSMZIUIUFRU2GTExcyN1VxkdIIFRYiUnJzgaGxs8HRNkJUdJSisiQzQ1ZiY3WCg8LxIyU0REX/xAAbAQACAgMBAAAAAAAAAAAAAAAABQQGAQMHAv/EADcRAAEDAgEICAUDBQAAAAAAAAEAAgMEEQUGEhMUITFRkRYzQVNhcaGxIjI1UoElweEVIzRy0f/aAAwDAQACEQMRAD8AljEOJrNhqKGS91zKRk7i2MuY52sRt8EFcTvqYIH/AN+LsZfVTV9kEA6HDjXAEGrkzB8zVHHBafoI9wKPNUCIgEJxhmDSYg1zmuAspx76mCPL8XYy+qjvqYI8vxdjL6qg7g1P0EW4EvBqfoItwLRr7eCadE5u8Hqpw76mCPL8XYy+qjvqYI8vxdjL6qg/g1P0EW4EcGp+gi3AjX28EdE5u8Hqpw76mCPL8XYy+qjvqYI8vxdjL6qg/g1P0EW4EcGp+gi3AjX28EdE5u8Hqpw76mCPL8XYy+qjvqYI8vxdjL6qg/g1P0EW4EcGp+gi3AjX28EdE5u8Hqpzj0oYKkOTb/Tj4zJG/W1bsGPMJT5dzxFbczsDqhrT6Cq+uo6Z22niP+ULzdbaJw46WLdWRXM4LyclKjsePVWbpLvbKzI0lwpZs9nc5mu+oreCqg+yW9+yDUP9hxC3KE3W1EGz324UeRzDGzEs3c8lsbWRFRJMmq5m4A+R/wCq0eaVQBbNJeNbWWirNHd4Rt7ozuch+duX1FPvDWl2wXaVtLcu6WiscQBHVeA49TxxenJb2yNd8pSieknpzaVhCkRCwY8OaHNILSMwRsIWS9qOlQhCEKHvZAccuF8v0ib6mJgp8+yBe1lfhRz3BrRJUEknID+aUf8ADqPZwqDtAl1a0ucLBXTJeaOOF+c4Db2nwXuhecU8M2fcZo3kbdVwK9EvII3q3ska8ZzTcIQhCwvaEISFzRtIHzoAuvLnBouUqFiZYx/SM3gk7tF0se+F6zTwWvTx/cOazQsO7RdKzeCyDmu8Eg+YrBaeCyJmE2DhzSoQhYWyyF5VFPDUsLJ4w8da9ULIcWm4XiSJkjc14uF0MKYyvGB5GsEklwsmfv6V5zfCOdh5PNs821WAsl1or5bae5W2ds1NOzWY4fSCOQjlCreRmMjxhODRRiB+GcVts8z/APtd2dlEDsiqNg9Pg7vMmlLUl/wu3qh47graX+/B8vaOCn9CAhTVWVxr9hizYiMBvdviq+D63cu6E+91ss9nPkPQuV3s8GeQKX978U7khQhVnxLbqO0aQL3QW2BsFLEI9SNmeTc2tJ+krxXQxz40MQeaL+Bq56T1nWldIyb+nt8z7oQhCip8hdXRzhO1YsxRdqe8smfFTwMfG2OUs4ycuPJcpO3Qg9wxzemA+9dQtcR1h7fxKm0PzlVfKm+qttx/ZPVuh/BLcj7VyHz1cp/3LPvRYJ8kO/aZPWT6QmqoN0xDoiwSQR7Uv+apk9Zc26aFsPSxl1oqK62zge9LJjIzPrDsz6CFJqTJCyHEbQVWO52654cvLrLfGtM2rrwVDPAnZzhYqQvZBQxCisFQAOEtrtRh5dUtzI9Iao9PMlNZGGOuO1dAybrZamAtkNy3tQhCFDVlQtC8vfBTR1cR/wCrTSslYeYg/wDC31z78crXMNpdk0AcpzW2C+kaluLBpopQ7gVaW3VIrbfTVTdk8TZB/mGf3raXOw9TmjsNtpnbYaWKM/M0D7l0U9XK0JClSFCFXDG51tJuIjs1TEP3GrQW/jTxmYk+PF9m1aCTVnWldIycH6e3zPuhCEKMnyE6NCshbpFukXI62F3okjH3prpLPcrzh2/TXayGl7rLT9wPCGlw1c2k8Q62hS6NzWvOcVXso6eWema2JpJv2Kz4IS5qATpMx3llr2kdfcD+KRukvHYzzktTvPAfxTLTx/cqV/Sa7ujyU/ZheNZV09FTSVNXPHBBG0ufJI7JrRzkqBZdJGO5W6rai1xH4TKfM/Tmm/dam8397XYivFRXNYcxFxMjB59UAD6F5dUxNG9bosErpHW0ZHmunjfE3u1xM2ppg4Wi3gspdYZd1fyyZdfFl1Ac5XOWLGNjYGMaGtaMgByLJKp5jK66vmFYe2hg0Y2ntKEIQtKaIXpZLW7EOMbPZ2ccfdhUVJH5sbOM+nLL5wtWsqY6OndNIRkNg5ypa0MYSltNumvl1h1LncRm1rhk6GHiIb1E7SPNzKdRRXdnnsVUylr2xw6s0/E7f5KSQOIZBZIQmioiEhSpChCrhjTxmYk+PF9m1aC3cX+MfEvy7P4AtJJqzriuk5Oj9PZ+fdCEIUZPUIQhCwhCMkIRdCEIQhCEIQhC8aqqhpIjJO7Vb9J8y1rvVT0kDXwtbqk5Oe7j1PmUxYH0WWahNPd7rUi9VrgJIpXDKFuY4i1vLt5fQFMp6XSDOJ2KuYvjoo3GFjbv9P5TZ0aYCqb5VwYgxJTOioInB9FRv2ynaHuHweo7fNtnEIAQmjWhosFQZpnzPMkhuSlQhC9LWhIUqQoQq24v8Y+Jfl2fwBaa2sVO19IeJnEZfykN9DclqpNV9cV0rJ36ez8+6EIQoyeIXvhDDfuvxfVWqW4VNHFDRGoDoePMhzG5cfxl4Jy6F/GXcf8ACXfaRKZRWzz5Kt5TvcykaWm20fuu/wB5Gn/rLct1qR2hGADixNcc+csb+KlwJCmma3gqFp5fuPNVbdT11oulTZLw3VraV2WtySN2hwPKCONeyl3S1gt2I7YLjbGZXigBdDlxd2ZtLD93X51DVDVtrIA8AteOJ7Dta7mS2rgzTnjcrxk9iunZq8p+IbvELYQhCgq0LGaNk0TopBm14yIT/wBCmKXQSSYQucub4QX297jxvZxlzPm2jqz5kwlrVjaiKSCvt7zFXUbxLC9u3MHPJS6SbMdmncVXsoMM1qHSsHxN9RwVpxsSpvYHxPT4rw9T3KnybIfeVEQPHFINo+8dRThTdc7QhCEIQkK4eJ8XWbCrKZ98qXU7akubERE5+ZGWfgg5bQm/34ME+VJP2SX1UIsomxL4wMTfrf3LWWNwuFNdsXX640Mhkpqip14nlpbrDLmPGsklq+uK6Xk99PZ+fdCEIUdO0Jy6F/GXcf8ACXfaRJtLr6MLzbbHpArqq71sNJA+2mNr5XZAuMkZy9AKmUPWHyVZyp/w2/7D2KsQEJrd8TB+X5Q0HaLvWq50V3oo6221MdTSyZ6ksZza7IkH6QU2XP1tHzKDdLuEnWG5nFFph/kNU/K4QsHEx5/pAOY8vX51Md5vdtsdO2ou9ZDSQOfqNkldkC7jOX0FN+txzgevpJqSrvtulp5mFkkbn5hzTxEFYc0OFitkMr4XiRhsQoPY9sjA+MhzXDMEcqValWKC0X6e2W65Q19te7XpJ4355A7GOPOPwPKttJJ4jE6y6hhmIMroA8b+0eKEIQtKYldHAmJDgvFLZJnltnuThHUjP3sT+R/zcvVnzKxjHBwBaQQRmCDtCq7VQMqad8MnguHoUjaLtIlDRWd1mxVXxUtTb8o4JpzkJYvzePlIyy82Sb0s2kbY7wuc4/huqz6Rg+F3oVLyE1++Jg7+sVB2i6FlxPZL9LJFZ7lT1j426z2wuz1R1qWkCjn2QIBgw4HAEGrfxH4rVHfcYuiZuhSL7IH+aw3+uP8AqCj0pbXOIIsrrkrGx8UmcL7R7LFrGs8BobnzDJZIQl5N96t7WhosAhCEIXpC8ZKWnldrSwRvdzuaCV7IWQ4jctckTJBZ4utOago2wyFtLCCGHj1BzKbNBfi3t/yk32jlDdR/48vxHfUpk0FeLa3/ACs32jkzoXFzTdUbKiKOOSPMAGw7lpeyAAOCIsx/70f3qIjbqH9Eh3FLun/8iYv16L71FixWuLbWK2ZLwRy6XPaDa2/8rWFvogQRSxAj+ytnkyQhLnOcd5Vzjgjj+RoHkhCELytyF4y00EztaaGN553NBK9kLIcRuWt8bJBZ4uFrcAo/0WHcCfOgljY8WYgbG1rWimiyDRkNqZ6eWgz8r8Qfq0X1qdRPc55uexVXKeCKOlaWNA28PBbnshpWw0mHpZM9VtVITl8UKLDiCgz4nSbiti+Jj8tdrXZc4WPB4eij3QpssDJfmVZocVqKFpbDbbxCqh7oKD4Um4j3QUHwpNxWv4PD0TN0I4PD0TN0LVqUSn9Jq/w5KqHugoPhSbiPdBQfCk3Fa/g8PRM3Qjg8PRM3QjUokdJq/wAOSqh7oKD4Um4j3QUHwpNxWv4PD0TN0I4PD0TN0I1KJHSav8OSqdLf6F0L2h0mZaR4HUp30F+Le3/KzfaOT6NND0TN0LNjAwZNAA5gMluihbELNS2uxGauIMttnBRvp9a52CI9RjnZVsZIaM+dQz7cwdDU9kVa/JGXWiWFkts5ZocTnoc7Q22qqHtxT9DU9kUjr1StGbmVDRzmIq2GSMs9vGtOpRJh0mr+I5Kpvt9Rf3vZo9vqL+97NWx1G8w9CNRvMPQjUolnpNX+HJVO9v6D858g/wBNL7f27pH7hVr3RMdxOY1w6xmseDw9DHuhGpRI6T1/hy/lVS9v7d0j+zKf+gOoZVYpv00RJY6miyz4uVTdweHoY90JWQsYc2Na0nbkMlsip2RG7VCrsYqa1gZLaw27F//Z"/>
          <p:cNvSpPr>
            <a:spLocks noChangeAspect="1" noChangeArrowheads="1"/>
          </p:cNvSpPr>
          <p:nvPr/>
        </p:nvSpPr>
        <p:spPr bwMode="auto">
          <a:xfrm>
            <a:off x="0" y="-688975"/>
            <a:ext cx="1524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2174875"/>
            <a:ext cx="4192588" cy="3463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Drew University*</a:t>
            </a:r>
          </a:p>
          <a:p>
            <a:r>
              <a:rPr lang="en-US" dirty="0" smtClean="0"/>
              <a:t>Fairleigh Dickinson University</a:t>
            </a:r>
          </a:p>
          <a:p>
            <a:r>
              <a:rPr lang="en-US" dirty="0" smtClean="0"/>
              <a:t>Georgian Court University</a:t>
            </a:r>
          </a:p>
          <a:p>
            <a:r>
              <a:rPr lang="en-US" dirty="0" smtClean="0"/>
              <a:t>Monmouth University</a:t>
            </a:r>
          </a:p>
          <a:p>
            <a:r>
              <a:rPr lang="en-US" dirty="0" smtClean="0"/>
              <a:t>Rider University</a:t>
            </a:r>
          </a:p>
          <a:p>
            <a:r>
              <a:rPr lang="en-US" dirty="0" smtClean="0"/>
              <a:t>Saint Peter’s University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02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Nine New </a:t>
            </a:r>
            <a:r>
              <a:rPr lang="en-US" sz="3600" dirty="0" smtClean="0"/>
              <a:t>Jersey </a:t>
            </a:r>
            <a:r>
              <a:rPr lang="en-US" sz="3600" dirty="0" smtClean="0"/>
              <a:t>Colleges</a:t>
            </a:r>
            <a:endParaRPr lang="en-US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Private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24542" y="5410200"/>
            <a:ext cx="8414657" cy="12541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Source: 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www.nj.gov/highereducation/colleges/schools_sector.htm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Note: Carnegie Basic Classifications are all Masters Colleges and Universities except </a:t>
            </a:r>
            <a:r>
              <a:rPr lang="en-US" sz="2000" dirty="0" smtClean="0"/>
              <a:t>Bloomfield, </a:t>
            </a:r>
            <a:r>
              <a:rPr lang="en-US" sz="2000" dirty="0" err="1" smtClean="0"/>
              <a:t>Felician</a:t>
            </a:r>
            <a:r>
              <a:rPr lang="en-US" sz="2000" dirty="0" smtClean="0"/>
              <a:t> and </a:t>
            </a:r>
            <a:r>
              <a:rPr lang="en-US" sz="2000" dirty="0" smtClean="0"/>
              <a:t>Thomas Edison</a:t>
            </a:r>
            <a:r>
              <a:rPr lang="en-US" sz="2000" dirty="0" smtClean="0"/>
              <a:t>, all of which </a:t>
            </a:r>
            <a:r>
              <a:rPr lang="en-US" sz="2000" dirty="0" smtClean="0"/>
              <a:t>are</a:t>
            </a:r>
            <a:r>
              <a:rPr lang="en-US" sz="2000" dirty="0" smtClean="0"/>
              <a:t> </a:t>
            </a:r>
            <a:r>
              <a:rPr lang="en-US" sz="2000" dirty="0" smtClean="0"/>
              <a:t>listed as </a:t>
            </a:r>
            <a:r>
              <a:rPr lang="en-US" sz="2000" dirty="0" smtClean="0"/>
              <a:t>Baccalaureate Colleges </a:t>
            </a:r>
            <a:r>
              <a:rPr lang="en-US" sz="2000" dirty="0" smtClean="0"/>
              <a:t>by Carnegie</a:t>
            </a:r>
            <a:endParaRPr lang="en-US" sz="20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Public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168525"/>
          </a:xfrm>
        </p:spPr>
        <p:txBody>
          <a:bodyPr>
            <a:normAutofit/>
          </a:bodyPr>
          <a:lstStyle/>
          <a:p>
            <a:r>
              <a:rPr lang="en-US" dirty="0" smtClean="0"/>
              <a:t>The College of New Jersey</a:t>
            </a:r>
          </a:p>
          <a:p>
            <a:r>
              <a:rPr lang="en-US" dirty="0" smtClean="0"/>
              <a:t>Ramapo College</a:t>
            </a:r>
          </a:p>
          <a:p>
            <a:r>
              <a:rPr lang="en-US" dirty="0" smtClean="0"/>
              <a:t>Richard Stockton College</a:t>
            </a:r>
          </a:p>
          <a:p>
            <a:r>
              <a:rPr lang="en-US" dirty="0" smtClean="0"/>
              <a:t>Thomas Edison State College</a:t>
            </a:r>
          </a:p>
          <a:p>
            <a:endParaRPr lang="en-US" dirty="0"/>
          </a:p>
        </p:txBody>
      </p:sp>
      <p:sp>
        <p:nvSpPr>
          <p:cNvPr id="4" name="AutoShape 2" descr="data:image/jpeg;base64,/9j/4AAQSkZJRgABAQAAAQABAAD/2wCEAAkGBhQSERUUExQUFBUWGBcaGBgYFxgYFRgaGhoYGBcXFxQYHCYeFxokGhcYHy8gJCcpLCwsFR8xNTAqNSYrLCkBCQoKDgwOGg8PGiwkHx8pLCwsKSksLCwsLCwsLCosLCksLCwsKSwsLCwpLCksLCwsKSkpLCkpLCwsLCwsLCwpLP/AABEIAMIBAwMBIgACEQEDEQH/xAAcAAACAwEBAQEAAAAAAAAAAAAAAQIGBwUEAwj/xABOEAACAQMCAwQFCQQHBAgHAAABAgMABBESIQUTMQYiQVEHFGFxgSMyQlKRocHR8BUzk7EkQ1NiY4KSFhdUczREcrLC4eLxJSY1dLO1xP/EABkBAQEBAQEBAAAAAAAAAAAAAAABAgQDBf/EACwRAQABAwIGAQQABwAAAAAAAAABAgMRITEEEhNBUWGRFDKh8EJxksHR0uH/2gAMAwEAAhEDEQA/ANoQbfGiikDQGMik5228aZpjpQPw+FIn8aRpjegRpN4Dypn+dM0DNImk2aY6UCxSXr+vZQa5vGe0cNspeWRUUdSxwPd7T7BQdQ0s1Qk7e3N1/wDT7GedT0lkxBAR5q8m7j3Cvp+zuMStiS6sLTILaUR5pAoxkkSFVwCRuNt6C8awM7+2oxyjfcVm7WkegvNx+Z1HU26RKB3S+fk0fC6VJ1dNutfWPsjZuVzxTimXSVxquHj7sJCy5BiXSVJGVODg5xig0bWPAihTWcWnCbMAmPjHEkCoXOuXICiNZjkSw9RGyuV64PSvbw2wuJFL2vGdaqyqVntYyQzAFFbHLdSwKkbbgjHWgvPQfdUkG1VLncXg+fb2l2v+DK0Env0TArn/ADV9bL0gwGQQ3Cy2UzHupcpywx6dyXJjfr4Nn2UFo/8AKl4UKf17qDQJztt41Oljb9eVI0DJ/Gkaa0vxoEeo9lTakfwoYnNAE0sUx0pUCXrUqfj8ahv+vZQTAoozRQRooUbVIUEcUEYpOaZNAUxSxsKlQRC0Us7/AK9tBoJAUs08b0nbAoPNxBiEJHXFZCl1zOLSGaIXTpbvJZwyH5NpYyGkULg5kKAlSR4D2EWP0gekNrMKohL6zjWWCxIc475AJHn0+NVfiXZie3gj4ybuKd4JYpAluMwCMuFkAk+c5IYA5xtmtdme649o+1jYYxzOYri1jmtOWCXSdCZEhYRrq0zgAAN15cijyr3cA7P3EN9NPHEiW8zaDE7fKRoAH5sJGoKrzPKTF3eobY5FfPhTSzoTwqGCxtpDn1mSH5SXrh4rYacrvkPKd87Ljeqvc9lbibiFxa3V7dzBY4pYxzDGjxvlXJijwo0yAjbwIrLSw2fZ17ewlsri5t443hmiDvM7sNYKRELKVWNEjwCi7EjII3zPtVe8OuoIopOJWqPGykus0WWUqYp0xryBJGzr12yDviuXa+h20HWFSf7xLf8AeJr3R+im0HSGL+Gv5VcJlzbhbeQXyQ8T4fi9MmSbg5RXRYwqw8zRqCrjXjODjpXVt+zEhYRxOk9u17DcGbm65eWikiORiSXKPHEqtk90jpp3+EvontT/AFMX+hfyqtce9GcEA5kamNh0ZGZCPcVNXGUzh2Jre7tILhraK4ikb1tlQEC2t7dCFiZY3blGY8rUApziaRjqwoPUvu0PrQtbeSG3ngubZJHMhwJH7hmVGG0bxxNztxkgEDTjNcb0aWnEp7VriO/fRzXWJLlPWI5ETu5L5Ei5cMNm+j0r4ds7oLG1vJZrbcRuCsMLR6mtpBMVhllhYAKH5Z0NqUOAyjJFZaWz0YsxsRlnaLmS+rF8mT1bWRDrJ6nSCR7NNWzFZxdcYl4CkcUs8V5B3Uij2S/UfNULGMrOo2GToP3Cr7YXvNjSTRJHqGdEi6ZFz4MuTg+z20HqIxRQaMbCgdILUqhnf9e38qB08VE1LG9As0Baka+YbFBKg0Y3pgUCzRUixooEgwPjRSoFAeFJt/jTannb9eVA/CosPxoI/GhaAJpMN/voJpsdqCRNea7uAgyT+t6pnbntNIq+r25/pFywgiOcBWk7pckfNCrls+wVVO0fbeQ8LOrKXEQ5Ew+kkykRsfiTrHvqxCZe3tDxP1yRo7WETBW5byyOsVsrHqhkb94wG5RATVU9FMNr63JJd8mKI2chYM2iE65eUdmO+Y8jH96u9BGJIUsbfHN5eiVhgx2MDfvIww2e8lGeYw3yzDYKK8Ha3h1jZvHI8HPKlYVjDDCYDOMqds4x18xWozKTo6M/F+BqdEd9xNkXZYoproxKB0VcjoPfXv7K20UnEbeayHERHGsqzNdljEY2XurFzCWLGTQdtu7mq1b+kyBNhYuB5CSMD7MV1rf03ogwLKT+LH+Va6VXifhnqU+Y+Wx5/OhB1rJB6ex/wcv8WP8AKj/f2P8Agpf4sf5VOlX4n4XqUeYa6aonpHilaCRY/nFWC+8rtv4VXB6eh/wcv8WP8q+F16bkk62Un8WP8qsW647T8JNyie8PDwOfhsUEUcx41FIigNhpQit1bliI6QmonG1WXs3e8EedCbyeaZdQjF9LN3NY0tyxKFQMRttv5VV5PSnCf+oyfxI/yrk8R7cWsinmWLsviC8Z/Db4U6VXifg6keY+Xt7C3AtrnTDZC6cLK/MV1E+mO4eI6eYcOSvL7qlSc+NbL2b7TwXkbGIsGQ6ZInUpLE31ZIzup6+zY77Gsd4lwn9nvDLboJVg1q0Td4SRSZEsTeeQTjI+0107ftFDDe2d3BI0kM5MGsnMmhhtb3W+ebDJoKu27o2MnRqbExhqJbMxz8anms04l23m9aWWLPqlmR66c93E+lEAXHeaMfKnyFaR4fr31lo2H40E01qOaAI391TNI/hSYUBRn8qB0pZ8KBoN/uqVIneolaCQFOln9YooFmnQu4p0Ecb0NScePspnxzQFOjTtTJoIqPCvncPgGpkYP69tV3tZxTkpq/W1WIykzhm/a+4T1y3kdwYOY0buCCEWVXgZ8j6hY59oqu9u7aW4mtggAlu4UFyCdKie1aSGaRmzhEHLJLHwXNTbhJThqXJdpY5e9eRHJ5PPkfkzxnHzSAAR9YZ69KjYmZLnTrLctioDKZtZLagqw/1pLgNpOxIGas66wkaaL9a8Gtba2EjPeTQjI1rK1tBPKR3IrOBV5k+W2MhwMAtk9Kr3aPhBtre2ib55k1yePfZWJ38cbLn+7V34BaTm/tzeW1xJPKsjLNdSIeVGgBcx26E8o5ZVAIG7ew1xfSyMSxD/ABP/AAtW7X3Qxc+2VIJr08K4ZNdFxbQyT8sKX5YDEaiQO7nJ6eGa8d3ZaRDqJbnIjkHwzPLGAMdAURW+Naj6KuLQWbyyzFYo2iRS2AF1NeXaqWPQAADc9AvurovcXNM0xTG//f8ADwt8NE55lMHYfiGM+o3X8PH3E1zOIcOmtyBcQzQE5xzY2QHHXSSMH4Gv0gnpIsOTDMZ0SKYNpZiMBl0lo3xnQ+GHdPka4XbvtDZXtm8SSRTNHPZsU2J0vPb/ACir4oUlxqG3fxWY4qvu3PDUdmL2HZe8nUNFaXLodwwicKR5hiACPaK9L9h+IDb1K5JPlGfvPQe+v0BH6QuHtGJFu4SmUUnWO4XBK8wH9380jvYwRivb/tTbdz5Ve/ObdT4GUAnQD0+ifftjqMz6uv0fTUPyxKhR3jcaZEZkdcglWUlWGxwcEHcV573923uqw9s7dfWp20jVzZTnG+fX7lM58e7t8B5VwL+0KRKdRYSQpIM+ZZ1cD2B0YfCvS1xPVo1jzHw8qrHJVmPS/wB1wy39fLXEZIuI9KETPABcD5mqRdlEg7uWUgNgnYk1xe1fZMW5M0HOPJZHngnAS6hw2A76e5cREnAlXONQyetXv0jcPUWhflrJpRSyHbKjGrBHRgMke6qTd8RvEgiWRZREy/0ZrpPmh1+bDeLnKshwY5MoynBFck+nXHtYxcGLhIjXvSXNuXZQf3txxGQpCMeJSCKU7+Smth4c6qqRawzpGmoZGrGNIYjrglWwfYfKvzf2T4jPzVZ1MkkRjgt4emqfTyl1f9iMbnwznbetY7K2MlvxXElx6y9xaMZGG0ay284jaOJfBF1Fd98qxPWstNEpKKkTUMEfr31FOgUj4e2p43oI4pgUHyqGD+vfQSzRR41ICgjj2GimffRQA2+2ilQKAoIzQ1PO368qAzSI/Gg0LQBNVPt1Z64z5Yq1k1nXpK4o3KWNHaNjLCFcdV1SqpODsRhjsdjmtUpKudm5k9VjhkO3f4bdA/UmMklhcY8AHZkz/iN5V4PRnY6IeeGSKZkLSXL4K2dvkprUNsbmYq2nPRUBxg4bk9rLK5hGokASrpSeMEQz6GD8p1O8M6vHnQejIQK8XZnh09zEI2dRBAomkaTPq8IbAR5UXe4mKBVSPyCjzwmCGq9kJonma8J5cLKttZiVsSSIXLvKS5y8k0x1fWIAz1qj+lofKx/8z/wmrJwfstGvFLTUZ5J47WWeQzlcrqZYoVES9yHA1toGSCRvtVe9Lq/KRn/FH3q1btfdDzufaoPQKpRG+UTS5MhkQas6FGvQFySfm53NaX2AsJJuYsahyqQuUJULIsd/dSGMltgG0ge8jO2azNy3cyukMUZTkd5RI0ZO3TvIw+FbL6FP38v/ANv/AP2XlefFRTFyjl2z/apbM1cs837s7Fr2bumuY5XsLaIS3AknUSo6KqRPECV0jmSOZnbIAxoTOTmvBxfs3LbWiNJHEmI+HQkoQW1pfIQM43Aj0ZPmABkDNdT9ocRjkeVbiGS29cMXKePE4R7gQNocHB0OxC56hBnyr69orSeLg6R3MgllS4tVMgGC6i8iEbNue+UClvaTUej79qOxmsz+r28GJbSWM91F1Sl0MZYacHA1nUdwenWuR/sNcG8kulTlf06JuTlDbzQJoAmaNW7kqd9w3XIHdHhYO1Ul6buFLKeKJjDMzrMhaMgPEqnunOrLYHszT7H3N5M5nnKcqSJVMYziOeKR45OX5xvgtk77qPCgwzti2LmYlVcc2Xutq0t/8Qudm0kNg+wg+2qvdr3HOAuRsoLlUHgqlyWxkk7nxqz9s/8ApE//ADJf/wBhdVWblX0YZcFkRl3zlZPm/GvXg+XkmZ3zVj8vC/zc0RG2j9C9srdOQCzKAQo3IAOdgMnxOcYqq9mLlntzaMBNNDGY2tZD8ne2qklDFn93cRg4BH1RnwK9n0kwE2ckRGQY2A94GVPwYA1TuI9k43traWykmSWSKOWGN3LLI4UGRLa4HeiuEYN8mSdW2M74zOz1jd8uyduLXiE0seqcR27SWZbq8lw8VrArr4SKzNE/95Gq/wDZDhoN9qVy8dnAbXmH+uuHfm3coPj39j/eZvKsUj7TXHrAmMoGsB2kCgNlSQWCDbncw6tti+HPUmr09pfLbwRs/qEJltY0tUz6w0c0ukPNL1Qtpc6erENkbb5VuB/OgmhT99LNRTI8fjTPlQaTCgMfr7aM0eFLP2UDVd/up5oJ3pEb0EgKKWqigjmpUIdqM0CzvTaosM7+ym22fOgAadHhQW/XuoEMdKzX0m8DaWNtOx6g+RBBU/AgVpJXfbz/ADqu9rXxEQMBiCASMgHGxI8Rnw9lap3Zq2Ua14rFf2c+oBeYuniFuesE2AF4jEv1NWlnxtjvdVbXwuwnEYbSyjkmy/KkMvJG7T3ZZoraIbdIo4eZ5AzI3UDPh/Zl00EfEGhKjvf0i1JMkWlmRxLCe9pBDZ+cuPfXC7O8OE1xyeYvys2NaYVI4WUyXEiJjEZ5aYxgY048KYXLQuyPapzcrKYzLJeXKRXFzg8iPuvy7aA572kLjVuPPOQa8nphtsIW+qyN9jAH+dd6WXUOFRKvLWW4W5ihGwhtYEblhh9d9auxO5ZyMnSKh205V/amSE6o3EihseKsyE+7UpwfEYNWidWao0Y5NNrWLU0amLREsYWQu45rya9WnQATIc97OfCtM9F3aaC0nczuUQw6S+lmRG9bu2AkZQRHlTkasA1lZ1FBj56kZB+sp3z8RXa4X2klttfI5kWttT6ZF7x8zlT9ntpxVi7OJtRnGsZ0jvpmInz4YtXadYr0bWLvs9z/AFnm2PO5nN5nMGvXnVq+d1zvXp7Y9ora6sG9Wnim03FlnlurEf0qHGQDkfGsW/24us51y589ceft0V57ntE1zlbpo8AxsjylxIMMC6LNBETpYD5rDY4YbjB5pjiqdarcY9VTn80xH5esV250ir9+W5drZ+CXEoW+mtXki1KA02CmT3gQrDByB132r1WXbnhVtCkUV1BoRQqJG5lbA6AKup2P2k1hKdt7kZCtpTJ0rDpjhC57oSNo9QXH1tz41JO3d2vSSYe6RB/JKcnGTGYtx/VP+h1LUfxfvyh2luklmlfLIrO5OUJdA1/cN3oiQdQVgSpwa8XCUM91aQnDKJYIVIVlLIJWkLENv9Nh7lFea+vmldnKnVIwMjMwJbGDnAAwdh796tvok4TzuJCQ/MtkZyfDW4KRj34LN/lrss2ardqZr310/nu8arkVVxTT+4aB6TuLcuDUqh3LRqE8W1OBgeRwTiqP2d4xGqy8Nui8MEr5hdwUksbrOpQ46xrrwQc43O+GYjq+k3iyhjoIZ7doZivsDhh8MA18vSJYpIGmJ5mlI7iKQ7mexncLJE5+k0MkilTnIR18d6xPh6x5cTsvw4vxWSZoleeNgUtzspvXLCQsB8yJHimlJ8Ai46gG5cPh9dv4oo5PWI7Wb1i7uvoT3QGmKKLGwjjGwA2C+3ds77PWchlniDSymZ2j0QjNzPGh0kPN/VwZUajkBtO52rUuxBu4731Nore1gggErRR4kfMjMqI8vQN3S/d64G5yazhWkAe6klMtUSnl+utRTJoFI+AqZPjQLHuoU0E1HRQFMUA71LNAse6ikaKB9KAf1+FKigKNPn4UGgdMfrpQMmjr+vvpZprQI+VcbtNw/mRnHXFdilMMjerCSxXhHHW4dLJbzSSwW8snNiuIwWFvMRhhLH0khfxUjruMHvDg9srOO2nF0ixx8+OZH5J1W0glieL1m1YZ7p1kPH1QkdQwNXP0i35hZNMMciO2hyz8sIWICMzEFQm5BJ6bVT+M+j260PqsZUQMSxtZo51VwMZa3UjJAPgAcGrMQkTL1x8Rl4jelkYxetBkV+nq1hDnUR9VmG/llvDNWvsjBERc2sKssIEFzArbssV1Er6DufmuD4/SrO+yvEe7dID3v2fPbg4Iz8rFkgHcHlsTjr3TVyftHybniE0K/KSypY2aDG7RDlKR5rrOr/Jinc7KJ2v4Qba5LYwkh39j/wDqH3iuTWtcQ4X6/auJExNEzQ3CD6MqYDFT9U7Op8mHlWU39i9vJy5f8r+De/yb2V32LsY5ZcV61O8PnRRRXY5BRRUXcAZJwKKJHwM/+5PgB7a2rsjwI8N4d3xieU8yX2Ejup7lXA9+rzqr+jnsKxZb26XSid6GNhuT4SuPDzUfHyz2u03H5pHMiLmyiYW8rZH76TSVYDG6pmNCc9ZvHBx82/d55xGzvs2+SMzurkvClureW+Go3LCe4A/q5LOF1t5YSM/PXTzM4+kB7uLxLtJpsIrXVmSJpI4WJwHtbqNjux2GiRE67fN8qsvZniYht0RtvVTxSNh5xSWxulz72jP+mqHw7hj3ssUcMU8xhjRSIlGdXUlpG7sag7ZPlXM6Gl9nJIeGWokd+TG+G7u1/wARfqOWvzoLbVsuwZhuSmre8dg+GzBZrq6Gm5u35jr/AGaAaYof8ifeTWcW1rPw9hM/DUkneRYwz3iTXBlcZVW2ZgSNzjG3sraeGh+SnN0c3SNfLzo1Y3C6jnGfOor1daR9lMVGopkeNMtvSJooHSo8KXtoJBcH40tVMnxpGgmKKjn9YpUBTxSj6U80CJwaGpEZHwoY4B9tA/KpYoxtSJoErUmpkfzpN4CgqXbDsuJ1YYyCCCPA58Kz+0kuLMhZYZZ1UBUnglaC8RBsqOR3blFAAUPnA9mBW3uua5HF+HqVzpHStZzpLOO8Pz924u2mkE8K3HO7yu8lryZmVlKnmtCTDKcEjWFRsddW2I9m+KBmtWY96P1xWB686SKYwsfaZCMHzqycRl5NxILyaVYW/dPGFiRTndJ3SGSRRjGHUeG+PDk8dsuHuMiWPWdgy8QuJ3bxA0eok9fA4+FJ0I1aD2X45bR3NxzpVQXLWyR52Vnis4C+W6AkyADPUjzr29ruwsc6N3dQPh/I+z31i/D5zHFGt3C7Rw3KSnmIwWSI6Y5E7wBzpxjx29lat2msI+GW4msb+dQyNJFaketwyKq6zoU9+KILuZNWFBz72cG7LuNdkp7UnCtLH7P3i/D6QrjR3CnoR7jsR8DX6XtOGpd20UzIFaSONyv1S6KxGfYTXEuvRXbTNqkiVt+uMH4kYJrpo4iaXPXYiphVlA878uBGmc+CjYe1m6KPaa1XsT6J1iZZ70rJIDlU/qoz54Pz29p2H31oFh2chtI8RxqgGdlAA+wDrWcdpe08s18tr6xJZ24jLyTRxGRh3tPeYfuk6ZfoCwztWLl6qvfZui1TQt3bntJb20BDyIm2wJ7zf9lRu3wrMP2mvqDxndmHEkK/SLyTWDwnHnqZPsNdnt52JsLOO3ijLT3NxIHaWV+ZKYYwXYrjYajpUYGTkjJrPrfhwluHkudVurNlQ7SQ9f8AEFvKoOAOoFePZ69y47dvJcsIRI6YVZeWCdZAZWwwU47rMucH41ovBONokKwpBxB1Hzba2iNpbE435tyzc+UnxZmAP1fCuDEkMCqIr9oiNlRLhL/Ucd1Et0gQZJwO8VG/XwrXuxXCpvVVe8EYmbfSiaQgwMKdzl/E42yceGSnErGYeDsp2YkaRbm5SON1DLBbxD5G2RvnacfPlb6Unj0G1XgeFRIwMCvpisqMVFWplv17qRX9fbQBPjTxvUSegqZoFjbxpK9MmlooAUwKQbJqWaBEe00UY9lFAZpA/r20UYoA0AfdQd6KAJpjeigCgRpkVEDNM0AW3pOmRvUutIdKDh8Q7LRyk5Arh8R7LRWyM0US6wDgKFUt7NW331eNPjXzlgDdd61EphhvCL2CKYy8Wsp5m1HQF5cttEvh8iGy582bPsAxXYPC14vcX1xZ3fq8EVtFbI3KHJMLxM08bRsAUAONxjTg7dKufargSGMkDeqr6Ku1FrZtc2ty4glkuGkQyd2N0Koq6ZD3c5U7HHzts74THdI8OtwnjXEYoI9EdhfRbRpJb3YTVpGAMSjSW26Bq979srxPn8KvQf7hhkH2rJXA4Zb+qrfM0bm2tLhnsIpI2WIyzZCOrMMPGsjEKRsodmOTpI+HCnezbidjckAzWj3Q1SCTU/LaO4YsQN3ZRJpwMDPhWWncve1N/Ih0cLnA8TLNBCB79THFVvgPY/iF1cG5S4tLYaXhcxOt1IA+ksuANGrAB3O2c4o4neW8/ZqOCJ4pLmK3gm5a4dlZZIw5YDOliZCuDgnU3XernwXtVbW6OZ5tIYCQyyW4tI91VREgIDSsNJOwYgHGegq5TDPuC9o+HPwqC2vLaS9uYleMrHEWliVZHEY5/d5Y04wA3wo7HWl087QyWlwbQ55cs5TmxjGyyNsJR4bDPT3VZ/RnwlZEu5ArcmS7me3ZlZdcTaSrBWAOOozjzq9ixCqQopGhOrPLie04fINECa9skJjGrXpGY0ZiTy32A+ickbZvvA+KrcQrIgwNsjr1VXBBwMqUZWBwDhhkA5Aq3HOw/rEmolfDIZdaNjVjKhlORrbG/wBI9dsWngnChBEI8ljtlvEkAKNvABVVR12Ubk7myQ6AG368qCaP191P2VlQN6R3piogZoGfwplt6VOgPCl/Ojwox40Dxg/Go6qeaD50ExRUMUUABTxQg2+NFBFm+ymd6PCkx228aB42qRFHhSP50EQ29JpB50THbNZT2/40Y54GlW4a2jdzKtvI0cjBkKpujKcB9J6+FWITLVw4z1FBcDyqmWXZyxuLX1m2a9nUqSFW9uQ5I6phpgFcdMEjesxXtvK6XiK10tvHLEUWSRhcogcGeMzF9WrCsMFsjVjxpgb+s486kTvVEuuGWMFj65dG/tk055cl7c87f5qaVmPfb6ucjxxg4r3ZLtLO63ZAuVgDobdbjU0iqytqHMclnGQD844z4ZpEZJnDV541cEEiqnxvsFDOCCqsPIgH+dVD0bSRXZW0nTiTXUaM003rc6w41HSRpn3zlVGBvg+RNXbi/Y9ooDNw6Wf1hAHjWS5nmhlA3MTJJIVIdcgHYgkEEUzgxlVYvRgYf+jTXNvn+xmkQfYDivqvZG/G37SvvjNn7ytXHsT2tj4jaidBoYErJGdzG641KfMdCD5EdDkV5e2F46QyaM5KtjGxyQQMHw3qxOUnRXIuxFy/7ziN+48R6yyj7ExXR4T6MLWJxIY1d851SEyPnzy5Ncf0aw2vEEMTrxBJ4I4ucz3dwqu7AhmQLN0LIx6DrXk7R8SS24pb2dj6+Jo7iAzM0800LQOF1go8jbd9ckqMY69KmVw1qCPAwPIVPw60A7fdXL47ctHGSKbq6epfZSaYA9RWU9hGgvLiS1uBfC4BnlLi6nSEx80BAgSYdFkQfNHQ1LttfWXDrpbb1fiM7NEJPk7256FnXGnm520ffRGqmUHxpg9N6w6LtnZF1VrLiqBmVcte3IA1EKCcyeZq6cYsRY8R4atvLOEnkmSVXuJplZVjDKNMrsAQd8jBqK0AioB9/wBe2pH9fhSPt86BGpad6ieo9lTagWKir1In9fzpEDNAY3pgVFetSoEceVFMCnQKkD5+6iigDTHSligjFAEULRTFBE+3xrkcZ7PpKu43xXYC0nNWJwMk9Zm4PcNNGC0Lfv4fBwPppnYSgePRhsfAi5cT7OcP1/th0buRc5gPmPpXWkrxfSlVehPiR4gEVL0mX2XiiMkcKSyct5XXKopV8sdx4geNWG/7T8Nk4a1l+0bUFrfk69YIHc0atOfjjNWpmlxOC8Lm4zOt/eDTAu9pbZyqjwlk8GY7H7PDAqxds+IR28DZ6Ae8n2AeJJwAPMiq/wCjHtOzWc0JMbrZvyY5EBAkjAIVyCT1C5yPOvLwrjFtNdCe/vreNYZpSlsRofUjlYXkYsdQAAcAAb6T4UjQl2Iuz15ZcJlNtCX4hd4L6WQcnUCANTMNokyBgnvsT0Jr2eiO0vba3a1vIZESLBhd2jOVPzozodsaWyR7Gx9EVQ+112L/AIuiQ3xmjljbQLeQoIRGC2lsE62bBJO3XyArnQ8Me2v4QeIyWoGpxLPIzx5jKEIVLKCG1EEE9M1MZ1XbReONR/sbi63Q7tjfsEn+rFPuVk9gO7fGT2Vd+O2waI+41w+0vabhN9aSW019a6ZFxkSLlW6q679VYA/Cqbb9sng02S3cF+q2xZJo1IZTHlQknfbWdON9jsOuc0jcnZ2vRXHp4hfD/Ct/+9NXmsl/+bbv2Wifyt6+Po34/Z22u5uOI2xkuYodUYGgxEamKHLHUQZCPD5tfLidzaNxOW/t+M2cTSxrHpePmAABAd+YuclAenjSZ1IjRonG+1NvaJrnfQmQucM256DCgnw8q5lp22sr7VHDMGfGrQVdGI8SokVdXtx0qkyT28k8Ek/G7J1hmil0rCULctw+NXNOM4xnFQ7bdqLe44zw+S2mSYIkwYocgEq+AfhQdfsXFp44QP8AhZ//AMtvXo9I9rwwX6S3d9NaXAgCqsYBBj1yENvC+5bUOv0a4nYbjltDeyXd3fwRti4hEDKVdFMqlWL53ysYPT6VLt1+z+IXiXScWtItMIi0vFzQcM7at2A+njp4VZnVIjRww1pPfG2juzdWht9bvMFXTIHI06tEeBjSfeevla+xPo94fHcJNBKJJYssAs6vjwyVUnbfHxFVZ+C2bKUbjdjoOnUFtVUkBg2NQfOMqK7faPjNg3E+E/s57cH1hll9XVUOlzEMPpAyCNQwfbSZXDYFpZ++haAKypn8KGzmoc0eY+2jmDzH2igkOlFR5w+sKNa+Y+0UH0PWoHNLmjzH20GUeY+0UH0zRXz5y/WFKgmo2qQpKMfbRQRfzpk0Um3+NA8bCpUZqJH40C6H9e2hhtv40yfjikw3++grvHuyEdxkOAQ2xBG1V1PQ7aA7woft/OtHNRx+H41cphXuEdj4LaJo4YljD4LafpEbAn4Gubfeje3lfLxo58yoO3lkirnmhRv938qZMK7wXsPbW7akghVxnDiNAwyCDhgMjIOK+XG+xEVxnWisMjYgEe/Bq0E0qZMKEvoptc/uIv8AQv5V0bP0eW0e6Qxo2MalRVO/hkDNWzNCDr7aZkwo0nostmYkwxkk5JKLk+/avmfRRa/2EX+hfyq/GgbVeaTEKCvoptT/AFEX+hfyro8P9HdrH3lgiVh0YRqGHgcEDI2q1+FSUYFTMmFMvPRtbytqaJGPmyqT9pFeVvRZa/2EX+hfyq+/+VLwq80mIUT/AHWWv9jF/DX8q6vCOwVrAyusEIZSCrcpNQI6EHGQfbVlbf4/lUyamTAr5McZ+P41Mj8aGPxqK/NHDpLURfLQTPJq+crYjKZGcjrq08zcbZRf71el5rDDYtrkDA5ba87kHJcZAOGwAARkZyc1rg9ElgNgkoH/ADn9vt9p+2pH0ScP+pN7Pln2x8a5OjV6cXQr9Mkilsmxqt5dk3O6hikK6cLHkBnmwCTtpYHOok1PmcNCqeTcFtW437o0JgnvgMpbWcAgkD5yeOsD0UWH1ZvD+vk9nt/uj7BS/wB03D/qTfxpPAYHj5bU6VXpejV6ZC8lkcKLadRriOclpGUaxLHksFBJK4IX6PhX0E/Dx/1W4ZtJ8SBkg6TgSE41Y8fmnHeI1traeiexz82br/bydfPr1o/3TWHXTN4b8+T4DrTo1ek6Ffpgl0ULvywQmptAbGoLk6Qx88YzRW8j0P8ADv7OX+M/50qz9PUx9NX6XNvH4fjSTrRRXa+glR5/Ciigi3h7z/OmvjRRQMfr76PD7aKKCJ6/AUx0oooA9D7jTPX4inRQfOpmnRQL8x/Kg/gaKKCC+FTP6+6iigPyNRbofhRRQNOtH6/lRRQPz9/4Cot4fH+dKigktMU6KCPh8DSbr9n4UqKCQ6fr20HofjRRQSPX4ivkKKKD7Ciiig//2Q=="/>
          <p:cNvSpPr>
            <a:spLocks noChangeAspect="1" noChangeArrowheads="1"/>
          </p:cNvSpPr>
          <p:nvPr/>
        </p:nvSpPr>
        <p:spPr bwMode="auto">
          <a:xfrm>
            <a:off x="0" y="-1539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hQSERUUExQUFBUWGBcaGBgYFxgYFRgaGhoYGBcXFxQYHCYeFxokGhcYHy8gJCcpLCwsFR8xNTAqNSYrLCkBCQoKDgwOGg8PGiwkHx8pLCwsKSksLCwsLCwsLCosLCksLCwsKSwsLCwpLCksLCwsKSkpLCkpLCwsLCwsLCwpLP/AABEIAMIBAwMBIgACEQEDEQH/xAAcAAACAwEBAQEAAAAAAAAAAAAAAQIGBwUEAwj/xABOEAACAQMCAwQFCQQHBAgHAAABAgMABBESIQUTMQYiQVEHFGFxgSMyQlKRocHR8BUzk7EkQ1NiY4KSFhdUczREcrLC4eLxJSY1dLO1xP/EABkBAQEBAQEBAAAAAAAAAAAAAAABAgQDBf/EACwRAQABAwIGAQQABwAAAAAAAAABAgMRITEEEhNBUWGRFDKh8EJxksHR0uH/2gAMAwEAAhEDEQA/ANoQbfGiikDQGMik5228aZpjpQPw+FIn8aRpjegRpN4Dypn+dM0DNImk2aY6UCxSXr+vZQa5vGe0cNspeWRUUdSxwPd7T7BQdQ0s1Qk7e3N1/wDT7GedT0lkxBAR5q8m7j3Cvp+zuMStiS6sLTILaUR5pAoxkkSFVwCRuNt6C8awM7+2oxyjfcVm7WkegvNx+Z1HU26RKB3S+fk0fC6VJ1dNutfWPsjZuVzxTimXSVxquHj7sJCy5BiXSVJGVODg5xig0bWPAihTWcWnCbMAmPjHEkCoXOuXICiNZjkSw9RGyuV64PSvbw2wuJFL2vGdaqyqVntYyQzAFFbHLdSwKkbbgjHWgvPQfdUkG1VLncXg+fb2l2v+DK0Env0TArn/ADV9bL0gwGQQ3Cy2UzHupcpywx6dyXJjfr4Nn2UFo/8AKl4UKf17qDQJztt41Oljb9eVI0DJ/Gkaa0vxoEeo9lTakfwoYnNAE0sUx0pUCXrUqfj8ahv+vZQTAoozRQRooUbVIUEcUEYpOaZNAUxSxsKlQRC0Us7/AK9tBoJAUs08b0nbAoPNxBiEJHXFZCl1zOLSGaIXTpbvJZwyH5NpYyGkULg5kKAlSR4D2EWP0gekNrMKohL6zjWWCxIc475AJHn0+NVfiXZie3gj4ybuKd4JYpAluMwCMuFkAk+c5IYA5xtmtdme649o+1jYYxzOYri1jmtOWCXSdCZEhYRrq0zgAAN15cijyr3cA7P3EN9NPHEiW8zaDE7fKRoAH5sJGoKrzPKTF3eobY5FfPhTSzoTwqGCxtpDn1mSH5SXrh4rYacrvkPKd87Ljeqvc9lbibiFxa3V7dzBY4pYxzDGjxvlXJijwo0yAjbwIrLSw2fZ17ewlsri5t443hmiDvM7sNYKRELKVWNEjwCi7EjII3zPtVe8OuoIopOJWqPGykus0WWUqYp0xryBJGzr12yDviuXa+h20HWFSf7xLf8AeJr3R+im0HSGL+Gv5VcJlzbhbeQXyQ8T4fi9MmSbg5RXRYwqw8zRqCrjXjODjpXVt+zEhYRxOk9u17DcGbm65eWikiORiSXKPHEqtk90jpp3+EvontT/AFMX+hfyqtce9GcEA5kamNh0ZGZCPcVNXGUzh2Jre7tILhraK4ikb1tlQEC2t7dCFiZY3blGY8rUApziaRjqwoPUvu0PrQtbeSG3ngubZJHMhwJH7hmVGG0bxxNztxkgEDTjNcb0aWnEp7VriO/fRzXWJLlPWI5ETu5L5Ei5cMNm+j0r4ds7oLG1vJZrbcRuCsMLR6mtpBMVhllhYAKH5Z0NqUOAyjJFZaWz0YsxsRlnaLmS+rF8mT1bWRDrJ6nSCR7NNWzFZxdcYl4CkcUs8V5B3Uij2S/UfNULGMrOo2GToP3Cr7YXvNjSTRJHqGdEi6ZFz4MuTg+z20HqIxRQaMbCgdILUqhnf9e38qB08VE1LG9As0Baka+YbFBKg0Y3pgUCzRUixooEgwPjRSoFAeFJt/jTannb9eVA/CosPxoI/GhaAJpMN/voJpsdqCRNea7uAgyT+t6pnbntNIq+r25/pFywgiOcBWk7pckfNCrls+wVVO0fbeQ8LOrKXEQ5Ew+kkykRsfiTrHvqxCZe3tDxP1yRo7WETBW5byyOsVsrHqhkb94wG5RATVU9FMNr63JJd8mKI2chYM2iE65eUdmO+Y8jH96u9BGJIUsbfHN5eiVhgx2MDfvIww2e8lGeYw3yzDYKK8Ha3h1jZvHI8HPKlYVjDDCYDOMqds4x18xWozKTo6M/F+BqdEd9xNkXZYoproxKB0VcjoPfXv7K20UnEbeayHERHGsqzNdljEY2XurFzCWLGTQdtu7mq1b+kyBNhYuB5CSMD7MV1rf03ogwLKT+LH+Va6VXifhnqU+Y+Wx5/OhB1rJB6ex/wcv8WP8AKj/f2P8Agpf4sf5VOlX4n4XqUeYa6aonpHilaCRY/nFWC+8rtv4VXB6eh/wcv8WP8q+F16bkk62Un8WP8qsW647T8JNyie8PDwOfhsUEUcx41FIigNhpQit1bliI6QmonG1WXs3e8EedCbyeaZdQjF9LN3NY0tyxKFQMRttv5VV5PSnCf+oyfxI/yrk8R7cWsinmWLsviC8Z/Db4U6VXifg6keY+Xt7C3AtrnTDZC6cLK/MV1E+mO4eI6eYcOSvL7qlSc+NbL2b7TwXkbGIsGQ6ZInUpLE31ZIzup6+zY77Gsd4lwn9nvDLboJVg1q0Td4SRSZEsTeeQTjI+0107ftFDDe2d3BI0kM5MGsnMmhhtb3W+ebDJoKu27o2MnRqbExhqJbMxz8anms04l23m9aWWLPqlmR66c93E+lEAXHeaMfKnyFaR4fr31lo2H40E01qOaAI391TNI/hSYUBRn8qB0pZ8KBoN/uqVIneolaCQFOln9YooFmnQu4p0Ecb0NScePspnxzQFOjTtTJoIqPCvncPgGpkYP69tV3tZxTkpq/W1WIykzhm/a+4T1y3kdwYOY0buCCEWVXgZ8j6hY59oqu9u7aW4mtggAlu4UFyCdKie1aSGaRmzhEHLJLHwXNTbhJThqXJdpY5e9eRHJ5PPkfkzxnHzSAAR9YZ69KjYmZLnTrLctioDKZtZLagqw/1pLgNpOxIGas66wkaaL9a8Gtba2EjPeTQjI1rK1tBPKR3IrOBV5k+W2MhwMAtk9Kr3aPhBtre2ib55k1yePfZWJ38cbLn+7V34BaTm/tzeW1xJPKsjLNdSIeVGgBcx26E8o5ZVAIG7ew1xfSyMSxD/ABP/AAtW7X3Qxc+2VIJr08K4ZNdFxbQyT8sKX5YDEaiQO7nJ6eGa8d3ZaRDqJbnIjkHwzPLGAMdAURW+Naj6KuLQWbyyzFYo2iRS2AF1NeXaqWPQAADc9AvurovcXNM0xTG//f8ADwt8NE55lMHYfiGM+o3X8PH3E1zOIcOmtyBcQzQE5xzY2QHHXSSMH4Gv0gnpIsOTDMZ0SKYNpZiMBl0lo3xnQ+GHdPka4XbvtDZXtm8SSRTNHPZsU2J0vPb/ACir4oUlxqG3fxWY4qvu3PDUdmL2HZe8nUNFaXLodwwicKR5hiACPaK9L9h+IDb1K5JPlGfvPQe+v0BH6QuHtGJFu4SmUUnWO4XBK8wH9380jvYwRivb/tTbdz5Ve/ObdT4GUAnQD0+ifftjqMz6uv0fTUPyxKhR3jcaZEZkdcglWUlWGxwcEHcV573923uqw9s7dfWp20jVzZTnG+fX7lM58e7t8B5VwL+0KRKdRYSQpIM+ZZ1cD2B0YfCvS1xPVo1jzHw8qrHJVmPS/wB1wy39fLXEZIuI9KETPABcD5mqRdlEg7uWUgNgnYk1xe1fZMW5M0HOPJZHngnAS6hw2A76e5cREnAlXONQyetXv0jcPUWhflrJpRSyHbKjGrBHRgMke6qTd8RvEgiWRZREy/0ZrpPmh1+bDeLnKshwY5MoynBFck+nXHtYxcGLhIjXvSXNuXZQf3txxGQpCMeJSCKU7+Smth4c6qqRawzpGmoZGrGNIYjrglWwfYfKvzf2T4jPzVZ1MkkRjgt4emqfTyl1f9iMbnwznbetY7K2MlvxXElx6y9xaMZGG0ay284jaOJfBF1Fd98qxPWstNEpKKkTUMEfr31FOgUj4e2p43oI4pgUHyqGD+vfQSzRR41ICgjj2GimffRQA2+2ilQKAoIzQ1PO368qAzSI/Gg0LQBNVPt1Z64z5Yq1k1nXpK4o3KWNHaNjLCFcdV1SqpODsRhjsdjmtUpKudm5k9VjhkO3f4bdA/UmMklhcY8AHZkz/iN5V4PRnY6IeeGSKZkLSXL4K2dvkprUNsbmYq2nPRUBxg4bk9rLK5hGokASrpSeMEQz6GD8p1O8M6vHnQejIQK8XZnh09zEI2dRBAomkaTPq8IbAR5UXe4mKBVSPyCjzwmCGq9kJonma8J5cLKttZiVsSSIXLvKS5y8k0x1fWIAz1qj+lofKx/8z/wmrJwfstGvFLTUZ5J47WWeQzlcrqZYoVES9yHA1toGSCRvtVe9Lq/KRn/FH3q1btfdDzufaoPQKpRG+UTS5MhkQas6FGvQFySfm53NaX2AsJJuYsahyqQuUJULIsd/dSGMltgG0ge8jO2azNy3cyukMUZTkd5RI0ZO3TvIw+FbL6FP38v/ANv/AP2XlefFRTFyjl2z/apbM1cs837s7Fr2bumuY5XsLaIS3AknUSo6KqRPECV0jmSOZnbIAxoTOTmvBxfs3LbWiNJHEmI+HQkoQW1pfIQM43Aj0ZPmABkDNdT9ocRjkeVbiGS29cMXKePE4R7gQNocHB0OxC56hBnyr69orSeLg6R3MgllS4tVMgGC6i8iEbNue+UClvaTUej79qOxmsz+r28GJbSWM91F1Sl0MZYacHA1nUdwenWuR/sNcG8kulTlf06JuTlDbzQJoAmaNW7kqd9w3XIHdHhYO1Ul6buFLKeKJjDMzrMhaMgPEqnunOrLYHszT7H3N5M5nnKcqSJVMYziOeKR45OX5xvgtk77qPCgwzti2LmYlVcc2Xutq0t/8Qudm0kNg+wg+2qvdr3HOAuRsoLlUHgqlyWxkk7nxqz9s/8ApE//ADJf/wBhdVWblX0YZcFkRl3zlZPm/GvXg+XkmZ3zVj8vC/zc0RG2j9C9srdOQCzKAQo3IAOdgMnxOcYqq9mLlntzaMBNNDGY2tZD8ne2qklDFn93cRg4BH1RnwK9n0kwE2ckRGQY2A94GVPwYA1TuI9k43traWykmSWSKOWGN3LLI4UGRLa4HeiuEYN8mSdW2M74zOz1jd8uyduLXiE0seqcR27SWZbq8lw8VrArr4SKzNE/95Gq/wDZDhoN9qVy8dnAbXmH+uuHfm3coPj39j/eZvKsUj7TXHrAmMoGsB2kCgNlSQWCDbncw6tti+HPUmr09pfLbwRs/qEJltY0tUz6w0c0ukPNL1Qtpc6erENkbb5VuB/OgmhT99LNRTI8fjTPlQaTCgMfr7aM0eFLP2UDVd/up5oJ3pEb0EgKKWqigjmpUIdqM0CzvTaosM7+ym22fOgAadHhQW/XuoEMdKzX0m8DaWNtOx6g+RBBU/AgVpJXfbz/ADqu9rXxEQMBiCASMgHGxI8Rnw9lap3Zq2Ua14rFf2c+oBeYuniFuesE2AF4jEv1NWlnxtjvdVbXwuwnEYbSyjkmy/KkMvJG7T3ZZoraIbdIo4eZ5AzI3UDPh/Zl00EfEGhKjvf0i1JMkWlmRxLCe9pBDZ+cuPfXC7O8OE1xyeYvys2NaYVI4WUyXEiJjEZ5aYxgY048KYXLQuyPapzcrKYzLJeXKRXFzg8iPuvy7aA572kLjVuPPOQa8nphtsIW+qyN9jAH+dd6WXUOFRKvLWW4W5ihGwhtYEblhh9d9auxO5ZyMnSKh205V/amSE6o3EihseKsyE+7UpwfEYNWidWao0Y5NNrWLU0amLREsYWQu45rya9WnQATIc97OfCtM9F3aaC0nczuUQw6S+lmRG9bu2AkZQRHlTkasA1lZ1FBj56kZB+sp3z8RXa4X2klttfI5kWttT6ZF7x8zlT9ntpxVi7OJtRnGsZ0jvpmInz4YtXadYr0bWLvs9z/AFnm2PO5nN5nMGvXnVq+d1zvXp7Y9ora6sG9Wnim03FlnlurEf0qHGQDkfGsW/24us51y589ceft0V57ntE1zlbpo8AxsjylxIMMC6LNBETpYD5rDY4YbjB5pjiqdarcY9VTn80xH5esV250ir9+W5drZ+CXEoW+mtXki1KA02CmT3gQrDByB132r1WXbnhVtCkUV1BoRQqJG5lbA6AKup2P2k1hKdt7kZCtpTJ0rDpjhC57oSNo9QXH1tz41JO3d2vSSYe6RB/JKcnGTGYtx/VP+h1LUfxfvyh2luklmlfLIrO5OUJdA1/cN3oiQdQVgSpwa8XCUM91aQnDKJYIVIVlLIJWkLENv9Nh7lFea+vmldnKnVIwMjMwJbGDnAAwdh796tvok4TzuJCQ/MtkZyfDW4KRj34LN/lrss2ardqZr310/nu8arkVVxTT+4aB6TuLcuDUqh3LRqE8W1OBgeRwTiqP2d4xGqy8Nui8MEr5hdwUksbrOpQ46xrrwQc43O+GYjq+k3iyhjoIZ7doZivsDhh8MA18vSJYpIGmJ5mlI7iKQ7mexncLJE5+k0MkilTnIR18d6xPh6x5cTsvw4vxWSZoleeNgUtzspvXLCQsB8yJHimlJ8Ai46gG5cPh9dv4oo5PWI7Wb1i7uvoT3QGmKKLGwjjGwA2C+3ds77PWchlniDSymZ2j0QjNzPGh0kPN/VwZUajkBtO52rUuxBu4731Nore1gggErRR4kfMjMqI8vQN3S/d64G5yazhWkAe6klMtUSnl+utRTJoFI+AqZPjQLHuoU0E1HRQFMUA71LNAse6ikaKB9KAf1+FKigKNPn4UGgdMfrpQMmjr+vvpZprQI+VcbtNw/mRnHXFdilMMjerCSxXhHHW4dLJbzSSwW8snNiuIwWFvMRhhLH0khfxUjruMHvDg9srOO2nF0ixx8+OZH5J1W0glieL1m1YZ7p1kPH1QkdQwNXP0i35hZNMMciO2hyz8sIWICMzEFQm5BJ6bVT+M+j260PqsZUQMSxtZo51VwMZa3UjJAPgAcGrMQkTL1x8Rl4jelkYxetBkV+nq1hDnUR9VmG/llvDNWvsjBERc2sKssIEFzArbssV1Er6DufmuD4/SrO+yvEe7dID3v2fPbg4Iz8rFkgHcHlsTjr3TVyftHybniE0K/KSypY2aDG7RDlKR5rrOr/Jinc7KJ2v4Qba5LYwkh39j/wDqH3iuTWtcQ4X6/auJExNEzQ3CD6MqYDFT9U7Op8mHlWU39i9vJy5f8r+De/yb2V32LsY5ZcV61O8PnRRRXY5BRRUXcAZJwKKJHwM/+5PgB7a2rsjwI8N4d3xieU8yX2Ejup7lXA9+rzqr+jnsKxZb26XSid6GNhuT4SuPDzUfHyz2u03H5pHMiLmyiYW8rZH76TSVYDG6pmNCc9ZvHBx82/d55xGzvs2+SMzurkvClureW+Go3LCe4A/q5LOF1t5YSM/PXTzM4+kB7uLxLtJpsIrXVmSJpI4WJwHtbqNjux2GiRE67fN8qsvZniYht0RtvVTxSNh5xSWxulz72jP+mqHw7hj3ssUcMU8xhjRSIlGdXUlpG7sag7ZPlXM6Gl9nJIeGWokd+TG+G7u1/wARfqOWvzoLbVsuwZhuSmre8dg+GzBZrq6Gm5u35jr/AGaAaYof8ifeTWcW1rPw9hM/DUkneRYwz3iTXBlcZVW2ZgSNzjG3sraeGh+SnN0c3SNfLzo1Y3C6jnGfOor1daR9lMVGopkeNMtvSJooHSo8KXtoJBcH40tVMnxpGgmKKjn9YpUBTxSj6U80CJwaGpEZHwoY4B9tA/KpYoxtSJoErUmpkfzpN4CgqXbDsuJ1YYyCCCPA58Kz+0kuLMhZYZZ1UBUnglaC8RBsqOR3blFAAUPnA9mBW3uua5HF+HqVzpHStZzpLOO8Pz924u2mkE8K3HO7yu8lryZmVlKnmtCTDKcEjWFRsddW2I9m+KBmtWY96P1xWB686SKYwsfaZCMHzqycRl5NxILyaVYW/dPGFiRTndJ3SGSRRjGHUeG+PDk8dsuHuMiWPWdgy8QuJ3bxA0eok9fA4+FJ0I1aD2X45bR3NxzpVQXLWyR52Vnis4C+W6AkyADPUjzr29ruwsc6N3dQPh/I+z31i/D5zHFGt3C7Rw3KSnmIwWSI6Y5E7wBzpxjx29lat2msI+GW4msb+dQyNJFaketwyKq6zoU9+KILuZNWFBz72cG7LuNdkp7UnCtLH7P3i/D6QrjR3CnoR7jsR8DX6XtOGpd20UzIFaSONyv1S6KxGfYTXEuvRXbTNqkiVt+uMH4kYJrpo4iaXPXYiphVlA878uBGmc+CjYe1m6KPaa1XsT6J1iZZ70rJIDlU/qoz54Pz29p2H31oFh2chtI8RxqgGdlAA+wDrWcdpe08s18tr6xJZ24jLyTRxGRh3tPeYfuk6ZfoCwztWLl6qvfZui1TQt3bntJb20BDyIm2wJ7zf9lRu3wrMP2mvqDxndmHEkK/SLyTWDwnHnqZPsNdnt52JsLOO3ijLT3NxIHaWV+ZKYYwXYrjYajpUYGTkjJrPrfhwluHkudVurNlQ7SQ9f8AEFvKoOAOoFePZ69y47dvJcsIRI6YVZeWCdZAZWwwU47rMucH41ovBONokKwpBxB1Hzba2iNpbE435tyzc+UnxZmAP1fCuDEkMCqIr9oiNlRLhL/Ucd1Et0gQZJwO8VG/XwrXuxXCpvVVe8EYmbfSiaQgwMKdzl/E42yceGSnErGYeDsp2YkaRbm5SON1DLBbxD5G2RvnacfPlb6Unj0G1XgeFRIwMCvpisqMVFWplv17qRX9fbQBPjTxvUSegqZoFjbxpK9MmlooAUwKQbJqWaBEe00UY9lFAZpA/r20UYoA0AfdQd6KAJpjeigCgRpkVEDNM0AW3pOmRvUutIdKDh8Q7LRyk5Arh8R7LRWyM0US6wDgKFUt7NW331eNPjXzlgDdd61EphhvCL2CKYy8Wsp5m1HQF5cttEvh8iGy582bPsAxXYPC14vcX1xZ3fq8EVtFbI3KHJMLxM08bRsAUAONxjTg7dKufargSGMkDeqr6Ku1FrZtc2ty4glkuGkQyd2N0Koq6ZD3c5U7HHzts74THdI8OtwnjXEYoI9EdhfRbRpJb3YTVpGAMSjSW26Bq979srxPn8KvQf7hhkH2rJXA4Zb+qrfM0bm2tLhnsIpI2WIyzZCOrMMPGsjEKRsodmOTpI+HCnezbidjckAzWj3Q1SCTU/LaO4YsQN3ZRJpwMDPhWWncve1N/Ih0cLnA8TLNBCB79THFVvgPY/iF1cG5S4tLYaXhcxOt1IA+ksuANGrAB3O2c4o4neW8/ZqOCJ4pLmK3gm5a4dlZZIw5YDOliZCuDgnU3XernwXtVbW6OZ5tIYCQyyW4tI91VREgIDSsNJOwYgHGegq5TDPuC9o+HPwqC2vLaS9uYleMrHEWliVZHEY5/d5Y04wA3wo7HWl087QyWlwbQ55cs5TmxjGyyNsJR4bDPT3VZ/RnwlZEu5ArcmS7me3ZlZdcTaSrBWAOOozjzq9ixCqQopGhOrPLie04fINECa9skJjGrXpGY0ZiTy32A+ickbZvvA+KrcQrIgwNsjr1VXBBwMqUZWBwDhhkA5Aq3HOw/rEmolfDIZdaNjVjKhlORrbG/wBI9dsWngnChBEI8ljtlvEkAKNvABVVR12Ubk7myQ6AG368qCaP191P2VlQN6R3piogZoGfwplt6VOgPCl/Ojwox40Dxg/Go6qeaD50ExRUMUUABTxQg2+NFBFm+ymd6PCkx228aB42qRFHhSP50EQ29JpB50THbNZT2/40Y54GlW4a2jdzKtvI0cjBkKpujKcB9J6+FWITLVw4z1FBcDyqmWXZyxuLX1m2a9nUqSFW9uQ5I6phpgFcdMEjesxXtvK6XiK10tvHLEUWSRhcogcGeMzF9WrCsMFsjVjxpgb+s486kTvVEuuGWMFj65dG/tk055cl7c87f5qaVmPfb6ucjxxg4r3ZLtLO63ZAuVgDobdbjU0iqytqHMclnGQD844z4ZpEZJnDV541cEEiqnxvsFDOCCqsPIgH+dVD0bSRXZW0nTiTXUaM003rc6w41HSRpn3zlVGBvg+RNXbi/Y9ooDNw6Wf1hAHjWS5nmhlA3MTJJIVIdcgHYgkEEUzgxlVYvRgYf+jTXNvn+xmkQfYDivqvZG/G37SvvjNn7ytXHsT2tj4jaidBoYErJGdzG641KfMdCD5EdDkV5e2F46QyaM5KtjGxyQQMHw3qxOUnRXIuxFy/7ziN+48R6yyj7ExXR4T6MLWJxIY1d851SEyPnzy5Ncf0aw2vEEMTrxBJ4I4ucz3dwqu7AhmQLN0LIx6DrXk7R8SS24pb2dj6+Jo7iAzM0800LQOF1go8jbd9ckqMY69KmVw1qCPAwPIVPw60A7fdXL47ctHGSKbq6epfZSaYA9RWU9hGgvLiS1uBfC4BnlLi6nSEx80BAgSYdFkQfNHQ1LttfWXDrpbb1fiM7NEJPk7256FnXGnm520ffRGqmUHxpg9N6w6LtnZF1VrLiqBmVcte3IA1EKCcyeZq6cYsRY8R4atvLOEnkmSVXuJplZVjDKNMrsAQd8jBqK0AioB9/wBe2pH9fhSPt86BGpad6ieo9lTagWKir1In9fzpEDNAY3pgVFetSoEceVFMCnQKkD5+6iigDTHSligjFAEULRTFBE+3xrkcZ7PpKu43xXYC0nNWJwMk9Zm4PcNNGC0Lfv4fBwPppnYSgePRhsfAi5cT7OcP1/th0buRc5gPmPpXWkrxfSlVehPiR4gEVL0mX2XiiMkcKSyct5XXKopV8sdx4geNWG/7T8Nk4a1l+0bUFrfk69YIHc0atOfjjNWpmlxOC8Lm4zOt/eDTAu9pbZyqjwlk8GY7H7PDAqxds+IR28DZ6Ae8n2AeJJwAPMiq/wCjHtOzWc0JMbrZvyY5EBAkjAIVyCT1C5yPOvLwrjFtNdCe/vreNYZpSlsRofUjlYXkYsdQAAcAAb6T4UjQl2Iuz15ZcJlNtCX4hd4L6WQcnUCANTMNokyBgnvsT0Jr2eiO0vba3a1vIZESLBhd2jOVPzozodsaWyR7Gx9EVQ+112L/AIuiQ3xmjljbQLeQoIRGC2lsE62bBJO3XyArnQ8Me2v4QeIyWoGpxLPIzx5jKEIVLKCG1EEE9M1MZ1XbReONR/sbi63Q7tjfsEn+rFPuVk9gO7fGT2Vd+O2waI+41w+0vabhN9aSW019a6ZFxkSLlW6q679VYA/Cqbb9sng02S3cF+q2xZJo1IZTHlQknfbWdON9jsOuc0jcnZ2vRXHp4hfD/Ct/+9NXmsl/+bbv2Wifyt6+Po34/Z22u5uOI2xkuYodUYGgxEamKHLHUQZCPD5tfLidzaNxOW/t+M2cTSxrHpePmAABAd+YuclAenjSZ1IjRonG+1NvaJrnfQmQucM256DCgnw8q5lp22sr7VHDMGfGrQVdGI8SokVdXtx0qkyT28k8Ek/G7J1hmil0rCULctw+NXNOM4xnFQ7bdqLe44zw+S2mSYIkwYocgEq+AfhQdfsXFp44QP8AhZ//AMtvXo9I9rwwX6S3d9NaXAgCqsYBBj1yENvC+5bUOv0a4nYbjltDeyXd3fwRti4hEDKVdFMqlWL53ysYPT6VLt1+z+IXiXScWtItMIi0vFzQcM7at2A+njp4VZnVIjRww1pPfG2juzdWht9bvMFXTIHI06tEeBjSfeevla+xPo94fHcJNBKJJYssAs6vjwyVUnbfHxFVZ+C2bKUbjdjoOnUFtVUkBg2NQfOMqK7faPjNg3E+E/s57cH1hll9XVUOlzEMPpAyCNQwfbSZXDYFpZ++haAKypn8KGzmoc0eY+2jmDzH2igkOlFR5w+sKNa+Y+0UH0PWoHNLmjzH20GUeY+0UH0zRXz5y/WFKgmo2qQpKMfbRQRfzpk0Um3+NA8bCpUZqJH40C6H9e2hhtv40yfjikw3++grvHuyEdxkOAQ2xBG1V1PQ7aA7woft/OtHNRx+H41cphXuEdj4LaJo4YljD4LafpEbAn4Gubfeje3lfLxo58yoO3lkirnmhRv938qZMK7wXsPbW7akghVxnDiNAwyCDhgMjIOK+XG+xEVxnWisMjYgEe/Bq0E0qZMKEvoptc/uIv8AQv5V0bP0eW0e6Qxo2MalRVO/hkDNWzNCDr7aZkwo0nostmYkwxkk5JKLk+/avmfRRa/2EX+hfyq/GgbVeaTEKCvoptT/AFEX+hfyro8P9HdrH3lgiVh0YRqGHgcEDI2q1+FSUYFTMmFMvPRtbytqaJGPmyqT9pFeVvRZa/2EX+hfyq+/+VLwq80mIUT/AHWWv9jF/DX8q6vCOwVrAyusEIZSCrcpNQI6EHGQfbVlbf4/lUyamTAr5McZ+P41Mj8aGPxqK/NHDpLURfLQTPJq+crYjKZGcjrq08zcbZRf71el5rDDYtrkDA5ba87kHJcZAOGwAARkZyc1rg9ElgNgkoH/ADn9vt9p+2pH0ScP+pN7Pln2x8a5OjV6cXQr9Mkilsmxqt5dk3O6hikK6cLHkBnmwCTtpYHOok1PmcNCqeTcFtW437o0JgnvgMpbWcAgkD5yeOsD0UWH1ZvD+vk9nt/uj7BS/wB03D/qTfxpPAYHj5bU6VXpejV6ZC8lkcKLadRriOclpGUaxLHksFBJK4IX6PhX0E/Dx/1W4ZtJ8SBkg6TgSE41Y8fmnHeI1traeiexz82br/bydfPr1o/3TWHXTN4b8+T4DrTo1ek6Ffpgl0ULvywQmptAbGoLk6Qx88YzRW8j0P8ADv7OX+M/50qz9PUx9NX6XNvH4fjSTrRRXa+glR5/Ciigi3h7z/OmvjRRQMfr76PD7aKKCJ6/AUx0oooA9D7jTPX4inRQfOpmnRQL8x/Kg/gaKKCC+FTP6+6iigPyNRbofhRRQNOtH6/lRRQPz9/4Cot4fH+dKigktMU6KCPh8DSbr9n4UqKCQ6fr20HofjRRQSPX4ivkKKKD7Ciiig//2Q=="/>
          <p:cNvSpPr>
            <a:spLocks noChangeAspect="1" noChangeArrowheads="1"/>
          </p:cNvSpPr>
          <p:nvPr/>
        </p:nvSpPr>
        <p:spPr bwMode="auto">
          <a:xfrm>
            <a:off x="152400" y="-15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eg;base64,/9j/4AAQSkZJRgABAQAAAQABAAD/2wCEAAkGBhQSERUUExQUFBUWGBcaGBgYFxgYFRgaGhoYGBcXFxQYHCYeFxokGhcYHy8gJCcpLCwsFR8xNTAqNSYrLCkBCQoKDgwOGg8PGiwkHx8pLCwsKSksLCwsLCwsLCosLCksLCwsKSwsLCwpLCksLCwsKSkpLCkpLCwsLCwsLCwpLP/AABEIAMIBAwMBIgACEQEDEQH/xAAcAAACAwEBAQEAAAAAAAAAAAAAAQIGBwUEAwj/xABOEAACAQMCAwQFCQQHBAgHAAABAgMABBESIQUTMQYiQVEHFGFxgSMyQlKRocHR8BUzk7EkQ1NiY4KSFhdUczREcrLC4eLxJSY1dLO1xP/EABkBAQEBAQEBAAAAAAAAAAAAAAABAgQDBf/EACwRAQABAwIGAQQABwAAAAAAAAABAgMRITEEEhNBUWGRFDKh8EJxksHR0uH/2gAMAwEAAhEDEQA/ANoQbfGiikDQGMik5228aZpjpQPw+FIn8aRpjegRpN4Dypn+dM0DNImk2aY6UCxSXr+vZQa5vGe0cNspeWRUUdSxwPd7T7BQdQ0s1Qk7e3N1/wDT7GedT0lkxBAR5q8m7j3Cvp+zuMStiS6sLTILaUR5pAoxkkSFVwCRuNt6C8awM7+2oxyjfcVm7WkegvNx+Z1HU26RKB3S+fk0fC6VJ1dNutfWPsjZuVzxTimXSVxquHj7sJCy5BiXSVJGVODg5xig0bWPAihTWcWnCbMAmPjHEkCoXOuXICiNZjkSw9RGyuV64PSvbw2wuJFL2vGdaqyqVntYyQzAFFbHLdSwKkbbgjHWgvPQfdUkG1VLncXg+fb2l2v+DK0Env0TArn/ADV9bL0gwGQQ3Cy2UzHupcpywx6dyXJjfr4Nn2UFo/8AKl4UKf17qDQJztt41Oljb9eVI0DJ/Gkaa0vxoEeo9lTakfwoYnNAE0sUx0pUCXrUqfj8ahv+vZQTAoozRQRooUbVIUEcUEYpOaZNAUxSxsKlQRC0Us7/AK9tBoJAUs08b0nbAoPNxBiEJHXFZCl1zOLSGaIXTpbvJZwyH5NpYyGkULg5kKAlSR4D2EWP0gekNrMKohL6zjWWCxIc475AJHn0+NVfiXZie3gj4ybuKd4JYpAluMwCMuFkAk+c5IYA5xtmtdme649o+1jYYxzOYri1jmtOWCXSdCZEhYRrq0zgAAN15cijyr3cA7P3EN9NPHEiW8zaDE7fKRoAH5sJGoKrzPKTF3eobY5FfPhTSzoTwqGCxtpDn1mSH5SXrh4rYacrvkPKd87Ljeqvc9lbibiFxa3V7dzBY4pYxzDGjxvlXJijwo0yAjbwIrLSw2fZ17ewlsri5t443hmiDvM7sNYKRELKVWNEjwCi7EjII3zPtVe8OuoIopOJWqPGykus0WWUqYp0xryBJGzr12yDviuXa+h20HWFSf7xLf8AeJr3R+im0HSGL+Gv5VcJlzbhbeQXyQ8T4fi9MmSbg5RXRYwqw8zRqCrjXjODjpXVt+zEhYRxOk9u17DcGbm65eWikiORiSXKPHEqtk90jpp3+EvontT/AFMX+hfyqtce9GcEA5kamNh0ZGZCPcVNXGUzh2Jre7tILhraK4ikb1tlQEC2t7dCFiZY3blGY8rUApziaRjqwoPUvu0PrQtbeSG3ngubZJHMhwJH7hmVGG0bxxNztxkgEDTjNcb0aWnEp7VriO/fRzXWJLlPWI5ETu5L5Ei5cMNm+j0r4ds7oLG1vJZrbcRuCsMLR6mtpBMVhllhYAKH5Z0NqUOAyjJFZaWz0YsxsRlnaLmS+rF8mT1bWRDrJ6nSCR7NNWzFZxdcYl4CkcUs8V5B3Uij2S/UfNULGMrOo2GToP3Cr7YXvNjSTRJHqGdEi6ZFz4MuTg+z20HqIxRQaMbCgdILUqhnf9e38qB08VE1LG9As0Baka+YbFBKg0Y3pgUCzRUixooEgwPjRSoFAeFJt/jTannb9eVA/CosPxoI/GhaAJpMN/voJpsdqCRNea7uAgyT+t6pnbntNIq+r25/pFywgiOcBWk7pckfNCrls+wVVO0fbeQ8LOrKXEQ5Ew+kkykRsfiTrHvqxCZe3tDxP1yRo7WETBW5byyOsVsrHqhkb94wG5RATVU9FMNr63JJd8mKI2chYM2iE65eUdmO+Y8jH96u9BGJIUsbfHN5eiVhgx2MDfvIww2e8lGeYw3yzDYKK8Ha3h1jZvHI8HPKlYVjDDCYDOMqds4x18xWozKTo6M/F+BqdEd9xNkXZYoproxKB0VcjoPfXv7K20UnEbeayHERHGsqzNdljEY2XurFzCWLGTQdtu7mq1b+kyBNhYuB5CSMD7MV1rf03ogwLKT+LH+Va6VXifhnqU+Y+Wx5/OhB1rJB6ex/wcv8WP8AKj/f2P8Agpf4sf5VOlX4n4XqUeYa6aonpHilaCRY/nFWC+8rtv4VXB6eh/wcv8WP8q+F16bkk62Un8WP8qsW647T8JNyie8PDwOfhsUEUcx41FIigNhpQit1bliI6QmonG1WXs3e8EedCbyeaZdQjF9LN3NY0tyxKFQMRttv5VV5PSnCf+oyfxI/yrk8R7cWsinmWLsviC8Z/Db4U6VXifg6keY+Xt7C3AtrnTDZC6cLK/MV1E+mO4eI6eYcOSvL7qlSc+NbL2b7TwXkbGIsGQ6ZInUpLE31ZIzup6+zY77Gsd4lwn9nvDLboJVg1q0Td4SRSZEsTeeQTjI+0107ftFDDe2d3BI0kM5MGsnMmhhtb3W+ebDJoKu27o2MnRqbExhqJbMxz8anms04l23m9aWWLPqlmR66c93E+lEAXHeaMfKnyFaR4fr31lo2H40E01qOaAI391TNI/hSYUBRn8qB0pZ8KBoN/uqVIneolaCQFOln9YooFmnQu4p0Ecb0NScePspnxzQFOjTtTJoIqPCvncPgGpkYP69tV3tZxTkpq/W1WIykzhm/a+4T1y3kdwYOY0buCCEWVXgZ8j6hY59oqu9u7aW4mtggAlu4UFyCdKie1aSGaRmzhEHLJLHwXNTbhJThqXJdpY5e9eRHJ5PPkfkzxnHzSAAR9YZ69KjYmZLnTrLctioDKZtZLagqw/1pLgNpOxIGas66wkaaL9a8Gtba2EjPeTQjI1rK1tBPKR3IrOBV5k+W2MhwMAtk9Kr3aPhBtre2ib55k1yePfZWJ38cbLn+7V34BaTm/tzeW1xJPKsjLNdSIeVGgBcx26E8o5ZVAIG7ew1xfSyMSxD/ABP/AAtW7X3Qxc+2VIJr08K4ZNdFxbQyT8sKX5YDEaiQO7nJ6eGa8d3ZaRDqJbnIjkHwzPLGAMdAURW+Naj6KuLQWbyyzFYo2iRS2AF1NeXaqWPQAADc9AvurovcXNM0xTG//f8ADwt8NE55lMHYfiGM+o3X8PH3E1zOIcOmtyBcQzQE5xzY2QHHXSSMH4Gv0gnpIsOTDMZ0SKYNpZiMBl0lo3xnQ+GHdPka4XbvtDZXtm8SSRTNHPZsU2J0vPb/ACir4oUlxqG3fxWY4qvu3PDUdmL2HZe8nUNFaXLodwwicKR5hiACPaK9L9h+IDb1K5JPlGfvPQe+v0BH6QuHtGJFu4SmUUnWO4XBK8wH9380jvYwRivb/tTbdz5Ve/ObdT4GUAnQD0+ifftjqMz6uv0fTUPyxKhR3jcaZEZkdcglWUlWGxwcEHcV573923uqw9s7dfWp20jVzZTnG+fX7lM58e7t8B5VwL+0KRKdRYSQpIM+ZZ1cD2B0YfCvS1xPVo1jzHw8qrHJVmPS/wB1wy39fLXEZIuI9KETPABcD5mqRdlEg7uWUgNgnYk1xe1fZMW5M0HOPJZHngnAS6hw2A76e5cREnAlXONQyetXv0jcPUWhflrJpRSyHbKjGrBHRgMke6qTd8RvEgiWRZREy/0ZrpPmh1+bDeLnKshwY5MoynBFck+nXHtYxcGLhIjXvSXNuXZQf3txxGQpCMeJSCKU7+Smth4c6qqRawzpGmoZGrGNIYjrglWwfYfKvzf2T4jPzVZ1MkkRjgt4emqfTyl1f9iMbnwznbetY7K2MlvxXElx6y9xaMZGG0ay284jaOJfBF1Fd98qxPWstNEpKKkTUMEfr31FOgUj4e2p43oI4pgUHyqGD+vfQSzRR41ICgjj2GimffRQA2+2ilQKAoIzQ1PO368qAzSI/Gg0LQBNVPt1Z64z5Yq1k1nXpK4o3KWNHaNjLCFcdV1SqpODsRhjsdjmtUpKudm5k9VjhkO3f4bdA/UmMklhcY8AHZkz/iN5V4PRnY6IeeGSKZkLSXL4K2dvkprUNsbmYq2nPRUBxg4bk9rLK5hGokASrpSeMEQz6GD8p1O8M6vHnQejIQK8XZnh09zEI2dRBAomkaTPq8IbAR5UXe4mKBVSPyCjzwmCGq9kJonma8J5cLKttZiVsSSIXLvKS5y8k0x1fWIAz1qj+lofKx/8z/wmrJwfstGvFLTUZ5J47WWeQzlcrqZYoVES9yHA1toGSCRvtVe9Lq/KRn/FH3q1btfdDzufaoPQKpRG+UTS5MhkQas6FGvQFySfm53NaX2AsJJuYsahyqQuUJULIsd/dSGMltgG0ge8jO2azNy3cyukMUZTkd5RI0ZO3TvIw+FbL6FP38v/ANv/AP2XlefFRTFyjl2z/apbM1cs837s7Fr2bumuY5XsLaIS3AknUSo6KqRPECV0jmSOZnbIAxoTOTmvBxfs3LbWiNJHEmI+HQkoQW1pfIQM43Aj0ZPmABkDNdT9ocRjkeVbiGS29cMXKePE4R7gQNocHB0OxC56hBnyr69orSeLg6R3MgllS4tVMgGC6i8iEbNue+UClvaTUej79qOxmsz+r28GJbSWM91F1Sl0MZYacHA1nUdwenWuR/sNcG8kulTlf06JuTlDbzQJoAmaNW7kqd9w3XIHdHhYO1Ul6buFLKeKJjDMzrMhaMgPEqnunOrLYHszT7H3N5M5nnKcqSJVMYziOeKR45OX5xvgtk77qPCgwzti2LmYlVcc2Xutq0t/8Qudm0kNg+wg+2qvdr3HOAuRsoLlUHgqlyWxkk7nxqz9s/8ApE//ADJf/wBhdVWblX0YZcFkRl3zlZPm/GvXg+XkmZ3zVj8vC/zc0RG2j9C9srdOQCzKAQo3IAOdgMnxOcYqq9mLlntzaMBNNDGY2tZD8ne2qklDFn93cRg4BH1RnwK9n0kwE2ckRGQY2A94GVPwYA1TuI9k43traWykmSWSKOWGN3LLI4UGRLa4HeiuEYN8mSdW2M74zOz1jd8uyduLXiE0seqcR27SWZbq8lw8VrArr4SKzNE/95Gq/wDZDhoN9qVy8dnAbXmH+uuHfm3coPj39j/eZvKsUj7TXHrAmMoGsB2kCgNlSQWCDbncw6tti+HPUmr09pfLbwRs/qEJltY0tUz6w0c0ukPNL1Qtpc6erENkbb5VuB/OgmhT99LNRTI8fjTPlQaTCgMfr7aM0eFLP2UDVd/up5oJ3pEb0EgKKWqigjmpUIdqM0CzvTaosM7+ym22fOgAadHhQW/XuoEMdKzX0m8DaWNtOx6g+RBBU/AgVpJXfbz/ADqu9rXxEQMBiCASMgHGxI8Rnw9lap3Zq2Ua14rFf2c+oBeYuniFuesE2AF4jEv1NWlnxtjvdVbXwuwnEYbSyjkmy/KkMvJG7T3ZZoraIbdIo4eZ5AzI3UDPh/Zl00EfEGhKjvf0i1JMkWlmRxLCe9pBDZ+cuPfXC7O8OE1xyeYvys2NaYVI4WUyXEiJjEZ5aYxgY048KYXLQuyPapzcrKYzLJeXKRXFzg8iPuvy7aA572kLjVuPPOQa8nphtsIW+qyN9jAH+dd6WXUOFRKvLWW4W5ihGwhtYEblhh9d9auxO5ZyMnSKh205V/amSE6o3EihseKsyE+7UpwfEYNWidWao0Y5NNrWLU0amLREsYWQu45rya9WnQATIc97OfCtM9F3aaC0nczuUQw6S+lmRG9bu2AkZQRHlTkasA1lZ1FBj56kZB+sp3z8RXa4X2klttfI5kWttT6ZF7x8zlT9ntpxVi7OJtRnGsZ0jvpmInz4YtXadYr0bWLvs9z/AFnm2PO5nN5nMGvXnVq+d1zvXp7Y9ora6sG9Wnim03FlnlurEf0qHGQDkfGsW/24us51y589ceft0V57ntE1zlbpo8AxsjylxIMMC6LNBETpYD5rDY4YbjB5pjiqdarcY9VTn80xH5esV250ir9+W5drZ+CXEoW+mtXki1KA02CmT3gQrDByB132r1WXbnhVtCkUV1BoRQqJG5lbA6AKup2P2k1hKdt7kZCtpTJ0rDpjhC57oSNo9QXH1tz41JO3d2vSSYe6RB/JKcnGTGYtx/VP+h1LUfxfvyh2luklmlfLIrO5OUJdA1/cN3oiQdQVgSpwa8XCUM91aQnDKJYIVIVlLIJWkLENv9Nh7lFea+vmldnKnVIwMjMwJbGDnAAwdh796tvok4TzuJCQ/MtkZyfDW4KRj34LN/lrss2ardqZr310/nu8arkVVxTT+4aB6TuLcuDUqh3LRqE8W1OBgeRwTiqP2d4xGqy8Nui8MEr5hdwUksbrOpQ46xrrwQc43O+GYjq+k3iyhjoIZ7doZivsDhh8MA18vSJYpIGmJ5mlI7iKQ7mexncLJE5+k0MkilTnIR18d6xPh6x5cTsvw4vxWSZoleeNgUtzspvXLCQsB8yJHimlJ8Ai46gG5cPh9dv4oo5PWI7Wb1i7uvoT3QGmKKLGwjjGwA2C+3ds77PWchlniDSymZ2j0QjNzPGh0kPN/VwZUajkBtO52rUuxBu4731Nore1gggErRR4kfMjMqI8vQN3S/d64G5yazhWkAe6klMtUSnl+utRTJoFI+AqZPjQLHuoU0E1HRQFMUA71LNAse6ikaKB9KAf1+FKigKNPn4UGgdMfrpQMmjr+vvpZprQI+VcbtNw/mRnHXFdilMMjerCSxXhHHW4dLJbzSSwW8snNiuIwWFvMRhhLH0khfxUjruMHvDg9srOO2nF0ixx8+OZH5J1W0glieL1m1YZ7p1kPH1QkdQwNXP0i35hZNMMciO2hyz8sIWICMzEFQm5BJ6bVT+M+j260PqsZUQMSxtZo51VwMZa3UjJAPgAcGrMQkTL1x8Rl4jelkYxetBkV+nq1hDnUR9VmG/llvDNWvsjBERc2sKssIEFzArbssV1Er6DufmuD4/SrO+yvEe7dID3v2fPbg4Iz8rFkgHcHlsTjr3TVyftHybniE0K/KSypY2aDG7RDlKR5rrOr/Jinc7KJ2v4Qba5LYwkh39j/wDqH3iuTWtcQ4X6/auJExNEzQ3CD6MqYDFT9U7Op8mHlWU39i9vJy5f8r+De/yb2V32LsY5ZcV61O8PnRRRXY5BRRUXcAZJwKKJHwM/+5PgB7a2rsjwI8N4d3xieU8yX2Ejup7lXA9+rzqr+jnsKxZb26XSid6GNhuT4SuPDzUfHyz2u03H5pHMiLmyiYW8rZH76TSVYDG6pmNCc9ZvHBx82/d55xGzvs2+SMzurkvClureW+Go3LCe4A/q5LOF1t5YSM/PXTzM4+kB7uLxLtJpsIrXVmSJpI4WJwHtbqNjux2GiRE67fN8qsvZniYht0RtvVTxSNh5xSWxulz72jP+mqHw7hj3ssUcMU8xhjRSIlGdXUlpG7sag7ZPlXM6Gl9nJIeGWokd+TG+G7u1/wARfqOWvzoLbVsuwZhuSmre8dg+GzBZrq6Gm5u35jr/AGaAaYof8ifeTWcW1rPw9hM/DUkneRYwz3iTXBlcZVW2ZgSNzjG3sraeGh+SnN0c3SNfLzo1Y3C6jnGfOor1daR9lMVGopkeNMtvSJooHSo8KXtoJBcH40tVMnxpGgmKKjn9YpUBTxSj6U80CJwaGpEZHwoY4B9tA/KpYoxtSJoErUmpkfzpN4CgqXbDsuJ1YYyCCCPA58Kz+0kuLMhZYZZ1UBUnglaC8RBsqOR3blFAAUPnA9mBW3uua5HF+HqVzpHStZzpLOO8Pz924u2mkE8K3HO7yu8lryZmVlKnmtCTDKcEjWFRsddW2I9m+KBmtWY96P1xWB686SKYwsfaZCMHzqycRl5NxILyaVYW/dPGFiRTndJ3SGSRRjGHUeG+PDk8dsuHuMiWPWdgy8QuJ3bxA0eok9fA4+FJ0I1aD2X45bR3NxzpVQXLWyR52Vnis4C+W6AkyADPUjzr29ruwsc6N3dQPh/I+z31i/D5zHFGt3C7Rw3KSnmIwWSI6Y5E7wBzpxjx29lat2msI+GW4msb+dQyNJFaketwyKq6zoU9+KILuZNWFBz72cG7LuNdkp7UnCtLH7P3i/D6QrjR3CnoR7jsR8DX6XtOGpd20UzIFaSONyv1S6KxGfYTXEuvRXbTNqkiVt+uMH4kYJrpo4iaXPXYiphVlA878uBGmc+CjYe1m6KPaa1XsT6J1iZZ70rJIDlU/qoz54Pz29p2H31oFh2chtI8RxqgGdlAA+wDrWcdpe08s18tr6xJZ24jLyTRxGRh3tPeYfuk6ZfoCwztWLl6qvfZui1TQt3bntJb20BDyIm2wJ7zf9lRu3wrMP2mvqDxndmHEkK/SLyTWDwnHnqZPsNdnt52JsLOO3ijLT3NxIHaWV+ZKYYwXYrjYajpUYGTkjJrPrfhwluHkudVurNlQ7SQ9f8AEFvKoOAOoFePZ69y47dvJcsIRI6YVZeWCdZAZWwwU47rMucH41ovBONokKwpBxB1Hzba2iNpbE435tyzc+UnxZmAP1fCuDEkMCqIr9oiNlRLhL/Ucd1Et0gQZJwO8VG/XwrXuxXCpvVVe8EYmbfSiaQgwMKdzl/E42yceGSnErGYeDsp2YkaRbm5SON1DLBbxD5G2RvnacfPlb6Unj0G1XgeFRIwMCvpisqMVFWplv17qRX9fbQBPjTxvUSegqZoFjbxpK9MmlooAUwKQbJqWaBEe00UY9lFAZpA/r20UYoA0AfdQd6KAJpjeigCgRpkVEDNM0AW3pOmRvUutIdKDh8Q7LRyk5Arh8R7LRWyM0US6wDgKFUt7NW331eNPjXzlgDdd61EphhvCL2CKYy8Wsp5m1HQF5cttEvh8iGy582bPsAxXYPC14vcX1xZ3fq8EVtFbI3KHJMLxM08bRsAUAONxjTg7dKufargSGMkDeqr6Ku1FrZtc2ty4glkuGkQyd2N0Koq6ZD3c5U7HHzts74THdI8OtwnjXEYoI9EdhfRbRpJb3YTVpGAMSjSW26Bq979srxPn8KvQf7hhkH2rJXA4Zb+qrfM0bm2tLhnsIpI2WIyzZCOrMMPGsjEKRsodmOTpI+HCnezbidjckAzWj3Q1SCTU/LaO4YsQN3ZRJpwMDPhWWncve1N/Ih0cLnA8TLNBCB79THFVvgPY/iF1cG5S4tLYaXhcxOt1IA+ksuANGrAB3O2c4o4neW8/ZqOCJ4pLmK3gm5a4dlZZIw5YDOliZCuDgnU3XernwXtVbW6OZ5tIYCQyyW4tI91VREgIDSsNJOwYgHGegq5TDPuC9o+HPwqC2vLaS9uYleMrHEWliVZHEY5/d5Y04wA3wo7HWl087QyWlwbQ55cs5TmxjGyyNsJR4bDPT3VZ/RnwlZEu5ArcmS7me3ZlZdcTaSrBWAOOozjzq9ixCqQopGhOrPLie04fINECa9skJjGrXpGY0ZiTy32A+ickbZvvA+KrcQrIgwNsjr1VXBBwMqUZWBwDhhkA5Aq3HOw/rEmolfDIZdaNjVjKhlORrbG/wBI9dsWngnChBEI8ljtlvEkAKNvABVVR12Ubk7myQ6AG368qCaP191P2VlQN6R3piogZoGfwplt6VOgPCl/Ojwox40Dxg/Go6qeaD50ExRUMUUABTxQg2+NFBFm+ymd6PCkx228aB42qRFHhSP50EQ29JpB50THbNZT2/40Y54GlW4a2jdzKtvI0cjBkKpujKcB9J6+FWITLVw4z1FBcDyqmWXZyxuLX1m2a9nUqSFW9uQ5I6phpgFcdMEjesxXtvK6XiK10tvHLEUWSRhcogcGeMzF9WrCsMFsjVjxpgb+s486kTvVEuuGWMFj65dG/tk055cl7c87f5qaVmPfb6ucjxxg4r3ZLtLO63ZAuVgDobdbjU0iqytqHMclnGQD844z4ZpEZJnDV541cEEiqnxvsFDOCCqsPIgH+dVD0bSRXZW0nTiTXUaM003rc6w41HSRpn3zlVGBvg+RNXbi/Y9ooDNw6Wf1hAHjWS5nmhlA3MTJJIVIdcgHYgkEEUzgxlVYvRgYf+jTXNvn+xmkQfYDivqvZG/G37SvvjNn7ytXHsT2tj4jaidBoYErJGdzG641KfMdCD5EdDkV5e2F46QyaM5KtjGxyQQMHw3qxOUnRXIuxFy/7ziN+48R6yyj7ExXR4T6MLWJxIY1d851SEyPnzy5Ncf0aw2vEEMTrxBJ4I4ucz3dwqu7AhmQLN0LIx6DrXk7R8SS24pb2dj6+Jo7iAzM0800LQOF1go8jbd9ckqMY69KmVw1qCPAwPIVPw60A7fdXL47ctHGSKbq6epfZSaYA9RWU9hGgvLiS1uBfC4BnlLi6nSEx80BAgSYdFkQfNHQ1LttfWXDrpbb1fiM7NEJPk7256FnXGnm520ffRGqmUHxpg9N6w6LtnZF1VrLiqBmVcte3IA1EKCcyeZq6cYsRY8R4atvLOEnkmSVXuJplZVjDKNMrsAQd8jBqK0AioB9/wBe2pH9fhSPt86BGpad6ieo9lTagWKir1In9fzpEDNAY3pgVFetSoEceVFMCnQKkD5+6iigDTHSligjFAEULRTFBE+3xrkcZ7PpKu43xXYC0nNWJwMk9Zm4PcNNGC0Lfv4fBwPppnYSgePRhsfAi5cT7OcP1/th0buRc5gPmPpXWkrxfSlVehPiR4gEVL0mX2XiiMkcKSyct5XXKopV8sdx4geNWG/7T8Nk4a1l+0bUFrfk69YIHc0atOfjjNWpmlxOC8Lm4zOt/eDTAu9pbZyqjwlk8GY7H7PDAqxds+IR28DZ6Ae8n2AeJJwAPMiq/wCjHtOzWc0JMbrZvyY5EBAkjAIVyCT1C5yPOvLwrjFtNdCe/vreNYZpSlsRofUjlYXkYsdQAAcAAb6T4UjQl2Iuz15ZcJlNtCX4hd4L6WQcnUCANTMNokyBgnvsT0Jr2eiO0vba3a1vIZESLBhd2jOVPzozodsaWyR7Gx9EVQ+112L/AIuiQ3xmjljbQLeQoIRGC2lsE62bBJO3XyArnQ8Me2v4QeIyWoGpxLPIzx5jKEIVLKCG1EEE9M1MZ1XbReONR/sbi63Q7tjfsEn+rFPuVk9gO7fGT2Vd+O2waI+41w+0vabhN9aSW019a6ZFxkSLlW6q679VYA/Cqbb9sng02S3cF+q2xZJo1IZTHlQknfbWdON9jsOuc0jcnZ2vRXHp4hfD/Ct/+9NXmsl/+bbv2Wifyt6+Po34/Z22u5uOI2xkuYodUYGgxEamKHLHUQZCPD5tfLidzaNxOW/t+M2cTSxrHpePmAABAd+YuclAenjSZ1IjRonG+1NvaJrnfQmQucM256DCgnw8q5lp22sr7VHDMGfGrQVdGI8SokVdXtx0qkyT28k8Ek/G7J1hmil0rCULctw+NXNOM4xnFQ7bdqLe44zw+S2mSYIkwYocgEq+AfhQdfsXFp44QP8AhZ//AMtvXo9I9rwwX6S3d9NaXAgCqsYBBj1yENvC+5bUOv0a4nYbjltDeyXd3fwRti4hEDKVdFMqlWL53ysYPT6VLt1+z+IXiXScWtItMIi0vFzQcM7at2A+njp4VZnVIjRww1pPfG2juzdWht9bvMFXTIHI06tEeBjSfeevla+xPo94fHcJNBKJJYssAs6vjwyVUnbfHxFVZ+C2bKUbjdjoOnUFtVUkBg2NQfOMqK7faPjNg3E+E/s57cH1hll9XVUOlzEMPpAyCNQwfbSZXDYFpZ++haAKypn8KGzmoc0eY+2jmDzH2igkOlFR5w+sKNa+Y+0UH0PWoHNLmjzH20GUeY+0UH0zRXz5y/WFKgmo2qQpKMfbRQRfzpk0Um3+NA8bCpUZqJH40C6H9e2hhtv40yfjikw3++grvHuyEdxkOAQ2xBG1V1PQ7aA7woft/OtHNRx+H41cphXuEdj4LaJo4YljD4LafpEbAn4Gubfeje3lfLxo58yoO3lkirnmhRv938qZMK7wXsPbW7akghVxnDiNAwyCDhgMjIOK+XG+xEVxnWisMjYgEe/Bq0E0qZMKEvoptc/uIv8AQv5V0bP0eW0e6Qxo2MalRVO/hkDNWzNCDr7aZkwo0nostmYkwxkk5JKLk+/avmfRRa/2EX+hfyq/GgbVeaTEKCvoptT/AFEX+hfyro8P9HdrH3lgiVh0YRqGHgcEDI2q1+FSUYFTMmFMvPRtbytqaJGPmyqT9pFeVvRZa/2EX+hfyq+/+VLwq80mIUT/AHWWv9jF/DX8q6vCOwVrAyusEIZSCrcpNQI6EHGQfbVlbf4/lUyamTAr5McZ+P41Mj8aGPxqK/NHDpLURfLQTPJq+crYjKZGcjrq08zcbZRf71el5rDDYtrkDA5ba87kHJcZAOGwAARkZyc1rg9ElgNgkoH/ADn9vt9p+2pH0ScP+pN7Pln2x8a5OjV6cXQr9Mkilsmxqt5dk3O6hikK6cLHkBnmwCTtpYHOok1PmcNCqeTcFtW437o0JgnvgMpbWcAgkD5yeOsD0UWH1ZvD+vk9nt/uj7BS/wB03D/qTfxpPAYHj5bU6VXpejV6ZC8lkcKLadRriOclpGUaxLHksFBJK4IX6PhX0E/Dx/1W4ZtJ8SBkg6TgSE41Y8fmnHeI1traeiexz82br/bydfPr1o/3TWHXTN4b8+T4DrTo1ek6Ffpgl0ULvywQmptAbGoLk6Qx88YzRW8j0P8ADv7OX+M/50qz9PUx9NX6XNvH4fjSTrRRXa+glR5/Ciigi3h7z/OmvjRRQMfr76PD7aKKCJ6/AUx0oooA9D7jTPX4inRQfOpmnRQL8x/Kg/gaKKCC+FTP6+6iigPyNRbofhRRQNOtH6/lRRQPz9/4Cot4fH+dKigktMU6KCPh8DSbr9n4UqKCQ6fr20HofjRRQSPX4ivkKKKD7Ciiig//2Q=="/>
          <p:cNvSpPr>
            <a:spLocks noChangeAspect="1" noChangeArrowheads="1"/>
          </p:cNvSpPr>
          <p:nvPr/>
        </p:nvSpPr>
        <p:spPr bwMode="auto">
          <a:xfrm>
            <a:off x="304800" y="15081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eg;base64,/9j/4AAQSkZJRgABAQAAAQABAAD/2wCEAAkGBwgHBgkIBwgKCgkLDRYPDQwMDRsUFRAWIB0iIiAdHx8kKDQsJCYxJx8fLT0tMTU3Ojo6Iys/RD84QzQ5OjcBCgoKDQwNGg8PGjclHyU3Nzc3Nzc3Nzc3Nzc3Nzc3Nzc3Nzc3Nzc3Nzc3Nzc3Nzc3Nzc3Nzc3Nzc3Nzc3Nzc3N//AABEIAJAAoAMBIgACEQEDEQH/xAAcAAABBAMBAAAAAAAAAAAAAAAAAQYHCAIEBQP/xABSEAABAwICBAcIDQcLBQAAAAABAAIDBAUGEQcSMZIUIUFRU2GTExcyN1VxkdIIFRYiUnJzgaGxs8HRNkJUdJSisiQzQ1ZiY3WCg8LxIyU0REX/xAAbAQACAgMBAAAAAAAAAAAAAAAABQQGAQMHAv/EADcRAAEDAgEICAUDBQAAAAAAAAEAAgMEEQUGEhMUITFRkRYzQVNhcaGxIjI1UoElweEVIzRy0f/aAAwDAQACEQMRAD8AljEOJrNhqKGS91zKRk7i2MuY52sRt8EFcTvqYIH/AN+LsZfVTV9kEA6HDjXAEGrkzB8zVHHBafoI9wKPNUCIgEJxhmDSYg1zmuAspx76mCPL8XYy+qjvqYI8vxdjL6qg7g1P0EW4EvBqfoItwLRr7eCadE5u8Hqpw76mCPL8XYy+qjvqYI8vxdjL6qg/g1P0EW4EcGp+gi3AjX28EdE5u8Hqpw76mCPL8XYy+qjvqYI8vxdjL6qg/g1P0EW4EcGp+gi3AjX28EdE5u8Hqpw76mCPL8XYy+qjvqYI8vxdjL6qg/g1P0EW4EcGp+gi3AjX28EdE5u8Hqpzj0oYKkOTb/Tj4zJG/W1bsGPMJT5dzxFbczsDqhrT6Cq+uo6Z22niP+ULzdbaJw46WLdWRXM4LyclKjsePVWbpLvbKzI0lwpZs9nc5mu+oreCqg+yW9+yDUP9hxC3KE3W1EGz324UeRzDGzEs3c8lsbWRFRJMmq5m4A+R/wCq0eaVQBbNJeNbWWirNHd4Rt7ozuch+duX1FPvDWl2wXaVtLcu6WiscQBHVeA49TxxenJb2yNd8pSieknpzaVhCkRCwY8OaHNILSMwRsIWS9qOlQhCEKHvZAccuF8v0ib6mJgp8+yBe1lfhRz3BrRJUEknID+aUf8ADqPZwqDtAl1a0ucLBXTJeaOOF+c4Db2nwXuhecU8M2fcZo3kbdVwK9EvII3q3ska8ZzTcIQhCwvaEISFzRtIHzoAuvLnBouUqFiZYx/SM3gk7tF0se+F6zTwWvTx/cOazQsO7RdKzeCyDmu8Eg+YrBaeCyJmE2DhzSoQhYWyyF5VFPDUsLJ4w8da9ULIcWm4XiSJkjc14uF0MKYyvGB5GsEklwsmfv6V5zfCOdh5PNs821WAsl1or5bae5W2ds1NOzWY4fSCOQjlCreRmMjxhODRRiB+GcVts8z/APtd2dlEDsiqNg9Pg7vMmlLUl/wu3qh47graX+/B8vaOCn9CAhTVWVxr9hizYiMBvdviq+D63cu6E+91ss9nPkPQuV3s8GeQKX978U7khQhVnxLbqO0aQL3QW2BsFLEI9SNmeTc2tJ+krxXQxz40MQeaL+Bq56T1nWldIyb+nt8z7oQhCip8hdXRzhO1YsxRdqe8smfFTwMfG2OUs4ycuPJcpO3Qg9wxzemA+9dQtcR1h7fxKm0PzlVfKm+qttx/ZPVuh/BLcj7VyHz1cp/3LPvRYJ8kO/aZPWT6QmqoN0xDoiwSQR7Uv+apk9Zc26aFsPSxl1oqK62zge9LJjIzPrDsz6CFJqTJCyHEbQVWO52654cvLrLfGtM2rrwVDPAnZzhYqQvZBQxCisFQAOEtrtRh5dUtzI9Iao9PMlNZGGOuO1dAybrZamAtkNy3tQhCFDVlQtC8vfBTR1cR/wCrTSslYeYg/wDC31z78crXMNpdk0AcpzW2C+kaluLBpopQ7gVaW3VIrbfTVTdk8TZB/mGf3raXOw9TmjsNtpnbYaWKM/M0D7l0U9XK0JClSFCFXDG51tJuIjs1TEP3GrQW/jTxmYk+PF9m1aCTVnWldIycH6e3zPuhCEKMnyE6NCshbpFukXI62F3okjH3prpLPcrzh2/TXayGl7rLT9wPCGlw1c2k8Q62hS6NzWvOcVXso6eWema2JpJv2Kz4IS5qATpMx3llr2kdfcD+KRukvHYzzktTvPAfxTLTx/cqV/Sa7ujyU/ZheNZV09FTSVNXPHBBG0ufJI7JrRzkqBZdJGO5W6rai1xH4TKfM/Tmm/dam8397XYivFRXNYcxFxMjB59UAD6F5dUxNG9bosErpHW0ZHmunjfE3u1xM2ppg4Wi3gspdYZd1fyyZdfFl1Ac5XOWLGNjYGMaGtaMgByLJKp5jK66vmFYe2hg0Y2ntKEIQtKaIXpZLW7EOMbPZ2ccfdhUVJH5sbOM+nLL5wtWsqY6OndNIRkNg5ypa0MYSltNumvl1h1LncRm1rhk6GHiIb1E7SPNzKdRRXdnnsVUylr2xw6s0/E7f5KSQOIZBZIQmioiEhSpChCrhjTxmYk+PF9m1aC3cX+MfEvy7P4AtJJqzriuk5Oj9PZ+fdCEIUZPUIQhCwhCMkIRdCEIQhCEIQhC8aqqhpIjJO7Vb9J8y1rvVT0kDXwtbqk5Oe7j1PmUxYH0WWahNPd7rUi9VrgJIpXDKFuY4i1vLt5fQFMp6XSDOJ2KuYvjoo3GFjbv9P5TZ0aYCqb5VwYgxJTOioInB9FRv2ynaHuHweo7fNtnEIAQmjWhosFQZpnzPMkhuSlQhC9LWhIUqQoQq24v8Y+Jfl2fwBaa2sVO19IeJnEZfykN9DclqpNV9cV0rJ36ez8+6EIQoyeIXvhDDfuvxfVWqW4VNHFDRGoDoePMhzG5cfxl4Jy6F/GXcf8ACXfaRKZRWzz5Kt5TvcykaWm20fuu/wB5Gn/rLct1qR2hGADixNcc+csb+KlwJCmma3gqFp5fuPNVbdT11oulTZLw3VraV2WtySN2hwPKCONeyl3S1gt2I7YLjbGZXigBdDlxd2ZtLD93X51DVDVtrIA8AteOJ7Dta7mS2rgzTnjcrxk9iunZq8p+IbvELYQhCgq0LGaNk0TopBm14yIT/wBCmKXQSSYQucub4QX297jxvZxlzPm2jqz5kwlrVjaiKSCvt7zFXUbxLC9u3MHPJS6SbMdmncVXsoMM1qHSsHxN9RwVpxsSpvYHxPT4rw9T3KnybIfeVEQPHFINo+8dRThTdc7QhCEIQkK4eJ8XWbCrKZ98qXU7akubERE5+ZGWfgg5bQm/34ME+VJP2SX1UIsomxL4wMTfrf3LWWNwuFNdsXX640Mhkpqip14nlpbrDLmPGsklq+uK6Xk99PZ+fdCEIUdO0Jy6F/GXcf8ACXfaRJtLr6MLzbbHpArqq71sNJA+2mNr5XZAuMkZy9AKmUPWHyVZyp/w2/7D2KsQEJrd8TB+X5Q0HaLvWq50V3oo6221MdTSyZ6ksZza7IkH6QU2XP1tHzKDdLuEnWG5nFFph/kNU/K4QsHEx5/pAOY8vX51Md5vdtsdO2ou9ZDSQOfqNkldkC7jOX0FN+txzgevpJqSrvtulp5mFkkbn5hzTxEFYc0OFitkMr4XiRhsQoPY9sjA+MhzXDMEcqValWKC0X6e2W65Q19te7XpJ4355A7GOPOPwPKttJJ4jE6y6hhmIMroA8b+0eKEIQtKYldHAmJDgvFLZJnltnuThHUjP3sT+R/zcvVnzKxjHBwBaQQRmCDtCq7VQMqad8MnguHoUjaLtIlDRWd1mxVXxUtTb8o4JpzkJYvzePlIyy82Sb0s2kbY7wuc4/huqz6Rg+F3oVLyE1++Jg7+sVB2i6FlxPZL9LJFZ7lT1j426z2wuz1R1qWkCjn2QIBgw4HAEGrfxH4rVHfcYuiZuhSL7IH+aw3+uP8AqCj0pbXOIIsrrkrGx8UmcL7R7LFrGs8BobnzDJZIQl5N96t7WhosAhCEIXpC8ZKWnldrSwRvdzuaCV7IWQ4jctckTJBZ4utOago2wyFtLCCGHj1BzKbNBfi3t/yk32jlDdR/48vxHfUpk0FeLa3/ACs32jkzoXFzTdUbKiKOOSPMAGw7lpeyAAOCIsx/70f3qIjbqH9Eh3FLun/8iYv16L71FixWuLbWK2ZLwRy6XPaDa2/8rWFvogQRSxAj+ytnkyQhLnOcd5Vzjgjj+RoHkhCELytyF4y00EztaaGN553NBK9kLIcRuWt8bJBZ4uFrcAo/0WHcCfOgljY8WYgbG1rWimiyDRkNqZ6eWgz8r8Qfq0X1qdRPc55uexVXKeCKOlaWNA28PBbnshpWw0mHpZM9VtVITl8UKLDiCgz4nSbiti+Jj8tdrXZc4WPB4eij3QpssDJfmVZocVqKFpbDbbxCqh7oKD4Um4j3QUHwpNxWv4PD0TN0I4PD0TN0LVqUSn9Jq/w5KqHugoPhSbiPdBQfCk3Fa/g8PRM3Qjg8PRM3QjUokdJq/wAOSqh7oKD4Um4j3QUHwpNxWv4PD0TN0I4PD0TN0I1KJHSav8OSqdLf6F0L2h0mZaR4HUp30F+Le3/KzfaOT6NND0TN0LNjAwZNAA5gMluihbELNS2uxGauIMttnBRvp9a52CI9RjnZVsZIaM+dQz7cwdDU9kVa/JGXWiWFkts5ZocTnoc7Q22qqHtxT9DU9kUjr1StGbmVDRzmIq2GSMs9vGtOpRJh0mr+I5Kpvt9Rf3vZo9vqL+97NWx1G8w9CNRvMPQjUolnpNX+HJVO9v6D858g/wBNL7f27pH7hVr3RMdxOY1w6xmseDw9DHuhGpRI6T1/hy/lVS9v7d0j+zKf+gOoZVYpv00RJY6miyz4uVTdweHoY90JWQsYc2Na0nbkMlsip2RG7VCrsYqa1gZLaw27F//Z"/>
          <p:cNvSpPr>
            <a:spLocks noChangeAspect="1" noChangeArrowheads="1"/>
          </p:cNvSpPr>
          <p:nvPr/>
        </p:nvSpPr>
        <p:spPr bwMode="auto">
          <a:xfrm>
            <a:off x="0" y="-688975"/>
            <a:ext cx="1524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2209800"/>
            <a:ext cx="4192588" cy="3463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Bloomfield College</a:t>
            </a:r>
          </a:p>
          <a:p>
            <a:r>
              <a:rPr lang="en-US" dirty="0" smtClean="0"/>
              <a:t>Caldwell College</a:t>
            </a:r>
          </a:p>
          <a:p>
            <a:r>
              <a:rPr lang="en-US" dirty="0" smtClean="0"/>
              <a:t>Centenary College</a:t>
            </a:r>
          </a:p>
          <a:p>
            <a:r>
              <a:rPr lang="en-US" dirty="0" err="1" smtClean="0"/>
              <a:t>Felician</a:t>
            </a:r>
            <a:r>
              <a:rPr lang="en-US" dirty="0" smtClean="0"/>
              <a:t> College</a:t>
            </a:r>
          </a:p>
          <a:p>
            <a:r>
              <a:rPr lang="en-US" dirty="0" smtClean="0"/>
              <a:t>College of St. </a:t>
            </a:r>
            <a:r>
              <a:rPr lang="en-US" dirty="0" smtClean="0"/>
              <a:t>Elizabeth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68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Visit the Office of the Presiden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0"/>
            <a:ext cx="1627554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Key Dates and Current Stockton Graduate Program Enrollments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177" y="1524000"/>
            <a:ext cx="8686800" cy="16763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1997 NJ Commission granted permission for masters programs (Masters in Physical Therapy)</a:t>
            </a:r>
            <a:endParaRPr lang="en-US" sz="1050" dirty="0" smtClean="0"/>
          </a:p>
          <a:p>
            <a:r>
              <a:rPr lang="en-US" sz="2400" dirty="0" smtClean="0"/>
              <a:t>2006 NJ Commission granted permission for one doctoral program (Doctor of Physical Therapy)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159306"/>
            <a:ext cx="6934200" cy="3698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120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Research (Doctoral) Universities </a:t>
            </a:r>
            <a:r>
              <a:rPr lang="en-US" b="1" i="1" dirty="0" smtClean="0"/>
              <a:t>differ</a:t>
            </a:r>
            <a:r>
              <a:rPr lang="en-US" dirty="0" smtClean="0"/>
              <a:t> from Comprehensive (Masters) Universities</a:t>
            </a:r>
          </a:p>
          <a:p>
            <a:r>
              <a:rPr lang="en-US" dirty="0" smtClean="0"/>
              <a:t>Renaming </a:t>
            </a:r>
            <a:r>
              <a:rPr lang="en-US" b="1" i="1" dirty="0" smtClean="0"/>
              <a:t>does not alter </a:t>
            </a:r>
            <a:r>
              <a:rPr lang="en-US" dirty="0" smtClean="0"/>
              <a:t>Carnegie Status</a:t>
            </a:r>
          </a:p>
          <a:p>
            <a:r>
              <a:rPr lang="en-US" dirty="0" smtClean="0"/>
              <a:t>New Jersey allows colleges to change status and rename based on two criteria: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Five+ years of granting masters degrees and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Carnegie classification of </a:t>
            </a:r>
            <a:r>
              <a:rPr lang="en-US" dirty="0" smtClean="0"/>
              <a:t>Masters College/University</a:t>
            </a:r>
            <a:endParaRPr lang="en-US" dirty="0" smtClean="0"/>
          </a:p>
          <a:p>
            <a:pPr marL="514350" indent="-514350"/>
            <a:r>
              <a:rPr lang="en-US" dirty="0" smtClean="0"/>
              <a:t>Stockton </a:t>
            </a:r>
            <a:r>
              <a:rPr lang="en-US" dirty="0"/>
              <a:t>has </a:t>
            </a:r>
            <a:r>
              <a:rPr lang="en-US" dirty="0" smtClean="0"/>
              <a:t>met both </a:t>
            </a:r>
            <a:r>
              <a:rPr lang="en-US" dirty="0"/>
              <a:t>criteria for comprehensive </a:t>
            </a:r>
            <a:r>
              <a:rPr lang="en-US" dirty="0" smtClean="0"/>
              <a:t>(teaching) </a:t>
            </a:r>
            <a:r>
              <a:rPr lang="en-US" dirty="0"/>
              <a:t>university status since 2010 </a:t>
            </a:r>
          </a:p>
        </p:txBody>
      </p:sp>
    </p:spTree>
    <p:extLst>
      <p:ext uri="{BB962C8B-B14F-4D97-AF65-F5344CB8AC3E}">
        <p14:creationId xmlns:p14="http://schemas.microsoft.com/office/powerpoint/2010/main" val="17214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766</Words>
  <Application>Microsoft Office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Faculty Senate Task Force on University Status 2012-2013 </vt:lpstr>
      <vt:lpstr>Definitions of University</vt:lpstr>
      <vt:lpstr>New Jersey Definition &amp; Process</vt:lpstr>
      <vt:lpstr>Six New Jersey Research Universities</vt:lpstr>
      <vt:lpstr>Eleven New Jersey Comprehensive Universities</vt:lpstr>
      <vt:lpstr>Nine New Jersey Colleges</vt:lpstr>
      <vt:lpstr>Key Dates and Current Stockton Graduate Program Enrollments</vt:lpstr>
      <vt:lpstr>In Summary</vt:lpstr>
    </vt:vector>
  </TitlesOfParts>
  <Company>Richard Stockton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Status</dc:title>
  <dc:creator>Claudine Keenan</dc:creator>
  <cp:lastModifiedBy>Claudine Keenan</cp:lastModifiedBy>
  <cp:revision>20</cp:revision>
  <dcterms:created xsi:type="dcterms:W3CDTF">2012-12-14T13:52:15Z</dcterms:created>
  <dcterms:modified xsi:type="dcterms:W3CDTF">2013-01-12T23:45:46Z</dcterms:modified>
</cp:coreProperties>
</file>