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91" r:id="rId3"/>
    <p:sldId id="261" r:id="rId4"/>
    <p:sldId id="258" r:id="rId5"/>
    <p:sldId id="267" r:id="rId6"/>
    <p:sldId id="262" r:id="rId7"/>
    <p:sldId id="274" r:id="rId8"/>
    <p:sldId id="272" r:id="rId9"/>
    <p:sldId id="264" r:id="rId10"/>
    <p:sldId id="271" r:id="rId11"/>
    <p:sldId id="281" r:id="rId12"/>
    <p:sldId id="273" r:id="rId13"/>
    <p:sldId id="263" r:id="rId14"/>
    <p:sldId id="276" r:id="rId15"/>
    <p:sldId id="265" r:id="rId16"/>
    <p:sldId id="277" r:id="rId17"/>
    <p:sldId id="275" r:id="rId18"/>
    <p:sldId id="278" r:id="rId19"/>
    <p:sldId id="266" r:id="rId20"/>
    <p:sldId id="279" r:id="rId21"/>
    <p:sldId id="280" r:id="rId22"/>
    <p:sldId id="270" r:id="rId23"/>
    <p:sldId id="260" r:id="rId24"/>
    <p:sldId id="268" r:id="rId25"/>
    <p:sldId id="269" r:id="rId26"/>
    <p:sldId id="282" r:id="rId27"/>
    <p:sldId id="283" r:id="rId28"/>
    <p:sldId id="285" r:id="rId29"/>
    <p:sldId id="286" r:id="rId30"/>
    <p:sldId id="287" r:id="rId31"/>
    <p:sldId id="290" r:id="rId32"/>
    <p:sldId id="289" r:id="rId33"/>
    <p:sldId id="288" r:id="rId34"/>
    <p:sldId id="292" r:id="rId35"/>
    <p:sldId id="29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78" autoAdjust="0"/>
    <p:restoredTop sz="86067" autoAdjust="0"/>
  </p:normalViewPr>
  <p:slideViewPr>
    <p:cSldViewPr>
      <p:cViewPr varScale="1">
        <p:scale>
          <a:sx n="63" d="100"/>
          <a:sy n="63" d="100"/>
        </p:scale>
        <p:origin x="-336" y="-114"/>
      </p:cViewPr>
      <p:guideLst>
        <p:guide orient="horz" pos="2160"/>
        <p:guide pos="2880"/>
      </p:guideLst>
    </p:cSldViewPr>
  </p:slideViewPr>
  <p:outlineViewPr>
    <p:cViewPr>
      <p:scale>
        <a:sx n="33" d="100"/>
        <a:sy n="33" d="100"/>
      </p:scale>
      <p:origin x="258" y="78576"/>
    </p:cViewPr>
  </p:outlineViewPr>
  <p:notesTextViewPr>
    <p:cViewPr>
      <p:scale>
        <a:sx n="100" d="100"/>
        <a:sy n="100" d="100"/>
      </p:scale>
      <p:origin x="0" y="0"/>
    </p:cViewPr>
  </p:notesTextViewPr>
  <p:sorterViewPr>
    <p:cViewPr>
      <p:scale>
        <a:sx n="66" d="100"/>
        <a:sy n="66" d="100"/>
      </p:scale>
      <p:origin x="0" y="315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62A820-1843-48BB-AAC9-38C08E2A4091}" type="datetimeFigureOut">
              <a:rPr lang="en-US" smtClean="0"/>
              <a:pPr/>
              <a:t>4/16/2011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53B807-1611-4D00-B62D-952559742F6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53B807-1611-4D00-B62D-952559742F69}"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2E53B807-1611-4D00-B62D-952559742F69}" type="slidenum">
              <a:rPr lang="en-US" smtClean="0"/>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53B807-1611-4D00-B62D-952559742F69}"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53B807-1611-4D00-B62D-952559742F69}"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53B807-1611-4D00-B62D-952559742F69}" type="slidenum">
              <a:rPr lang="en-US" smtClean="0"/>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Sculpture by unknown artist,</a:t>
            </a:r>
            <a:r>
              <a:rPr lang="en-US" baseline="0" dirty="0" smtClean="0"/>
              <a:t> 18</a:t>
            </a:r>
            <a:r>
              <a:rPr lang="en-US" baseline="30000" dirty="0" smtClean="0"/>
              <a:t>th</a:t>
            </a:r>
            <a:r>
              <a:rPr lang="en-US" baseline="0" dirty="0" smtClean="0"/>
              <a:t> century</a:t>
            </a:r>
            <a:endParaRPr lang="en-US" dirty="0"/>
          </a:p>
        </p:txBody>
      </p:sp>
      <p:sp>
        <p:nvSpPr>
          <p:cNvPr id="4" name="Slide Number Placeholder 3"/>
          <p:cNvSpPr>
            <a:spLocks noGrp="1"/>
          </p:cNvSpPr>
          <p:nvPr>
            <p:ph type="sldNum" sz="quarter" idx="10"/>
          </p:nvPr>
        </p:nvSpPr>
        <p:spPr/>
        <p:txBody>
          <a:bodyPr/>
          <a:lstStyle/>
          <a:p>
            <a:fld id="{2E53B807-1611-4D00-B62D-952559742F69}" type="slidenum">
              <a:rPr lang="en-US" smtClean="0"/>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53B807-1611-4D00-B62D-952559742F69}" type="slidenum">
              <a:rPr lang="en-US" smtClean="0"/>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53B807-1611-4D00-B62D-952559742F69}" type="slidenum">
              <a:rPr lang="en-US" smtClean="0"/>
              <a:pPr/>
              <a:t>28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53B807-1611-4D00-B62D-952559742F69}" type="slidenum">
              <a:rPr lang="en-US" smtClean="0"/>
              <a:pPr/>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E53B807-1611-4D00-B62D-952559742F69}" type="slidenum">
              <a:rPr lang="en-US" smtClean="0"/>
              <a:pPr/>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53B807-1611-4D00-B62D-952559742F69}"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0E12EF27-235A-45D7-AEA7-5CF318FAF27B}" type="datetimeFigureOut">
              <a:rPr lang="en-US" smtClean="0"/>
              <a:pPr/>
              <a:t>4/16/2011</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53C63AE-FB9E-45AA-8E92-5087097C89FA}"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12EF27-235A-45D7-AEA7-5CF318FAF27B}" type="datetimeFigureOut">
              <a:rPr lang="en-US" smtClean="0"/>
              <a:pPr/>
              <a:t>4/16/2011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C63AE-FB9E-45AA-8E92-5087097C89F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12EF27-235A-45D7-AEA7-5CF318FAF27B}" type="datetimeFigureOut">
              <a:rPr lang="en-US" smtClean="0"/>
              <a:pPr/>
              <a:t>4/16/2011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C63AE-FB9E-45AA-8E92-5087097C89F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12EF27-235A-45D7-AEA7-5CF318FAF27B}" type="datetimeFigureOut">
              <a:rPr lang="en-US" smtClean="0"/>
              <a:pPr/>
              <a:t>4/16/2011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C63AE-FB9E-45AA-8E92-5087097C89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12EF27-235A-45D7-AEA7-5CF318FAF27B}" type="datetimeFigureOut">
              <a:rPr lang="en-US" smtClean="0"/>
              <a:pPr/>
              <a:t>4/16/2011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C63AE-FB9E-45AA-8E92-5087097C89FA}"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12EF27-235A-45D7-AEA7-5CF318FAF27B}" type="datetimeFigureOut">
              <a:rPr lang="en-US" smtClean="0"/>
              <a:pPr/>
              <a:t>4/16/2011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3C63AE-FB9E-45AA-8E92-5087097C89F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12EF27-235A-45D7-AEA7-5CF318FAF27B}" type="datetimeFigureOut">
              <a:rPr lang="en-US" smtClean="0"/>
              <a:pPr/>
              <a:t>4/16/2011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3C63AE-FB9E-45AA-8E92-5087097C89F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12EF27-235A-45D7-AEA7-5CF318FAF27B}" type="datetimeFigureOut">
              <a:rPr lang="en-US" smtClean="0"/>
              <a:pPr/>
              <a:t>4/16/2011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3C63AE-FB9E-45AA-8E92-5087097C89F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0E12EF27-235A-45D7-AEA7-5CF318FAF27B}" type="datetimeFigureOut">
              <a:rPr lang="en-US" smtClean="0"/>
              <a:pPr/>
              <a:t>4/16/2011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3C63AE-FB9E-45AA-8E92-5087097C89FA}"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12EF27-235A-45D7-AEA7-5CF318FAF27B}" type="datetimeFigureOut">
              <a:rPr lang="en-US" smtClean="0"/>
              <a:pPr/>
              <a:t>4/16/2011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3C63AE-FB9E-45AA-8E92-5087097C89F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E12EF27-235A-45D7-AEA7-5CF318FAF27B}" type="datetimeFigureOut">
              <a:rPr lang="en-US" smtClean="0"/>
              <a:pPr/>
              <a:t>4/16/2011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3C63AE-FB9E-45AA-8E92-5087097C89FA}"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fld id="{0E12EF27-235A-45D7-AEA7-5CF318FAF27B}" type="datetimeFigureOut">
              <a:rPr lang="en-US" smtClean="0"/>
              <a:pPr/>
              <a:t>4/16/2011</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fld id="{B53C63AE-FB9E-45AA-8E92-5087097C89FA}"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youtube.com/watch?v=Gm-nU05WZFc"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52400"/>
            <a:ext cx="8153400" cy="765282"/>
          </a:xfrm>
        </p:spPr>
        <p:txBody>
          <a:bodyPr>
            <a:normAutofit/>
          </a:bodyPr>
          <a:lstStyle/>
          <a:p>
            <a:r>
              <a:rPr lang="en-US" sz="4000" b="1" dirty="0" smtClean="0">
                <a:effectLst/>
              </a:rPr>
              <a:t>When Love Unites With The Soul</a:t>
            </a:r>
            <a:endParaRPr lang="en-US" sz="4000" b="1" dirty="0">
              <a:effectLst/>
            </a:endParaRPr>
          </a:p>
        </p:txBody>
      </p:sp>
      <p:sp>
        <p:nvSpPr>
          <p:cNvPr id="3" name="Subtitle 2"/>
          <p:cNvSpPr>
            <a:spLocks noGrp="1"/>
          </p:cNvSpPr>
          <p:nvPr>
            <p:ph type="subTitle" idx="1"/>
          </p:nvPr>
        </p:nvSpPr>
        <p:spPr>
          <a:xfrm>
            <a:off x="1295400" y="990600"/>
            <a:ext cx="7406640" cy="1143000"/>
          </a:xfrm>
        </p:spPr>
        <p:txBody>
          <a:bodyPr>
            <a:normAutofit/>
          </a:bodyPr>
          <a:lstStyle/>
          <a:p>
            <a:pPr algn="ctr"/>
            <a:r>
              <a:rPr lang="en-US" sz="3200" b="1" dirty="0" smtClean="0">
                <a:solidFill>
                  <a:schemeClr val="accent3">
                    <a:lumMod val="75000"/>
                  </a:schemeClr>
                </a:solidFill>
              </a:rPr>
              <a:t>The Cupid and Psyche Story in Apuleius and C.S. Lewis</a:t>
            </a:r>
            <a:endParaRPr lang="en-US" sz="3200" b="1" dirty="0">
              <a:solidFill>
                <a:schemeClr val="accent3">
                  <a:lumMod val="75000"/>
                </a:schemeClr>
              </a:solidFill>
            </a:endParaRPr>
          </a:p>
        </p:txBody>
      </p:sp>
      <p:pic>
        <p:nvPicPr>
          <p:cNvPr id="1026" name="Picture 2"/>
          <p:cNvPicPr>
            <a:picLocks noChangeAspect="1" noChangeArrowheads="1"/>
          </p:cNvPicPr>
          <p:nvPr/>
        </p:nvPicPr>
        <p:blipFill>
          <a:blip r:embed="rId2" cstate="print"/>
          <a:srcRect l="11808" r="5535"/>
          <a:stretch>
            <a:fillRect/>
          </a:stretch>
        </p:blipFill>
        <p:spPr bwMode="auto">
          <a:xfrm>
            <a:off x="3352800" y="1981200"/>
            <a:ext cx="3200400" cy="2904963"/>
          </a:xfrm>
          <a:prstGeom prst="rect">
            <a:avLst/>
          </a:prstGeom>
          <a:noFill/>
          <a:ln w="9525">
            <a:solidFill>
              <a:schemeClr val="tx1"/>
            </a:solidFill>
            <a:miter lim="800000"/>
            <a:headEnd/>
            <a:tailEnd/>
          </a:ln>
          <a:effectLst/>
        </p:spPr>
      </p:pic>
      <p:sp>
        <p:nvSpPr>
          <p:cNvPr id="5" name="Subtitle 2"/>
          <p:cNvSpPr txBox="1">
            <a:spLocks/>
          </p:cNvSpPr>
          <p:nvPr/>
        </p:nvSpPr>
        <p:spPr>
          <a:xfrm>
            <a:off x="1295400" y="5029200"/>
            <a:ext cx="7406640" cy="1600200"/>
          </a:xfrm>
          <a:prstGeom prst="rect">
            <a:avLst/>
          </a:prstGeom>
        </p:spPr>
        <p:txBody>
          <a:bodyPr tIns="0">
            <a:normAutofit fontScale="85000" lnSpcReduction="20000"/>
          </a:bodyPr>
          <a:lstStyle/>
          <a:p>
            <a:pPr marL="27432" marR="0" lvl="0" indent="0" algn="ctr"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3200" b="1" i="0" u="none" strike="noStrike" kern="1200" cap="none" spc="0" normalizeH="0" baseline="0" noProof="0" dirty="0" smtClean="0">
                <a:ln>
                  <a:noFill/>
                </a:ln>
                <a:solidFill>
                  <a:schemeClr val="accent3">
                    <a:lumMod val="50000"/>
                  </a:schemeClr>
                </a:solidFill>
                <a:effectLst/>
                <a:uLnTx/>
                <a:uFillTx/>
                <a:latin typeface="+mn-lt"/>
                <a:ea typeface="+mn-ea"/>
                <a:cs typeface="+mn-cs"/>
              </a:rPr>
              <a:t>Classical Humanities</a:t>
            </a:r>
            <a:r>
              <a:rPr kumimoji="0" lang="en-US" sz="3200" b="1" i="0" u="none" strike="noStrike" kern="1200" cap="none" spc="0" normalizeH="0" noProof="0" dirty="0" smtClean="0">
                <a:ln>
                  <a:noFill/>
                </a:ln>
                <a:solidFill>
                  <a:schemeClr val="accent3">
                    <a:lumMod val="50000"/>
                  </a:schemeClr>
                </a:solidFill>
                <a:effectLst/>
                <a:uLnTx/>
                <a:uFillTx/>
                <a:latin typeface="+mn-lt"/>
                <a:ea typeface="+mn-ea"/>
                <a:cs typeface="+mn-cs"/>
              </a:rPr>
              <a:t> Lecture Series</a:t>
            </a:r>
          </a:p>
          <a:p>
            <a:pPr marL="27432" marR="0" lvl="0" indent="0" algn="ctr"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lang="en-US" sz="3200" b="1" baseline="0" dirty="0" smtClean="0">
                <a:solidFill>
                  <a:schemeClr val="accent3">
                    <a:lumMod val="50000"/>
                  </a:schemeClr>
                </a:solidFill>
              </a:rPr>
              <a:t>Richard</a:t>
            </a:r>
            <a:r>
              <a:rPr lang="en-US" sz="3200" b="1" dirty="0" smtClean="0">
                <a:solidFill>
                  <a:schemeClr val="accent3">
                    <a:lumMod val="50000"/>
                  </a:schemeClr>
                </a:solidFill>
              </a:rPr>
              <a:t> Stockton College</a:t>
            </a:r>
          </a:p>
          <a:p>
            <a:pPr marL="27432" marR="0" lvl="0" indent="0" algn="ctr"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3200" b="1" i="0" u="none" strike="noStrike" kern="1200" cap="none" spc="0" normalizeH="0" baseline="0" noProof="0" dirty="0" smtClean="0">
                <a:ln>
                  <a:noFill/>
                </a:ln>
                <a:solidFill>
                  <a:schemeClr val="accent3">
                    <a:lumMod val="50000"/>
                  </a:schemeClr>
                </a:solidFill>
                <a:effectLst/>
                <a:uLnTx/>
                <a:uFillTx/>
                <a:latin typeface="+mn-lt"/>
                <a:ea typeface="+mn-ea"/>
                <a:cs typeface="+mn-cs"/>
              </a:rPr>
              <a:t>Spring</a:t>
            </a:r>
            <a:r>
              <a:rPr kumimoji="0" lang="en-US" sz="3200" b="1" i="0" u="none" strike="noStrike" kern="1200" cap="none" spc="0" normalizeH="0" noProof="0" dirty="0" smtClean="0">
                <a:ln>
                  <a:noFill/>
                </a:ln>
                <a:solidFill>
                  <a:schemeClr val="accent3">
                    <a:lumMod val="50000"/>
                  </a:schemeClr>
                </a:solidFill>
                <a:effectLst/>
                <a:uLnTx/>
                <a:uFillTx/>
                <a:latin typeface="+mn-lt"/>
                <a:ea typeface="+mn-ea"/>
                <a:cs typeface="+mn-cs"/>
              </a:rPr>
              <a:t> 2011</a:t>
            </a:r>
          </a:p>
          <a:p>
            <a:pPr marL="27432" marR="0" lvl="0" indent="0" algn="ctr"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lang="en-US" sz="3200" b="1" baseline="0" dirty="0" smtClean="0">
                <a:solidFill>
                  <a:schemeClr val="accent3">
                    <a:lumMod val="50000"/>
                  </a:schemeClr>
                </a:solidFill>
              </a:rPr>
              <a:t>Prof.</a:t>
            </a:r>
            <a:r>
              <a:rPr lang="en-US" sz="3200" b="1" dirty="0" smtClean="0">
                <a:solidFill>
                  <a:schemeClr val="accent3">
                    <a:lumMod val="50000"/>
                  </a:schemeClr>
                </a:solidFill>
              </a:rPr>
              <a:t> Katherine Panagakos</a:t>
            </a:r>
            <a:endParaRPr kumimoji="0" lang="en-US" sz="3200" b="1" i="0" u="none" strike="noStrike" kern="1200" cap="none" spc="0" normalizeH="0" baseline="0" noProof="0" dirty="0">
              <a:ln>
                <a:noFill/>
              </a:ln>
              <a:solidFill>
                <a:schemeClr val="accent3">
                  <a:lumMod val="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Early Life of Psyche</a:t>
            </a:r>
            <a:endParaRPr lang="en-US" b="1" dirty="0">
              <a:effectLst/>
            </a:endParaRPr>
          </a:p>
        </p:txBody>
      </p:sp>
      <p:pic>
        <p:nvPicPr>
          <p:cNvPr id="14338" name="Picture 2"/>
          <p:cNvPicPr>
            <a:picLocks noGrp="1" noChangeAspect="1" noChangeArrowheads="1"/>
          </p:cNvPicPr>
          <p:nvPr>
            <p:ph sz="half" idx="1"/>
          </p:nvPr>
        </p:nvPicPr>
        <p:blipFill>
          <a:blip r:embed="rId2"/>
          <a:srcRect/>
          <a:stretch>
            <a:fillRect/>
          </a:stretch>
        </p:blipFill>
        <p:spPr bwMode="auto">
          <a:xfrm>
            <a:off x="1143000" y="2514600"/>
            <a:ext cx="3314700" cy="2200275"/>
          </a:xfrm>
          <a:prstGeom prst="rect">
            <a:avLst/>
          </a:prstGeom>
          <a:noFill/>
          <a:ln w="9525">
            <a:noFill/>
            <a:miter lim="800000"/>
            <a:headEnd/>
            <a:tailEnd/>
          </a:ln>
          <a:effectLst/>
        </p:spPr>
      </p:pic>
      <p:pic>
        <p:nvPicPr>
          <p:cNvPr id="14339" name="Picture 3"/>
          <p:cNvPicPr>
            <a:picLocks noGrp="1" noChangeAspect="1" noChangeArrowheads="1"/>
          </p:cNvPicPr>
          <p:nvPr>
            <p:ph sz="half" idx="2"/>
          </p:nvPr>
        </p:nvPicPr>
        <p:blipFill>
          <a:blip r:embed="rId3" cstate="print"/>
          <a:srcRect/>
          <a:stretch>
            <a:fillRect/>
          </a:stretch>
        </p:blipFill>
        <p:spPr bwMode="auto">
          <a:xfrm>
            <a:off x="4724400" y="1905000"/>
            <a:ext cx="4267200" cy="3200400"/>
          </a:xfrm>
          <a:prstGeom prst="rect">
            <a:avLst/>
          </a:prstGeom>
          <a:noFill/>
          <a:ln w="9525">
            <a:noFill/>
            <a:miter lim="800000"/>
            <a:headEnd/>
            <a:tailEnd/>
          </a:ln>
          <a:effectLst/>
        </p:spPr>
      </p:pic>
      <p:sp>
        <p:nvSpPr>
          <p:cNvPr id="7" name="TextBox 6"/>
          <p:cNvSpPr txBox="1"/>
          <p:nvPr/>
        </p:nvSpPr>
        <p:spPr>
          <a:xfrm>
            <a:off x="2438400" y="5791200"/>
            <a:ext cx="4770665" cy="369332"/>
          </a:xfrm>
          <a:prstGeom prst="rect">
            <a:avLst/>
          </a:prstGeom>
          <a:noFill/>
        </p:spPr>
        <p:txBody>
          <a:bodyPr wrap="none" rtlCol="0">
            <a:spAutoFit/>
          </a:bodyPr>
          <a:lstStyle/>
          <a:p>
            <a:r>
              <a:rPr lang="en-US" b="1" dirty="0" smtClean="0">
                <a:solidFill>
                  <a:schemeClr val="accent3">
                    <a:lumMod val="50000"/>
                  </a:schemeClr>
                </a:solidFill>
              </a:rPr>
              <a:t>Hill Hall, 16</a:t>
            </a:r>
            <a:r>
              <a:rPr lang="en-US" b="1" baseline="30000" dirty="0" smtClean="0">
                <a:solidFill>
                  <a:schemeClr val="accent3">
                    <a:lumMod val="50000"/>
                  </a:schemeClr>
                </a:solidFill>
              </a:rPr>
              <a:t>th</a:t>
            </a:r>
            <a:r>
              <a:rPr lang="en-US" b="1" dirty="0" smtClean="0">
                <a:solidFill>
                  <a:schemeClr val="accent3">
                    <a:lumMod val="50000"/>
                  </a:schemeClr>
                </a:solidFill>
              </a:rPr>
              <a:t> century Elizabethan mansion</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3">
                    <a:lumMod val="50000"/>
                  </a:schemeClr>
                </a:solidFill>
                <a:effectLst/>
              </a:rPr>
              <a:t>Psyche worshipped like Venus</a:t>
            </a:r>
            <a:endParaRPr lang="en-US" b="1" dirty="0">
              <a:solidFill>
                <a:schemeClr val="accent3">
                  <a:lumMod val="50000"/>
                </a:schemeClr>
              </a:solidFill>
              <a:effectLst/>
            </a:endParaRPr>
          </a:p>
        </p:txBody>
      </p:sp>
      <p:sp>
        <p:nvSpPr>
          <p:cNvPr id="6" name="TextBox 5"/>
          <p:cNvSpPr txBox="1"/>
          <p:nvPr/>
        </p:nvSpPr>
        <p:spPr>
          <a:xfrm>
            <a:off x="3276600" y="6096000"/>
            <a:ext cx="3111493" cy="369332"/>
          </a:xfrm>
          <a:prstGeom prst="rect">
            <a:avLst/>
          </a:prstGeom>
          <a:noFill/>
        </p:spPr>
        <p:txBody>
          <a:bodyPr wrap="none" rtlCol="0">
            <a:spAutoFit/>
          </a:bodyPr>
          <a:lstStyle/>
          <a:p>
            <a:r>
              <a:rPr lang="en-US" b="1" dirty="0" smtClean="0">
                <a:solidFill>
                  <a:schemeClr val="accent3">
                    <a:lumMod val="50000"/>
                  </a:schemeClr>
                </a:solidFill>
              </a:rPr>
              <a:t>Luca Giordano (1692-1702)</a:t>
            </a:r>
            <a:endParaRPr lang="en-US" b="1" dirty="0">
              <a:solidFill>
                <a:schemeClr val="accent3">
                  <a:lumMod val="50000"/>
                </a:schemeClr>
              </a:solidFill>
            </a:endParaRPr>
          </a:p>
        </p:txBody>
      </p:sp>
      <p:pic>
        <p:nvPicPr>
          <p:cNvPr id="5123" name="Picture 3"/>
          <p:cNvPicPr>
            <a:picLocks noChangeAspect="1" noChangeArrowheads="1"/>
          </p:cNvPicPr>
          <p:nvPr/>
        </p:nvPicPr>
        <p:blipFill>
          <a:blip r:embed="rId2"/>
          <a:srcRect/>
          <a:stretch>
            <a:fillRect/>
          </a:stretch>
        </p:blipFill>
        <p:spPr bwMode="auto">
          <a:xfrm>
            <a:off x="1828800" y="1371600"/>
            <a:ext cx="5638800" cy="45744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Oracle at Delphi</a:t>
            </a:r>
            <a:endParaRPr lang="en-US" b="1" dirty="0">
              <a:effectLst/>
            </a:endParaRPr>
          </a:p>
        </p:txBody>
      </p:sp>
      <p:sp>
        <p:nvSpPr>
          <p:cNvPr id="4" name="Content Placeholder 3"/>
          <p:cNvSpPr>
            <a:spLocks noGrp="1"/>
          </p:cNvSpPr>
          <p:nvPr>
            <p:ph sz="half" idx="2"/>
          </p:nvPr>
        </p:nvSpPr>
        <p:spPr>
          <a:xfrm>
            <a:off x="2971800" y="1219200"/>
            <a:ext cx="6172200" cy="3505200"/>
          </a:xfrm>
        </p:spPr>
        <p:txBody>
          <a:bodyPr>
            <a:normAutofit/>
          </a:bodyPr>
          <a:lstStyle/>
          <a:p>
            <a:pPr>
              <a:buNone/>
            </a:pPr>
            <a:r>
              <a:rPr lang="en-US" sz="2000" b="1" dirty="0" smtClean="0">
                <a:solidFill>
                  <a:schemeClr val="accent3">
                    <a:lumMod val="75000"/>
                  </a:schemeClr>
                </a:solidFill>
              </a:rPr>
              <a:t>On mountain peak, O King, expose the maid</a:t>
            </a:r>
          </a:p>
          <a:p>
            <a:pPr>
              <a:buNone/>
            </a:pPr>
            <a:r>
              <a:rPr lang="en-US" sz="2000" b="1" dirty="0" smtClean="0">
                <a:solidFill>
                  <a:schemeClr val="accent3">
                    <a:lumMod val="75000"/>
                  </a:schemeClr>
                </a:solidFill>
              </a:rPr>
              <a:t>     For funeral wedlock ritually arrayed.</a:t>
            </a:r>
          </a:p>
          <a:p>
            <a:pPr>
              <a:buNone/>
            </a:pPr>
            <a:r>
              <a:rPr lang="en-US" sz="2000" b="1" dirty="0" smtClean="0">
                <a:solidFill>
                  <a:schemeClr val="accent3">
                    <a:lumMod val="75000"/>
                  </a:schemeClr>
                </a:solidFill>
              </a:rPr>
              <a:t>No human son-in-law (hope not) is </a:t>
            </a:r>
            <a:r>
              <a:rPr lang="en-US" sz="2000" b="1" dirty="0" err="1" smtClean="0">
                <a:solidFill>
                  <a:schemeClr val="accent3">
                    <a:lumMod val="75000"/>
                  </a:schemeClr>
                </a:solidFill>
              </a:rPr>
              <a:t>thine</a:t>
            </a:r>
            <a:r>
              <a:rPr lang="en-US" sz="2000" b="1" dirty="0" smtClean="0">
                <a:solidFill>
                  <a:schemeClr val="accent3">
                    <a:lumMod val="75000"/>
                  </a:schemeClr>
                </a:solidFill>
              </a:rPr>
              <a:t>,</a:t>
            </a:r>
          </a:p>
          <a:p>
            <a:pPr>
              <a:buNone/>
            </a:pPr>
            <a:r>
              <a:rPr lang="en-US" sz="2000" b="1" dirty="0" smtClean="0">
                <a:solidFill>
                  <a:schemeClr val="accent3">
                    <a:lumMod val="75000"/>
                  </a:schemeClr>
                </a:solidFill>
              </a:rPr>
              <a:t>     but something cruel and fierce and serpentine;</a:t>
            </a:r>
          </a:p>
          <a:p>
            <a:pPr>
              <a:buNone/>
            </a:pPr>
            <a:r>
              <a:rPr lang="en-US" sz="2000" b="1" dirty="0" smtClean="0">
                <a:solidFill>
                  <a:schemeClr val="accent3">
                    <a:lumMod val="75000"/>
                  </a:schemeClr>
                </a:solidFill>
              </a:rPr>
              <a:t>That plagues the world as, borne aloft on wings,</a:t>
            </a:r>
          </a:p>
          <a:p>
            <a:pPr>
              <a:buNone/>
            </a:pPr>
            <a:r>
              <a:rPr lang="en-US" sz="2000" b="1" dirty="0" smtClean="0">
                <a:solidFill>
                  <a:schemeClr val="accent3">
                    <a:lumMod val="75000"/>
                  </a:schemeClr>
                </a:solidFill>
              </a:rPr>
              <a:t>     with fire and steed it persecutes all things;</a:t>
            </a:r>
          </a:p>
          <a:p>
            <a:pPr>
              <a:buNone/>
            </a:pPr>
            <a:r>
              <a:rPr lang="en-US" sz="2000" b="1" dirty="0" smtClean="0">
                <a:solidFill>
                  <a:schemeClr val="accent3">
                    <a:lumMod val="75000"/>
                  </a:schemeClr>
                </a:solidFill>
              </a:rPr>
              <a:t>That Jove himself, he whom the gods revere,</a:t>
            </a:r>
          </a:p>
          <a:p>
            <a:pPr>
              <a:buNone/>
            </a:pPr>
            <a:r>
              <a:rPr lang="en-US" sz="2000" b="1" dirty="0" smtClean="0">
                <a:solidFill>
                  <a:schemeClr val="accent3">
                    <a:lumMod val="75000"/>
                  </a:schemeClr>
                </a:solidFill>
              </a:rPr>
              <a:t>     that Styx’s darkling stream regards with fear.</a:t>
            </a:r>
            <a:endParaRPr lang="en-US" sz="2000" b="1" dirty="0">
              <a:solidFill>
                <a:schemeClr val="accent3">
                  <a:lumMod val="75000"/>
                </a:schemeClr>
              </a:solidFill>
            </a:endParaRPr>
          </a:p>
        </p:txBody>
      </p:sp>
      <p:pic>
        <p:nvPicPr>
          <p:cNvPr id="16388" name="Picture 4"/>
          <p:cNvPicPr>
            <a:picLocks noChangeAspect="1" noChangeArrowheads="1"/>
          </p:cNvPicPr>
          <p:nvPr/>
        </p:nvPicPr>
        <p:blipFill>
          <a:blip r:embed="rId2"/>
          <a:srcRect/>
          <a:stretch>
            <a:fillRect/>
          </a:stretch>
        </p:blipFill>
        <p:spPr bwMode="auto">
          <a:xfrm>
            <a:off x="1295400" y="1600200"/>
            <a:ext cx="1506401" cy="2724150"/>
          </a:xfrm>
          <a:prstGeom prst="rect">
            <a:avLst/>
          </a:prstGeom>
          <a:noFill/>
          <a:ln w="9525">
            <a:noFill/>
            <a:miter lim="800000"/>
            <a:headEnd/>
            <a:tailEnd/>
          </a:ln>
          <a:effectLst/>
        </p:spPr>
      </p:pic>
      <p:pic>
        <p:nvPicPr>
          <p:cNvPr id="16389" name="Picture 5"/>
          <p:cNvPicPr>
            <a:picLocks noChangeAspect="1" noChangeArrowheads="1"/>
          </p:cNvPicPr>
          <p:nvPr/>
        </p:nvPicPr>
        <p:blipFill>
          <a:blip r:embed="rId3"/>
          <a:srcRect/>
          <a:stretch>
            <a:fillRect/>
          </a:stretch>
        </p:blipFill>
        <p:spPr bwMode="auto">
          <a:xfrm>
            <a:off x="1219200" y="4648200"/>
            <a:ext cx="2466975" cy="1847850"/>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cstate="print"/>
          <a:srcRect/>
          <a:stretch>
            <a:fillRect/>
          </a:stretch>
        </p:blipFill>
        <p:spPr bwMode="auto">
          <a:xfrm>
            <a:off x="3962400" y="4495800"/>
            <a:ext cx="2590800" cy="2112669"/>
          </a:xfrm>
          <a:prstGeom prst="rect">
            <a:avLst/>
          </a:prstGeom>
          <a:noFill/>
          <a:ln w="9525">
            <a:noFill/>
            <a:miter lim="800000"/>
            <a:headEnd/>
            <a:tailEnd/>
          </a:ln>
          <a:effectLst/>
        </p:spPr>
      </p:pic>
      <p:sp>
        <p:nvSpPr>
          <p:cNvPr id="11" name="TextBox 10"/>
          <p:cNvSpPr txBox="1"/>
          <p:nvPr/>
        </p:nvSpPr>
        <p:spPr>
          <a:xfrm>
            <a:off x="6629400" y="5181600"/>
            <a:ext cx="2310312" cy="923330"/>
          </a:xfrm>
          <a:prstGeom prst="rect">
            <a:avLst/>
          </a:prstGeom>
          <a:noFill/>
        </p:spPr>
        <p:txBody>
          <a:bodyPr wrap="none" rtlCol="0">
            <a:spAutoFit/>
          </a:bodyPr>
          <a:lstStyle/>
          <a:p>
            <a:r>
              <a:rPr lang="en-US" b="1" dirty="0" smtClean="0">
                <a:solidFill>
                  <a:schemeClr val="accent3">
                    <a:lumMod val="50000"/>
                  </a:schemeClr>
                </a:solidFill>
              </a:rPr>
              <a:t>LUCA GIORDANO</a:t>
            </a:r>
          </a:p>
          <a:p>
            <a:r>
              <a:rPr lang="en-US" b="1" dirty="0" smtClean="0">
                <a:solidFill>
                  <a:schemeClr val="accent3">
                    <a:lumMod val="50000"/>
                  </a:schemeClr>
                </a:solidFill>
              </a:rPr>
              <a:t>(1692-1702) </a:t>
            </a:r>
          </a:p>
          <a:p>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rPr>
              <a:t>Psyche’s Wedding/Death</a:t>
            </a:r>
            <a:endParaRPr lang="en-US" b="1" dirty="0">
              <a:effectLst/>
            </a:endParaRPr>
          </a:p>
        </p:txBody>
      </p:sp>
      <p:pic>
        <p:nvPicPr>
          <p:cNvPr id="8195" name="Picture 3"/>
          <p:cNvPicPr>
            <a:picLocks noChangeAspect="1" noChangeArrowheads="1"/>
          </p:cNvPicPr>
          <p:nvPr/>
        </p:nvPicPr>
        <p:blipFill>
          <a:blip r:embed="rId3"/>
          <a:srcRect/>
          <a:stretch>
            <a:fillRect/>
          </a:stretch>
        </p:blipFill>
        <p:spPr bwMode="auto">
          <a:xfrm>
            <a:off x="1143000" y="1371600"/>
            <a:ext cx="7548499" cy="4124325"/>
          </a:xfrm>
          <a:prstGeom prst="rect">
            <a:avLst/>
          </a:prstGeom>
          <a:noFill/>
          <a:ln w="9525">
            <a:noFill/>
            <a:miter lim="800000"/>
            <a:headEnd/>
            <a:tailEnd/>
          </a:ln>
          <a:effectLst/>
        </p:spPr>
      </p:pic>
      <p:sp>
        <p:nvSpPr>
          <p:cNvPr id="8" name="TextBox 7"/>
          <p:cNvSpPr txBox="1"/>
          <p:nvPr/>
        </p:nvSpPr>
        <p:spPr>
          <a:xfrm>
            <a:off x="2209800" y="5562600"/>
            <a:ext cx="5695213" cy="369332"/>
          </a:xfrm>
          <a:prstGeom prst="rect">
            <a:avLst/>
          </a:prstGeom>
          <a:noFill/>
        </p:spPr>
        <p:txBody>
          <a:bodyPr wrap="none" rtlCol="0">
            <a:spAutoFit/>
          </a:bodyPr>
          <a:lstStyle/>
          <a:p>
            <a:r>
              <a:rPr lang="en-US" b="1" dirty="0" smtClean="0">
                <a:solidFill>
                  <a:schemeClr val="accent3">
                    <a:lumMod val="50000"/>
                  </a:schemeClr>
                </a:solidFill>
              </a:rPr>
              <a:t>Edward Burne-Jones, The Wedding of Psyche (1865)</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Cupid finds Psyche</a:t>
            </a:r>
            <a:endParaRPr lang="en-US" b="1" dirty="0">
              <a:effectLst/>
            </a:endParaRPr>
          </a:p>
        </p:txBody>
      </p:sp>
      <p:pic>
        <p:nvPicPr>
          <p:cNvPr id="2050" name="Picture 2"/>
          <p:cNvPicPr>
            <a:picLocks noGrp="1" noChangeAspect="1" noChangeArrowheads="1"/>
          </p:cNvPicPr>
          <p:nvPr>
            <p:ph sz="half" idx="1"/>
          </p:nvPr>
        </p:nvPicPr>
        <p:blipFill>
          <a:blip r:embed="rId2"/>
          <a:srcRect/>
          <a:stretch>
            <a:fillRect/>
          </a:stretch>
        </p:blipFill>
        <p:spPr bwMode="auto">
          <a:xfrm>
            <a:off x="1219200" y="1371600"/>
            <a:ext cx="3213376" cy="46640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528612" y="1752600"/>
            <a:ext cx="4386787" cy="3581400"/>
          </a:xfrm>
          <a:prstGeom prst="rect">
            <a:avLst/>
          </a:prstGeom>
          <a:noFill/>
          <a:ln w="9525">
            <a:noFill/>
            <a:miter lim="800000"/>
            <a:headEnd/>
            <a:tailEnd/>
          </a:ln>
          <a:effectLst/>
        </p:spPr>
      </p:pic>
      <p:sp>
        <p:nvSpPr>
          <p:cNvPr id="7" name="TextBox 6"/>
          <p:cNvSpPr txBox="1"/>
          <p:nvPr/>
        </p:nvSpPr>
        <p:spPr>
          <a:xfrm>
            <a:off x="4495800" y="5410200"/>
            <a:ext cx="2374304" cy="646331"/>
          </a:xfrm>
          <a:prstGeom prst="rect">
            <a:avLst/>
          </a:prstGeom>
          <a:noFill/>
        </p:spPr>
        <p:txBody>
          <a:bodyPr wrap="none" rtlCol="0">
            <a:spAutoFit/>
          </a:bodyPr>
          <a:lstStyle/>
          <a:p>
            <a:r>
              <a:rPr lang="en-US" b="1" dirty="0" smtClean="0">
                <a:solidFill>
                  <a:schemeClr val="accent3">
                    <a:lumMod val="50000"/>
                  </a:schemeClr>
                </a:solidFill>
              </a:rPr>
              <a:t>Edward Burne-Jones</a:t>
            </a:r>
          </a:p>
          <a:p>
            <a:r>
              <a:rPr lang="en-US" b="1" dirty="0" smtClean="0">
                <a:solidFill>
                  <a:schemeClr val="accent3">
                    <a:lumMod val="50000"/>
                  </a:schemeClr>
                </a:solidFill>
              </a:rPr>
              <a:t>(1865-1887)</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rPr>
              <a:t>Zephyr carries Psyche to Cupid’s Palace</a:t>
            </a:r>
            <a:endParaRPr lang="en-US" b="1" dirty="0">
              <a:effectLst/>
            </a:endParaRPr>
          </a:p>
        </p:txBody>
      </p:sp>
      <p:pic>
        <p:nvPicPr>
          <p:cNvPr id="3074" name="Picture 2"/>
          <p:cNvPicPr>
            <a:picLocks noGrp="1" noChangeAspect="1" noChangeArrowheads="1"/>
          </p:cNvPicPr>
          <p:nvPr>
            <p:ph sz="half" idx="1"/>
          </p:nvPr>
        </p:nvPicPr>
        <p:blipFill>
          <a:blip r:embed="rId2"/>
          <a:srcRect/>
          <a:stretch>
            <a:fillRect/>
          </a:stretch>
        </p:blipFill>
        <p:spPr bwMode="auto">
          <a:xfrm>
            <a:off x="5867400" y="1447800"/>
            <a:ext cx="2951184" cy="4434840"/>
          </a:xfrm>
          <a:prstGeom prst="rect">
            <a:avLst/>
          </a:prstGeom>
          <a:noFill/>
          <a:ln w="9525">
            <a:noFill/>
            <a:miter lim="800000"/>
            <a:headEnd/>
            <a:tailEnd/>
          </a:ln>
          <a:effectLst/>
        </p:spPr>
      </p:pic>
      <p:sp>
        <p:nvSpPr>
          <p:cNvPr id="6" name="TextBox 5"/>
          <p:cNvSpPr txBox="1"/>
          <p:nvPr/>
        </p:nvSpPr>
        <p:spPr>
          <a:xfrm>
            <a:off x="5791200" y="5934670"/>
            <a:ext cx="3310265" cy="830997"/>
          </a:xfrm>
          <a:prstGeom prst="rect">
            <a:avLst/>
          </a:prstGeom>
          <a:noFill/>
        </p:spPr>
        <p:txBody>
          <a:bodyPr wrap="none" rtlCol="0">
            <a:spAutoFit/>
          </a:bodyPr>
          <a:lstStyle/>
          <a:p>
            <a:r>
              <a:rPr lang="en-US" sz="1600" b="1" dirty="0" smtClean="0">
                <a:solidFill>
                  <a:schemeClr val="accent3">
                    <a:lumMod val="50000"/>
                  </a:schemeClr>
                </a:solidFill>
              </a:rPr>
              <a:t>John William Waterhouse,</a:t>
            </a:r>
          </a:p>
          <a:p>
            <a:r>
              <a:rPr lang="en-US" sz="1600" b="1" dirty="0" smtClean="0">
                <a:solidFill>
                  <a:schemeClr val="accent3">
                    <a:lumMod val="50000"/>
                  </a:schemeClr>
                </a:solidFill>
              </a:rPr>
              <a:t>Psyche entering Cupid’s Garden </a:t>
            </a:r>
          </a:p>
          <a:p>
            <a:r>
              <a:rPr lang="en-US" sz="1600" b="1" dirty="0" smtClean="0">
                <a:solidFill>
                  <a:schemeClr val="accent3">
                    <a:lumMod val="50000"/>
                  </a:schemeClr>
                </a:solidFill>
              </a:rPr>
              <a:t>(1901)</a:t>
            </a:r>
            <a:endParaRPr lang="en-US" sz="1600" b="1" dirty="0">
              <a:solidFill>
                <a:schemeClr val="accent3">
                  <a:lumMod val="50000"/>
                </a:schemeClr>
              </a:solidFill>
            </a:endParaRPr>
          </a:p>
        </p:txBody>
      </p:sp>
      <p:pic>
        <p:nvPicPr>
          <p:cNvPr id="3075" name="Picture 3"/>
          <p:cNvPicPr>
            <a:picLocks noChangeAspect="1" noChangeArrowheads="1"/>
          </p:cNvPicPr>
          <p:nvPr/>
        </p:nvPicPr>
        <p:blipFill>
          <a:blip r:embed="rId3"/>
          <a:srcRect/>
          <a:stretch>
            <a:fillRect/>
          </a:stretch>
        </p:blipFill>
        <p:spPr bwMode="auto">
          <a:xfrm>
            <a:off x="1219200" y="1905000"/>
            <a:ext cx="2135277" cy="28956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3581400" y="1600200"/>
            <a:ext cx="2095500" cy="3895725"/>
          </a:xfrm>
          <a:prstGeom prst="rect">
            <a:avLst/>
          </a:prstGeom>
          <a:noFill/>
          <a:ln w="9525">
            <a:noFill/>
            <a:miter lim="800000"/>
            <a:headEnd/>
            <a:tailEnd/>
          </a:ln>
          <a:effectLst/>
        </p:spPr>
      </p:pic>
      <p:sp>
        <p:nvSpPr>
          <p:cNvPr id="9" name="TextBox 8"/>
          <p:cNvSpPr txBox="1"/>
          <p:nvPr/>
        </p:nvSpPr>
        <p:spPr>
          <a:xfrm>
            <a:off x="1066800" y="5715000"/>
            <a:ext cx="2959656" cy="923330"/>
          </a:xfrm>
          <a:prstGeom prst="rect">
            <a:avLst/>
          </a:prstGeom>
          <a:noFill/>
        </p:spPr>
        <p:txBody>
          <a:bodyPr wrap="none" rtlCol="0">
            <a:spAutoFit/>
          </a:bodyPr>
          <a:lstStyle/>
          <a:p>
            <a:r>
              <a:rPr lang="en-US" b="1" dirty="0" smtClean="0">
                <a:solidFill>
                  <a:schemeClr val="accent3">
                    <a:lumMod val="50000"/>
                  </a:schemeClr>
                </a:solidFill>
              </a:rPr>
              <a:t>Zephyr and Psyche</a:t>
            </a:r>
            <a:r>
              <a:rPr lang="en-US" b="1" dirty="0">
                <a:solidFill>
                  <a:schemeClr val="accent3">
                    <a:lumMod val="50000"/>
                  </a:schemeClr>
                </a:solidFill>
              </a:rPr>
              <a:t>,</a:t>
            </a:r>
            <a:endParaRPr lang="en-US" b="1" dirty="0" smtClean="0">
              <a:solidFill>
                <a:schemeClr val="accent3">
                  <a:lumMod val="50000"/>
                </a:schemeClr>
              </a:solidFill>
            </a:endParaRPr>
          </a:p>
          <a:p>
            <a:r>
              <a:rPr lang="en-US" b="1" dirty="0" smtClean="0">
                <a:solidFill>
                  <a:schemeClr val="accent3">
                    <a:lumMod val="50000"/>
                  </a:schemeClr>
                </a:solidFill>
              </a:rPr>
              <a:t>by Henri-Joseph </a:t>
            </a:r>
            <a:r>
              <a:rPr lang="en-US" b="1" dirty="0" err="1" smtClean="0">
                <a:solidFill>
                  <a:schemeClr val="accent3">
                    <a:lumMod val="50000"/>
                  </a:schemeClr>
                </a:solidFill>
              </a:rPr>
              <a:t>Ruxthiel</a:t>
            </a:r>
            <a:r>
              <a:rPr lang="en-US" b="1" dirty="0" smtClean="0">
                <a:solidFill>
                  <a:schemeClr val="accent3">
                    <a:lumMod val="50000"/>
                  </a:schemeClr>
                </a:solidFill>
              </a:rPr>
              <a:t>, </a:t>
            </a:r>
          </a:p>
          <a:p>
            <a:r>
              <a:rPr lang="en-US" b="1" dirty="0" smtClean="0">
                <a:solidFill>
                  <a:schemeClr val="accent3">
                    <a:lumMod val="50000"/>
                  </a:schemeClr>
                </a:solidFill>
              </a:rPr>
              <a:t>1775-1837 (1814) </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Jealousy of Psyche’s Sisters</a:t>
            </a:r>
            <a:endParaRPr lang="en-US" b="1" dirty="0">
              <a:effectLst/>
            </a:endParaRPr>
          </a:p>
        </p:txBody>
      </p:sp>
      <p:pic>
        <p:nvPicPr>
          <p:cNvPr id="5" name="Picture 2"/>
          <p:cNvPicPr>
            <a:picLocks noChangeAspect="1" noChangeArrowheads="1"/>
          </p:cNvPicPr>
          <p:nvPr/>
        </p:nvPicPr>
        <p:blipFill>
          <a:blip r:embed="rId2"/>
          <a:srcRect/>
          <a:stretch>
            <a:fillRect/>
          </a:stretch>
        </p:blipFill>
        <p:spPr bwMode="auto">
          <a:xfrm>
            <a:off x="1524000" y="1371600"/>
            <a:ext cx="6858000" cy="4276725"/>
          </a:xfrm>
          <a:prstGeom prst="rect">
            <a:avLst/>
          </a:prstGeom>
          <a:noFill/>
          <a:ln w="9525">
            <a:noFill/>
            <a:miter lim="800000"/>
            <a:headEnd/>
            <a:tailEnd/>
          </a:ln>
          <a:effectLst/>
        </p:spPr>
      </p:pic>
      <p:sp>
        <p:nvSpPr>
          <p:cNvPr id="6" name="TextBox 5"/>
          <p:cNvSpPr txBox="1"/>
          <p:nvPr/>
        </p:nvSpPr>
        <p:spPr>
          <a:xfrm>
            <a:off x="3352800" y="6019800"/>
            <a:ext cx="3790781" cy="369332"/>
          </a:xfrm>
          <a:prstGeom prst="rect">
            <a:avLst/>
          </a:prstGeom>
          <a:noFill/>
        </p:spPr>
        <p:txBody>
          <a:bodyPr wrap="none" rtlCol="0">
            <a:spAutoFit/>
          </a:bodyPr>
          <a:lstStyle/>
          <a:p>
            <a:r>
              <a:rPr lang="en-US" b="1" dirty="0" smtClean="0">
                <a:solidFill>
                  <a:schemeClr val="accent3">
                    <a:lumMod val="50000"/>
                  </a:schemeClr>
                </a:solidFill>
              </a:rPr>
              <a:t>A.E. Fragonard, 1780-1850 (1798) </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Psyche looks at her husband</a:t>
            </a:r>
            <a:endParaRPr lang="en-US" b="1" dirty="0">
              <a:effectLst/>
            </a:endParaRPr>
          </a:p>
        </p:txBody>
      </p:sp>
      <p:pic>
        <p:nvPicPr>
          <p:cNvPr id="3074" name="Picture 2"/>
          <p:cNvPicPr>
            <a:picLocks noGrp="1" noChangeAspect="1" noChangeArrowheads="1"/>
          </p:cNvPicPr>
          <p:nvPr>
            <p:ph sz="half" idx="2"/>
          </p:nvPr>
        </p:nvPicPr>
        <p:blipFill>
          <a:blip r:embed="rId3"/>
          <a:srcRect/>
          <a:stretch>
            <a:fillRect/>
          </a:stretch>
        </p:blipFill>
        <p:spPr bwMode="auto">
          <a:xfrm>
            <a:off x="5486400" y="1295400"/>
            <a:ext cx="2943225" cy="4438650"/>
          </a:xfrm>
          <a:prstGeom prst="rect">
            <a:avLst/>
          </a:prstGeom>
          <a:noFill/>
          <a:ln w="9525">
            <a:noFill/>
            <a:miter lim="800000"/>
            <a:headEnd/>
            <a:tailEnd/>
          </a:ln>
          <a:effectLst/>
        </p:spPr>
      </p:pic>
      <p:sp>
        <p:nvSpPr>
          <p:cNvPr id="6" name="TextBox 5"/>
          <p:cNvSpPr txBox="1"/>
          <p:nvPr/>
        </p:nvSpPr>
        <p:spPr>
          <a:xfrm>
            <a:off x="5276595" y="5934670"/>
            <a:ext cx="3867405" cy="923330"/>
          </a:xfrm>
          <a:prstGeom prst="rect">
            <a:avLst/>
          </a:prstGeom>
          <a:noFill/>
        </p:spPr>
        <p:txBody>
          <a:bodyPr wrap="none" rtlCol="0">
            <a:spAutoFit/>
          </a:bodyPr>
          <a:lstStyle/>
          <a:p>
            <a:r>
              <a:rPr lang="en-US" b="1" dirty="0" smtClean="0">
                <a:solidFill>
                  <a:schemeClr val="accent3">
                    <a:lumMod val="50000"/>
                  </a:schemeClr>
                </a:solidFill>
              </a:rPr>
              <a:t>“Not a Monster” by </a:t>
            </a:r>
            <a:r>
              <a:rPr lang="en-US" b="1" dirty="0" err="1" smtClean="0">
                <a:solidFill>
                  <a:schemeClr val="accent3">
                    <a:lumMod val="50000"/>
                  </a:schemeClr>
                </a:solidFill>
              </a:rPr>
              <a:t>Lorian</a:t>
            </a:r>
            <a:r>
              <a:rPr lang="en-US" b="1" dirty="0" smtClean="0">
                <a:solidFill>
                  <a:schemeClr val="accent3">
                    <a:lumMod val="50000"/>
                  </a:schemeClr>
                </a:solidFill>
              </a:rPr>
              <a:t> </a:t>
            </a:r>
            <a:r>
              <a:rPr lang="en-US" b="1" dirty="0" err="1" smtClean="0">
                <a:solidFill>
                  <a:schemeClr val="accent3">
                    <a:lumMod val="50000"/>
                  </a:schemeClr>
                </a:solidFill>
              </a:rPr>
              <a:t>Kiesel</a:t>
            </a:r>
            <a:r>
              <a:rPr lang="en-US" b="1" dirty="0" smtClean="0">
                <a:solidFill>
                  <a:schemeClr val="accent3">
                    <a:lumMod val="50000"/>
                  </a:schemeClr>
                </a:solidFill>
              </a:rPr>
              <a:t> </a:t>
            </a:r>
          </a:p>
          <a:p>
            <a:r>
              <a:rPr lang="en-US" b="1" dirty="0" smtClean="0">
                <a:solidFill>
                  <a:schemeClr val="accent3">
                    <a:lumMod val="50000"/>
                  </a:schemeClr>
                </a:solidFill>
              </a:rPr>
              <a:t>(c2000) </a:t>
            </a:r>
            <a:br>
              <a:rPr lang="en-US" b="1" dirty="0" smtClean="0">
                <a:solidFill>
                  <a:schemeClr val="accent3">
                    <a:lumMod val="50000"/>
                  </a:schemeClr>
                </a:solidFill>
              </a:rPr>
            </a:br>
            <a:endParaRPr lang="en-US" b="1" dirty="0">
              <a:solidFill>
                <a:schemeClr val="accent3">
                  <a:lumMod val="50000"/>
                </a:schemeClr>
              </a:solidFill>
            </a:endParaRPr>
          </a:p>
        </p:txBody>
      </p:sp>
      <p:pic>
        <p:nvPicPr>
          <p:cNvPr id="3075" name="Picture 3"/>
          <p:cNvPicPr>
            <a:picLocks noGrp="1" noChangeAspect="1" noChangeArrowheads="1"/>
          </p:cNvPicPr>
          <p:nvPr>
            <p:ph sz="half" idx="1"/>
          </p:nvPr>
        </p:nvPicPr>
        <p:blipFill>
          <a:blip r:embed="rId4" cstate="print"/>
          <a:srcRect/>
          <a:stretch>
            <a:fillRect/>
          </a:stretch>
        </p:blipFill>
        <p:spPr bwMode="auto">
          <a:xfrm>
            <a:off x="1447800" y="4038600"/>
            <a:ext cx="3276600" cy="2194852"/>
          </a:xfrm>
          <a:prstGeom prst="rect">
            <a:avLst/>
          </a:prstGeom>
          <a:noFill/>
          <a:ln w="9525">
            <a:noFill/>
            <a:miter lim="800000"/>
            <a:headEnd/>
            <a:tailEnd/>
          </a:ln>
          <a:effectLst/>
        </p:spPr>
      </p:pic>
      <p:sp>
        <p:nvSpPr>
          <p:cNvPr id="8" name="TextBox 7"/>
          <p:cNvSpPr txBox="1"/>
          <p:nvPr/>
        </p:nvSpPr>
        <p:spPr>
          <a:xfrm>
            <a:off x="1600200" y="6211669"/>
            <a:ext cx="3049233" cy="646331"/>
          </a:xfrm>
          <a:prstGeom prst="rect">
            <a:avLst/>
          </a:prstGeom>
          <a:noFill/>
        </p:spPr>
        <p:txBody>
          <a:bodyPr wrap="none" rtlCol="0">
            <a:spAutoFit/>
          </a:bodyPr>
          <a:lstStyle/>
          <a:p>
            <a:r>
              <a:rPr lang="en-US" b="1" dirty="0" smtClean="0">
                <a:solidFill>
                  <a:schemeClr val="accent3">
                    <a:lumMod val="50000"/>
                  </a:schemeClr>
                </a:solidFill>
              </a:rPr>
              <a:t>Psyche looking at Cupid </a:t>
            </a:r>
          </a:p>
          <a:p>
            <a:r>
              <a:rPr lang="en-US" b="1" dirty="0" smtClean="0">
                <a:solidFill>
                  <a:schemeClr val="accent3">
                    <a:lumMod val="50000"/>
                  </a:schemeClr>
                </a:solidFill>
              </a:rPr>
              <a:t>by Simon </a:t>
            </a:r>
            <a:r>
              <a:rPr lang="en-US" b="1" dirty="0" err="1" smtClean="0">
                <a:solidFill>
                  <a:schemeClr val="accent3">
                    <a:lumMod val="50000"/>
                  </a:schemeClr>
                </a:solidFill>
              </a:rPr>
              <a:t>Vouet</a:t>
            </a:r>
            <a:r>
              <a:rPr lang="en-US" b="1" dirty="0" smtClean="0">
                <a:solidFill>
                  <a:schemeClr val="accent3">
                    <a:lumMod val="50000"/>
                  </a:schemeClr>
                </a:solidFill>
              </a:rPr>
              <a:t>, 1590-1649</a:t>
            </a:r>
            <a:endParaRPr lang="en-US" b="1" dirty="0">
              <a:solidFill>
                <a:schemeClr val="accent3">
                  <a:lumMod val="50000"/>
                </a:schemeClr>
              </a:solidFill>
            </a:endParaRPr>
          </a:p>
        </p:txBody>
      </p:sp>
      <p:pic>
        <p:nvPicPr>
          <p:cNvPr id="3076" name="Picture 4"/>
          <p:cNvPicPr>
            <a:picLocks noChangeAspect="1" noChangeArrowheads="1"/>
          </p:cNvPicPr>
          <p:nvPr/>
        </p:nvPicPr>
        <p:blipFill>
          <a:blip r:embed="rId5"/>
          <a:srcRect/>
          <a:stretch>
            <a:fillRect/>
          </a:stretch>
        </p:blipFill>
        <p:spPr bwMode="auto">
          <a:xfrm>
            <a:off x="1447800" y="1219200"/>
            <a:ext cx="3200400" cy="2695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Cupid flees from Psyche</a:t>
            </a:r>
            <a:endParaRPr lang="en-US" b="1" dirty="0">
              <a:effectLst/>
            </a:endParaRPr>
          </a:p>
        </p:txBody>
      </p:sp>
      <p:pic>
        <p:nvPicPr>
          <p:cNvPr id="6146" name="Picture 2"/>
          <p:cNvPicPr>
            <a:picLocks noGrp="1" noChangeAspect="1" noChangeArrowheads="1"/>
          </p:cNvPicPr>
          <p:nvPr>
            <p:ph sz="half" idx="1"/>
          </p:nvPr>
        </p:nvPicPr>
        <p:blipFill>
          <a:blip r:embed="rId2"/>
          <a:srcRect/>
          <a:stretch>
            <a:fillRect/>
          </a:stretch>
        </p:blipFill>
        <p:spPr bwMode="auto">
          <a:xfrm>
            <a:off x="1676400" y="1219200"/>
            <a:ext cx="3024256" cy="4664075"/>
          </a:xfrm>
          <a:prstGeom prst="rect">
            <a:avLst/>
          </a:prstGeom>
          <a:noFill/>
          <a:ln w="9525">
            <a:noFill/>
            <a:miter lim="800000"/>
            <a:headEnd/>
            <a:tailEnd/>
          </a:ln>
          <a:effectLst/>
        </p:spPr>
      </p:pic>
      <p:sp>
        <p:nvSpPr>
          <p:cNvPr id="6" name="TextBox 5"/>
          <p:cNvSpPr txBox="1"/>
          <p:nvPr/>
        </p:nvSpPr>
        <p:spPr>
          <a:xfrm>
            <a:off x="1752600" y="6096000"/>
            <a:ext cx="2733954" cy="369332"/>
          </a:xfrm>
          <a:prstGeom prst="rect">
            <a:avLst/>
          </a:prstGeom>
          <a:noFill/>
        </p:spPr>
        <p:txBody>
          <a:bodyPr wrap="none" rtlCol="0">
            <a:spAutoFit/>
          </a:bodyPr>
          <a:lstStyle/>
          <a:p>
            <a:r>
              <a:rPr lang="en-US" b="1" dirty="0" smtClean="0">
                <a:solidFill>
                  <a:schemeClr val="accent3">
                    <a:lumMod val="50000"/>
                  </a:schemeClr>
                </a:solidFill>
              </a:rPr>
              <a:t>Dorothy </a:t>
            </a:r>
            <a:r>
              <a:rPr lang="en-US" b="1" dirty="0" err="1" smtClean="0">
                <a:solidFill>
                  <a:schemeClr val="accent3">
                    <a:lumMod val="50000"/>
                  </a:schemeClr>
                </a:solidFill>
              </a:rPr>
              <a:t>Mullock</a:t>
            </a:r>
            <a:r>
              <a:rPr lang="en-US" b="1" dirty="0" smtClean="0">
                <a:solidFill>
                  <a:schemeClr val="accent3">
                    <a:lumMod val="50000"/>
                  </a:schemeClr>
                </a:solidFill>
              </a:rPr>
              <a:t> (1914)</a:t>
            </a:r>
            <a:endParaRPr lang="en-US" b="1" dirty="0">
              <a:solidFill>
                <a:schemeClr val="accent3">
                  <a:lumMod val="50000"/>
                </a:schemeClr>
              </a:solidFill>
            </a:endParaRPr>
          </a:p>
        </p:txBody>
      </p:sp>
      <p:pic>
        <p:nvPicPr>
          <p:cNvPr id="6147" name="Picture 3"/>
          <p:cNvPicPr>
            <a:picLocks noGrp="1" noChangeAspect="1" noChangeArrowheads="1"/>
          </p:cNvPicPr>
          <p:nvPr>
            <p:ph sz="half" idx="2"/>
          </p:nvPr>
        </p:nvPicPr>
        <p:blipFill>
          <a:blip r:embed="rId3" cstate="print"/>
          <a:srcRect/>
          <a:stretch>
            <a:fillRect/>
          </a:stretch>
        </p:blipFill>
        <p:spPr bwMode="auto">
          <a:xfrm>
            <a:off x="5715000" y="1219200"/>
            <a:ext cx="2265963" cy="4664075"/>
          </a:xfrm>
          <a:prstGeom prst="rect">
            <a:avLst/>
          </a:prstGeom>
          <a:noFill/>
          <a:ln w="9525">
            <a:noFill/>
            <a:miter lim="800000"/>
            <a:headEnd/>
            <a:tailEnd/>
          </a:ln>
          <a:effectLst/>
        </p:spPr>
      </p:pic>
      <p:sp>
        <p:nvSpPr>
          <p:cNvPr id="8" name="TextBox 7"/>
          <p:cNvSpPr txBox="1"/>
          <p:nvPr/>
        </p:nvSpPr>
        <p:spPr>
          <a:xfrm>
            <a:off x="5715000" y="5943600"/>
            <a:ext cx="2843599" cy="646331"/>
          </a:xfrm>
          <a:prstGeom prst="rect">
            <a:avLst/>
          </a:prstGeom>
          <a:noFill/>
        </p:spPr>
        <p:txBody>
          <a:bodyPr wrap="none" rtlCol="0">
            <a:spAutoFit/>
          </a:bodyPr>
          <a:lstStyle/>
          <a:p>
            <a:r>
              <a:rPr lang="en-US" b="1" dirty="0" smtClean="0">
                <a:solidFill>
                  <a:schemeClr val="accent3">
                    <a:lumMod val="50000"/>
                  </a:schemeClr>
                </a:solidFill>
              </a:rPr>
              <a:t>Psyche Abandoned </a:t>
            </a:r>
          </a:p>
          <a:p>
            <a:r>
              <a:rPr lang="en-US" b="1" dirty="0" smtClean="0">
                <a:solidFill>
                  <a:schemeClr val="accent3">
                    <a:lumMod val="50000"/>
                  </a:schemeClr>
                </a:solidFill>
              </a:rPr>
              <a:t>by </a:t>
            </a:r>
            <a:r>
              <a:rPr lang="en-US" b="1" dirty="0" err="1" smtClean="0">
                <a:solidFill>
                  <a:schemeClr val="accent3">
                    <a:lumMod val="50000"/>
                  </a:schemeClr>
                </a:solidFill>
              </a:rPr>
              <a:t>Augustin</a:t>
            </a:r>
            <a:r>
              <a:rPr lang="en-US" b="1" dirty="0" smtClean="0">
                <a:solidFill>
                  <a:schemeClr val="accent3">
                    <a:lumMod val="50000"/>
                  </a:schemeClr>
                </a:solidFill>
              </a:rPr>
              <a:t> </a:t>
            </a:r>
            <a:r>
              <a:rPr lang="en-US" b="1" dirty="0" err="1" smtClean="0">
                <a:solidFill>
                  <a:schemeClr val="accent3">
                    <a:lumMod val="50000"/>
                  </a:schemeClr>
                </a:solidFill>
              </a:rPr>
              <a:t>Pajou</a:t>
            </a:r>
            <a:r>
              <a:rPr lang="en-US" b="1" dirty="0" smtClean="0">
                <a:solidFill>
                  <a:schemeClr val="accent3">
                    <a:lumMod val="50000"/>
                  </a:schemeClr>
                </a:solidFill>
              </a:rPr>
              <a:t> (1790)</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rPr>
              <a:t>Pan and Psyche</a:t>
            </a:r>
            <a:endParaRPr lang="en-US" b="1" dirty="0">
              <a:effectLst/>
            </a:endParaRPr>
          </a:p>
        </p:txBody>
      </p:sp>
      <p:pic>
        <p:nvPicPr>
          <p:cNvPr id="12290" name="Picture 2"/>
          <p:cNvPicPr>
            <a:picLocks noGrp="1" noChangeAspect="1" noChangeArrowheads="1"/>
          </p:cNvPicPr>
          <p:nvPr>
            <p:ph sz="half" idx="1"/>
          </p:nvPr>
        </p:nvPicPr>
        <p:blipFill>
          <a:blip r:embed="rId2"/>
          <a:srcRect/>
          <a:stretch>
            <a:fillRect/>
          </a:stretch>
        </p:blipFill>
        <p:spPr bwMode="auto">
          <a:xfrm>
            <a:off x="1435100" y="1545974"/>
            <a:ext cx="3657600" cy="4620126"/>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a:srcRect/>
          <a:stretch>
            <a:fillRect/>
          </a:stretch>
        </p:blipFill>
        <p:spPr bwMode="auto">
          <a:xfrm>
            <a:off x="5791200" y="1676400"/>
            <a:ext cx="2491068" cy="2971800"/>
          </a:xfrm>
          <a:prstGeom prst="rect">
            <a:avLst/>
          </a:prstGeom>
          <a:noFill/>
          <a:ln w="9525">
            <a:noFill/>
            <a:miter lim="800000"/>
            <a:headEnd/>
            <a:tailEnd/>
          </a:ln>
          <a:effectLst/>
        </p:spPr>
      </p:pic>
      <p:sp>
        <p:nvSpPr>
          <p:cNvPr id="6" name="TextBox 5"/>
          <p:cNvSpPr txBox="1"/>
          <p:nvPr/>
        </p:nvSpPr>
        <p:spPr>
          <a:xfrm>
            <a:off x="5562600" y="5410200"/>
            <a:ext cx="3451522" cy="369332"/>
          </a:xfrm>
          <a:prstGeom prst="rect">
            <a:avLst/>
          </a:prstGeom>
          <a:noFill/>
        </p:spPr>
        <p:txBody>
          <a:bodyPr wrap="none" rtlCol="0">
            <a:spAutoFit/>
          </a:bodyPr>
          <a:lstStyle/>
          <a:p>
            <a:r>
              <a:rPr lang="en-US" b="1" dirty="0" smtClean="0">
                <a:solidFill>
                  <a:schemeClr val="accent3">
                    <a:lumMod val="50000"/>
                  </a:schemeClr>
                </a:solidFill>
              </a:rPr>
              <a:t>Edward Burne-Jones (1872-74)</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790688" cy="1143000"/>
          </a:xfrm>
        </p:spPr>
        <p:txBody>
          <a:bodyPr>
            <a:normAutofit/>
          </a:bodyPr>
          <a:lstStyle/>
          <a:p>
            <a:r>
              <a:rPr lang="en-US" sz="3200" b="1" dirty="0" smtClean="0">
                <a:effectLst/>
              </a:rPr>
              <a:t>FREE SUMMER LANGUAGE CLASSES </a:t>
            </a:r>
            <a:endParaRPr lang="en-US" sz="3200" b="1" dirty="0">
              <a:effectLst/>
            </a:endParaRPr>
          </a:p>
        </p:txBody>
      </p:sp>
      <p:sp>
        <p:nvSpPr>
          <p:cNvPr id="3" name="Content Placeholder 2"/>
          <p:cNvSpPr>
            <a:spLocks noGrp="1"/>
          </p:cNvSpPr>
          <p:nvPr>
            <p:ph idx="1"/>
          </p:nvPr>
        </p:nvSpPr>
        <p:spPr>
          <a:xfrm>
            <a:off x="1435608" y="1295400"/>
            <a:ext cx="7498080" cy="4953000"/>
          </a:xfrm>
        </p:spPr>
        <p:txBody>
          <a:bodyPr>
            <a:normAutofit fontScale="62500" lnSpcReduction="20000"/>
          </a:bodyPr>
          <a:lstStyle/>
          <a:p>
            <a:pPr>
              <a:buNone/>
            </a:pPr>
            <a:r>
              <a:rPr lang="en-US" b="1" dirty="0" smtClean="0">
                <a:solidFill>
                  <a:schemeClr val="accent3">
                    <a:lumMod val="75000"/>
                  </a:schemeClr>
                </a:solidFill>
              </a:rPr>
              <a:t>Classes begin the week of May 16</a:t>
            </a:r>
          </a:p>
          <a:p>
            <a:pPr>
              <a:buNone/>
            </a:pPr>
            <a:r>
              <a:rPr lang="en-US" b="1" dirty="0" smtClean="0">
                <a:solidFill>
                  <a:schemeClr val="accent3">
                    <a:lumMod val="75000"/>
                  </a:schemeClr>
                </a:solidFill>
              </a:rPr>
              <a:t> </a:t>
            </a:r>
          </a:p>
          <a:p>
            <a:pPr>
              <a:buNone/>
            </a:pPr>
            <a:r>
              <a:rPr lang="en-US" b="1" dirty="0" smtClean="0">
                <a:solidFill>
                  <a:schemeClr val="accent3">
                    <a:lumMod val="75000"/>
                  </a:schemeClr>
                </a:solidFill>
              </a:rPr>
              <a:t>Monday 6-7 pm:  </a:t>
            </a:r>
            <a:r>
              <a:rPr lang="en-US" b="1" dirty="0" smtClean="0">
                <a:solidFill>
                  <a:srgbClr val="0070C0"/>
                </a:solidFill>
              </a:rPr>
              <a:t>Free Modern Greek </a:t>
            </a:r>
            <a:r>
              <a:rPr lang="en-US" b="1" dirty="0" smtClean="0">
                <a:solidFill>
                  <a:schemeClr val="accent3">
                    <a:lumMod val="75000"/>
                  </a:schemeClr>
                </a:solidFill>
              </a:rPr>
              <a:t>J-201</a:t>
            </a:r>
          </a:p>
          <a:p>
            <a:pPr>
              <a:buNone/>
            </a:pPr>
            <a:r>
              <a:rPr lang="en-US" b="1" dirty="0" smtClean="0">
                <a:solidFill>
                  <a:schemeClr val="accent3">
                    <a:lumMod val="75000"/>
                  </a:schemeClr>
                </a:solidFill>
              </a:rPr>
              <a:t>Tuesday 6-7 pm:  </a:t>
            </a:r>
            <a:r>
              <a:rPr lang="en-US" b="1" dirty="0" smtClean="0">
                <a:solidFill>
                  <a:srgbClr val="00B050"/>
                </a:solidFill>
              </a:rPr>
              <a:t>Free Ancient Greek </a:t>
            </a:r>
            <a:r>
              <a:rPr lang="en-US" b="1" dirty="0" smtClean="0">
                <a:solidFill>
                  <a:schemeClr val="accent3">
                    <a:lumMod val="75000"/>
                  </a:schemeClr>
                </a:solidFill>
              </a:rPr>
              <a:t>F-201/205</a:t>
            </a:r>
          </a:p>
          <a:p>
            <a:pPr>
              <a:buNone/>
            </a:pPr>
            <a:r>
              <a:rPr lang="en-US" b="1" dirty="0" smtClean="0">
                <a:solidFill>
                  <a:schemeClr val="accent3">
                    <a:lumMod val="75000"/>
                  </a:schemeClr>
                </a:solidFill>
              </a:rPr>
              <a:t>Wednesday 6-7 pm:  </a:t>
            </a:r>
            <a:r>
              <a:rPr lang="en-US" b="1" dirty="0" smtClean="0">
                <a:solidFill>
                  <a:srgbClr val="FF0000"/>
                </a:solidFill>
              </a:rPr>
              <a:t>Free Latin </a:t>
            </a:r>
            <a:r>
              <a:rPr lang="en-US" b="1" dirty="0" smtClean="0">
                <a:solidFill>
                  <a:schemeClr val="accent3">
                    <a:lumMod val="75000"/>
                  </a:schemeClr>
                </a:solidFill>
              </a:rPr>
              <a:t>F-120/121/122</a:t>
            </a:r>
          </a:p>
          <a:p>
            <a:pPr>
              <a:buNone/>
            </a:pPr>
            <a:r>
              <a:rPr lang="en-US" b="1" dirty="0" smtClean="0">
                <a:solidFill>
                  <a:schemeClr val="accent3">
                    <a:lumMod val="75000"/>
                  </a:schemeClr>
                </a:solidFill>
              </a:rPr>
              <a:t> </a:t>
            </a:r>
          </a:p>
          <a:p>
            <a:pPr>
              <a:buNone/>
            </a:pPr>
            <a:r>
              <a:rPr lang="en-US" b="1" dirty="0" smtClean="0">
                <a:solidFill>
                  <a:schemeClr val="accent3">
                    <a:lumMod val="50000"/>
                  </a:schemeClr>
                </a:solidFill>
              </a:rPr>
              <a:t>Not For Credit!			Just For Fun!</a:t>
            </a:r>
          </a:p>
          <a:p>
            <a:pPr>
              <a:buNone/>
            </a:pPr>
            <a:r>
              <a:rPr lang="en-US" b="1" dirty="0" smtClean="0">
                <a:solidFill>
                  <a:schemeClr val="accent3">
                    <a:lumMod val="75000"/>
                  </a:schemeClr>
                </a:solidFill>
              </a:rPr>
              <a:t> </a:t>
            </a:r>
          </a:p>
          <a:p>
            <a:pPr>
              <a:buNone/>
            </a:pPr>
            <a:r>
              <a:rPr lang="en-US" b="1" u="sng" dirty="0" smtClean="0">
                <a:solidFill>
                  <a:schemeClr val="accent3">
                    <a:lumMod val="75000"/>
                  </a:schemeClr>
                </a:solidFill>
              </a:rPr>
              <a:t>For more information, please contact:</a:t>
            </a:r>
            <a:endParaRPr lang="en-US" b="1" dirty="0" smtClean="0">
              <a:solidFill>
                <a:schemeClr val="accent3">
                  <a:lumMod val="75000"/>
                </a:schemeClr>
              </a:solidFill>
            </a:endParaRPr>
          </a:p>
          <a:p>
            <a:pPr>
              <a:buNone/>
            </a:pPr>
            <a:r>
              <a:rPr lang="en-US" b="1" dirty="0" smtClean="0">
                <a:solidFill>
                  <a:srgbClr val="0070C0"/>
                </a:solidFill>
              </a:rPr>
              <a:t>Modern Greek</a:t>
            </a:r>
            <a:r>
              <a:rPr lang="en-US" b="1" dirty="0" smtClean="0">
                <a:solidFill>
                  <a:schemeClr val="accent3">
                    <a:lumMod val="75000"/>
                  </a:schemeClr>
                </a:solidFill>
              </a:rPr>
              <a:t>:  George Plamantouras (ichs@stockton.edu 609.652.4433)</a:t>
            </a:r>
          </a:p>
          <a:p>
            <a:pPr>
              <a:buNone/>
            </a:pPr>
            <a:r>
              <a:rPr lang="en-US" b="1" dirty="0" smtClean="0">
                <a:solidFill>
                  <a:srgbClr val="00B050"/>
                </a:solidFill>
              </a:rPr>
              <a:t>Ancient Greek</a:t>
            </a:r>
            <a:r>
              <a:rPr lang="en-US" b="1" dirty="0" smtClean="0">
                <a:solidFill>
                  <a:schemeClr val="accent3">
                    <a:lumMod val="75000"/>
                  </a:schemeClr>
                </a:solidFill>
              </a:rPr>
              <a:t>:  Jeff Cole (immortal_pride@hotmail.com 609.374.6801)</a:t>
            </a:r>
          </a:p>
          <a:p>
            <a:pPr>
              <a:buNone/>
            </a:pPr>
            <a:r>
              <a:rPr lang="en-US" b="1" dirty="0" smtClean="0">
                <a:solidFill>
                  <a:srgbClr val="FF0000"/>
                </a:solidFill>
              </a:rPr>
              <a:t>Latin</a:t>
            </a:r>
            <a:r>
              <a:rPr lang="en-US" b="1" dirty="0" smtClean="0">
                <a:solidFill>
                  <a:schemeClr val="accent3">
                    <a:lumMod val="75000"/>
                  </a:schemeClr>
                </a:solidFill>
              </a:rPr>
              <a:t>:  Prof. Katherine Panagakos (katherine.panagakos@stockton.edu)</a:t>
            </a:r>
          </a:p>
          <a:p>
            <a:pPr>
              <a:buNone/>
            </a:pPr>
            <a:r>
              <a:rPr lang="en-US" b="1" dirty="0" smtClean="0">
                <a:solidFill>
                  <a:schemeClr val="accent3">
                    <a:lumMod val="75000"/>
                  </a:schemeClr>
                </a:solidFill>
              </a:rPr>
              <a:t>Or see our website:  </a:t>
            </a:r>
            <a:r>
              <a:rPr lang="en-US" b="1" u="sng" dirty="0" smtClean="0">
                <a:solidFill>
                  <a:schemeClr val="accent3">
                    <a:lumMod val="75000"/>
                  </a:schemeClr>
                </a:solidFill>
              </a:rPr>
              <a:t>www.stockton.edu/ichs</a:t>
            </a:r>
            <a:endParaRPr lang="en-US" b="1" dirty="0" smtClean="0">
              <a:solidFill>
                <a:schemeClr val="accent3">
                  <a:lumMod val="75000"/>
                </a:schemeClr>
              </a:solidFill>
            </a:endParaRPr>
          </a:p>
          <a:p>
            <a:pPr>
              <a:buNone/>
            </a:pPr>
            <a:endParaRPr lang="en-US" b="1"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Death of Psyche’s Sisters</a:t>
            </a:r>
            <a:endParaRPr lang="en-US" b="1" dirty="0">
              <a:effectLst/>
            </a:endParaRPr>
          </a:p>
        </p:txBody>
      </p:sp>
      <p:pic>
        <p:nvPicPr>
          <p:cNvPr id="7170" name="Picture 2"/>
          <p:cNvPicPr>
            <a:picLocks noGrp="1" noChangeAspect="1" noChangeArrowheads="1"/>
          </p:cNvPicPr>
          <p:nvPr>
            <p:ph sz="half" idx="1"/>
          </p:nvPr>
        </p:nvPicPr>
        <p:blipFill>
          <a:blip r:embed="rId2"/>
          <a:srcRect/>
          <a:stretch>
            <a:fillRect/>
          </a:stretch>
        </p:blipFill>
        <p:spPr bwMode="auto">
          <a:xfrm>
            <a:off x="1143000" y="1524000"/>
            <a:ext cx="3115602" cy="4664075"/>
          </a:xfrm>
          <a:prstGeom prst="rect">
            <a:avLst/>
          </a:prstGeom>
          <a:noFill/>
          <a:ln w="9525">
            <a:noFill/>
            <a:miter lim="800000"/>
            <a:headEnd/>
            <a:tailEnd/>
          </a:ln>
          <a:effectLst/>
        </p:spPr>
      </p:pic>
      <p:pic>
        <p:nvPicPr>
          <p:cNvPr id="7171" name="Picture 3"/>
          <p:cNvPicPr>
            <a:picLocks noGrp="1" noChangeAspect="1" noChangeArrowheads="1"/>
          </p:cNvPicPr>
          <p:nvPr>
            <p:ph sz="half" idx="2"/>
          </p:nvPr>
        </p:nvPicPr>
        <p:blipFill>
          <a:blip r:embed="rId3"/>
          <a:srcRect/>
          <a:stretch>
            <a:fillRect/>
          </a:stretch>
        </p:blipFill>
        <p:spPr bwMode="auto">
          <a:xfrm>
            <a:off x="5334000" y="1447800"/>
            <a:ext cx="2514600" cy="16637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4800600" y="3276600"/>
            <a:ext cx="3643313" cy="2914650"/>
          </a:xfrm>
          <a:prstGeom prst="rect">
            <a:avLst/>
          </a:prstGeom>
          <a:noFill/>
          <a:ln w="9525">
            <a:noFill/>
            <a:miter lim="800000"/>
            <a:headEnd/>
            <a:tailEnd/>
          </a:ln>
          <a:effectLst/>
        </p:spPr>
      </p:pic>
      <p:sp>
        <p:nvSpPr>
          <p:cNvPr id="8" name="TextBox 7"/>
          <p:cNvSpPr txBox="1"/>
          <p:nvPr/>
        </p:nvSpPr>
        <p:spPr>
          <a:xfrm>
            <a:off x="4876800" y="6248400"/>
            <a:ext cx="4119654" cy="369332"/>
          </a:xfrm>
          <a:prstGeom prst="rect">
            <a:avLst/>
          </a:prstGeom>
          <a:noFill/>
        </p:spPr>
        <p:txBody>
          <a:bodyPr wrap="none" rtlCol="0">
            <a:spAutoFit/>
          </a:bodyPr>
          <a:lstStyle/>
          <a:p>
            <a:r>
              <a:rPr lang="en-US" b="1" dirty="0" smtClean="0">
                <a:solidFill>
                  <a:schemeClr val="accent3">
                    <a:lumMod val="50000"/>
                  </a:schemeClr>
                </a:solidFill>
              </a:rPr>
              <a:t>Sidney Harold </a:t>
            </a:r>
            <a:r>
              <a:rPr lang="en-US" b="1" dirty="0" err="1" smtClean="0">
                <a:solidFill>
                  <a:schemeClr val="accent3">
                    <a:lumMod val="50000"/>
                  </a:schemeClr>
                </a:solidFill>
              </a:rPr>
              <a:t>Meteyard</a:t>
            </a:r>
            <a:r>
              <a:rPr lang="en-US" b="1" dirty="0" smtClean="0">
                <a:solidFill>
                  <a:schemeClr val="accent3">
                    <a:lumMod val="50000"/>
                  </a:schemeClr>
                </a:solidFill>
              </a:rPr>
              <a:t> (1868-1947)</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Venus and Psyche</a:t>
            </a:r>
            <a:endParaRPr lang="en-US" b="1" dirty="0">
              <a:effectLst/>
            </a:endParaRPr>
          </a:p>
        </p:txBody>
      </p:sp>
      <p:pic>
        <p:nvPicPr>
          <p:cNvPr id="9219" name="Picture 3"/>
          <p:cNvPicPr>
            <a:picLocks noGrp="1" noChangeAspect="1" noChangeArrowheads="1"/>
          </p:cNvPicPr>
          <p:nvPr>
            <p:ph sz="half" idx="2"/>
          </p:nvPr>
        </p:nvPicPr>
        <p:blipFill>
          <a:blip r:embed="rId2" cstate="print"/>
          <a:srcRect/>
          <a:stretch>
            <a:fillRect/>
          </a:stretch>
        </p:blipFill>
        <p:spPr bwMode="auto">
          <a:xfrm>
            <a:off x="5029200" y="1981200"/>
            <a:ext cx="3657600" cy="2998033"/>
          </a:xfrm>
          <a:prstGeom prst="rect">
            <a:avLst/>
          </a:prstGeom>
          <a:noFill/>
          <a:ln w="9525">
            <a:noFill/>
            <a:miter lim="800000"/>
            <a:headEnd/>
            <a:tailEnd/>
          </a:ln>
          <a:effectLst/>
        </p:spPr>
      </p:pic>
      <p:sp>
        <p:nvSpPr>
          <p:cNvPr id="7" name="TextBox 6"/>
          <p:cNvSpPr txBox="1"/>
          <p:nvPr/>
        </p:nvSpPr>
        <p:spPr>
          <a:xfrm>
            <a:off x="5257800" y="5257800"/>
            <a:ext cx="3111493" cy="369332"/>
          </a:xfrm>
          <a:prstGeom prst="rect">
            <a:avLst/>
          </a:prstGeom>
          <a:noFill/>
        </p:spPr>
        <p:txBody>
          <a:bodyPr wrap="none" rtlCol="0">
            <a:spAutoFit/>
          </a:bodyPr>
          <a:lstStyle/>
          <a:p>
            <a:r>
              <a:rPr lang="en-US" b="1" dirty="0" smtClean="0">
                <a:solidFill>
                  <a:schemeClr val="accent3">
                    <a:lumMod val="50000"/>
                  </a:schemeClr>
                </a:solidFill>
              </a:rPr>
              <a:t>Luca Giordano (1692-1702)</a:t>
            </a:r>
            <a:endParaRPr lang="en-US" b="1" dirty="0">
              <a:solidFill>
                <a:schemeClr val="accent3">
                  <a:lumMod val="50000"/>
                </a:schemeClr>
              </a:solidFill>
            </a:endParaRPr>
          </a:p>
        </p:txBody>
      </p:sp>
      <p:pic>
        <p:nvPicPr>
          <p:cNvPr id="9220" name="Picture 4"/>
          <p:cNvPicPr>
            <a:picLocks noGrp="1" noChangeAspect="1" noChangeArrowheads="1"/>
          </p:cNvPicPr>
          <p:nvPr>
            <p:ph sz="half" idx="1"/>
          </p:nvPr>
        </p:nvPicPr>
        <p:blipFill>
          <a:blip r:embed="rId3"/>
          <a:srcRect/>
          <a:stretch>
            <a:fillRect/>
          </a:stretch>
        </p:blipFill>
        <p:spPr bwMode="auto">
          <a:xfrm>
            <a:off x="1752600" y="1295400"/>
            <a:ext cx="2072182" cy="4664075"/>
          </a:xfrm>
          <a:prstGeom prst="rect">
            <a:avLst/>
          </a:prstGeom>
          <a:noFill/>
          <a:ln w="9525">
            <a:noFill/>
            <a:miter lim="800000"/>
            <a:headEnd/>
            <a:tailEnd/>
          </a:ln>
          <a:effectLst/>
        </p:spPr>
      </p:pic>
      <p:sp>
        <p:nvSpPr>
          <p:cNvPr id="10" name="TextBox 9"/>
          <p:cNvSpPr txBox="1"/>
          <p:nvPr/>
        </p:nvSpPr>
        <p:spPr>
          <a:xfrm>
            <a:off x="1295400" y="6211669"/>
            <a:ext cx="3639266" cy="646331"/>
          </a:xfrm>
          <a:prstGeom prst="rect">
            <a:avLst/>
          </a:prstGeom>
          <a:noFill/>
        </p:spPr>
        <p:txBody>
          <a:bodyPr wrap="none" rtlCol="0">
            <a:spAutoFit/>
          </a:bodyPr>
          <a:lstStyle/>
          <a:p>
            <a:r>
              <a:rPr lang="en-US" b="1" dirty="0" smtClean="0">
                <a:solidFill>
                  <a:schemeClr val="accent3">
                    <a:lumMod val="50000"/>
                  </a:schemeClr>
                </a:solidFill>
              </a:rPr>
              <a:t>Psyche at the Throne of Venus</a:t>
            </a:r>
          </a:p>
          <a:p>
            <a:r>
              <a:rPr lang="en-US" b="1" dirty="0" smtClean="0">
                <a:solidFill>
                  <a:schemeClr val="accent3">
                    <a:lumMod val="50000"/>
                  </a:schemeClr>
                </a:solidFill>
              </a:rPr>
              <a:t>by Edward Matthew Hale (1883)</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The </a:t>
            </a:r>
            <a:r>
              <a:rPr lang="en-US" b="1" dirty="0" err="1" smtClean="0">
                <a:solidFill>
                  <a:schemeClr val="tx2"/>
                </a:solidFill>
                <a:effectLst/>
              </a:rPr>
              <a:t>Labours</a:t>
            </a:r>
            <a:r>
              <a:rPr lang="en-US" b="1" dirty="0" smtClean="0">
                <a:effectLst/>
              </a:rPr>
              <a:t> of Psyche</a:t>
            </a:r>
            <a:endParaRPr lang="en-US" b="1" dirty="0">
              <a:effectLst/>
            </a:endParaRPr>
          </a:p>
        </p:txBody>
      </p:sp>
      <p:pic>
        <p:nvPicPr>
          <p:cNvPr id="13314" name="Picture 2"/>
          <p:cNvPicPr>
            <a:picLocks noChangeAspect="1" noChangeArrowheads="1"/>
          </p:cNvPicPr>
          <p:nvPr/>
        </p:nvPicPr>
        <p:blipFill>
          <a:blip r:embed="rId2"/>
          <a:srcRect/>
          <a:stretch>
            <a:fillRect/>
          </a:stretch>
        </p:blipFill>
        <p:spPr bwMode="auto">
          <a:xfrm>
            <a:off x="1524000" y="1330732"/>
            <a:ext cx="6781800" cy="4450944"/>
          </a:xfrm>
          <a:prstGeom prst="rect">
            <a:avLst/>
          </a:prstGeom>
          <a:noFill/>
          <a:ln w="9525">
            <a:noFill/>
            <a:miter lim="800000"/>
            <a:headEnd/>
            <a:tailEnd/>
          </a:ln>
          <a:effectLst/>
        </p:spPr>
      </p:pic>
      <p:sp>
        <p:nvSpPr>
          <p:cNvPr id="6" name="TextBox 5"/>
          <p:cNvSpPr txBox="1"/>
          <p:nvPr/>
        </p:nvSpPr>
        <p:spPr>
          <a:xfrm>
            <a:off x="1905000" y="5943600"/>
            <a:ext cx="5808321" cy="369332"/>
          </a:xfrm>
          <a:prstGeom prst="rect">
            <a:avLst/>
          </a:prstGeom>
          <a:noFill/>
        </p:spPr>
        <p:txBody>
          <a:bodyPr wrap="none" rtlCol="0">
            <a:spAutoFit/>
          </a:bodyPr>
          <a:lstStyle/>
          <a:p>
            <a:r>
              <a:rPr lang="en-US" b="1" dirty="0" smtClean="0">
                <a:solidFill>
                  <a:schemeClr val="accent3">
                    <a:lumMod val="50000"/>
                  </a:schemeClr>
                </a:solidFill>
              </a:rPr>
              <a:t>John </a:t>
            </a:r>
            <a:r>
              <a:rPr lang="en-US" b="1" dirty="0" err="1" smtClean="0">
                <a:solidFill>
                  <a:schemeClr val="accent3">
                    <a:lumMod val="50000"/>
                  </a:schemeClr>
                </a:solidFill>
              </a:rPr>
              <a:t>Roddamn</a:t>
            </a:r>
            <a:r>
              <a:rPr lang="en-US" b="1" dirty="0" smtClean="0">
                <a:solidFill>
                  <a:schemeClr val="accent3">
                    <a:lumMod val="50000"/>
                  </a:schemeClr>
                </a:solidFill>
              </a:rPr>
              <a:t> Spencer Stanhope, 1829-1908 (1873) </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rPr>
              <a:t>Persephone’s Box &amp; Sleep</a:t>
            </a:r>
            <a:endParaRPr lang="en-US" b="1" dirty="0">
              <a:effectLst/>
            </a:endParaRPr>
          </a:p>
        </p:txBody>
      </p:sp>
      <p:pic>
        <p:nvPicPr>
          <p:cNvPr id="4098" name="Picture 2"/>
          <p:cNvPicPr>
            <a:picLocks noGrp="1" noChangeAspect="1" noChangeArrowheads="1"/>
          </p:cNvPicPr>
          <p:nvPr>
            <p:ph sz="half" idx="1"/>
          </p:nvPr>
        </p:nvPicPr>
        <p:blipFill>
          <a:blip r:embed="rId2"/>
          <a:srcRect/>
          <a:stretch>
            <a:fillRect/>
          </a:stretch>
        </p:blipFill>
        <p:spPr bwMode="auto">
          <a:xfrm>
            <a:off x="1524000" y="1371600"/>
            <a:ext cx="2920882" cy="4703115"/>
          </a:xfrm>
          <a:prstGeom prst="rect">
            <a:avLst/>
          </a:prstGeom>
          <a:noFill/>
          <a:ln w="9525">
            <a:noFill/>
            <a:miter lim="800000"/>
            <a:headEnd/>
            <a:tailEnd/>
          </a:ln>
          <a:effectLst/>
        </p:spPr>
      </p:pic>
      <p:sp>
        <p:nvSpPr>
          <p:cNvPr id="5" name="Rectangle 4"/>
          <p:cNvSpPr/>
          <p:nvPr/>
        </p:nvSpPr>
        <p:spPr>
          <a:xfrm>
            <a:off x="1143000" y="6172200"/>
            <a:ext cx="3789564" cy="369332"/>
          </a:xfrm>
          <a:prstGeom prst="rect">
            <a:avLst/>
          </a:prstGeom>
        </p:spPr>
        <p:txBody>
          <a:bodyPr wrap="none">
            <a:spAutoFit/>
          </a:bodyPr>
          <a:lstStyle/>
          <a:p>
            <a:r>
              <a:rPr lang="en-US" b="1" dirty="0" smtClean="0">
                <a:solidFill>
                  <a:schemeClr val="accent3">
                    <a:lumMod val="50000"/>
                  </a:schemeClr>
                </a:solidFill>
              </a:rPr>
              <a:t>John William Waterhouse, c.1903.</a:t>
            </a:r>
            <a:endParaRPr lang="en-US" b="1" dirty="0">
              <a:solidFill>
                <a:schemeClr val="accent3">
                  <a:lumMod val="50000"/>
                </a:schemeClr>
              </a:solidFill>
            </a:endParaRPr>
          </a:p>
        </p:txBody>
      </p:sp>
      <p:pic>
        <p:nvPicPr>
          <p:cNvPr id="6" name="Picture 2"/>
          <p:cNvPicPr>
            <a:picLocks noGrp="1" noChangeAspect="1" noChangeArrowheads="1"/>
          </p:cNvPicPr>
          <p:nvPr>
            <p:ph sz="half" idx="2"/>
          </p:nvPr>
        </p:nvPicPr>
        <p:blipFill>
          <a:blip r:embed="rId3"/>
          <a:srcRect/>
          <a:stretch>
            <a:fillRect/>
          </a:stretch>
        </p:blipFill>
        <p:spPr bwMode="auto">
          <a:xfrm>
            <a:off x="5562600" y="1371600"/>
            <a:ext cx="3140477" cy="4664075"/>
          </a:xfrm>
          <a:prstGeom prst="rect">
            <a:avLst/>
          </a:prstGeom>
          <a:noFill/>
          <a:ln w="9525">
            <a:noFill/>
            <a:miter lim="800000"/>
            <a:headEnd/>
            <a:tailEnd/>
          </a:ln>
          <a:effectLst/>
        </p:spPr>
      </p:pic>
      <p:sp>
        <p:nvSpPr>
          <p:cNvPr id="7" name="TextBox 6"/>
          <p:cNvSpPr txBox="1"/>
          <p:nvPr/>
        </p:nvSpPr>
        <p:spPr>
          <a:xfrm>
            <a:off x="5439203" y="6096000"/>
            <a:ext cx="3704797" cy="369332"/>
          </a:xfrm>
          <a:prstGeom prst="rect">
            <a:avLst/>
          </a:prstGeom>
          <a:noFill/>
        </p:spPr>
        <p:txBody>
          <a:bodyPr wrap="none" rtlCol="0">
            <a:spAutoFit/>
          </a:bodyPr>
          <a:lstStyle/>
          <a:p>
            <a:r>
              <a:rPr lang="en-US" b="1" dirty="0" smtClean="0">
                <a:solidFill>
                  <a:schemeClr val="accent3">
                    <a:lumMod val="50000"/>
                  </a:schemeClr>
                </a:solidFill>
              </a:rPr>
              <a:t>Edward Burne-Jones (1865-1887)</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3">
                    <a:lumMod val="50000"/>
                  </a:schemeClr>
                </a:solidFill>
                <a:effectLst/>
              </a:rPr>
              <a:t>Marriage of Cupid and Psyche</a:t>
            </a:r>
            <a:endParaRPr lang="en-US" b="1" dirty="0">
              <a:solidFill>
                <a:schemeClr val="accent3">
                  <a:lumMod val="50000"/>
                </a:schemeClr>
              </a:solidFill>
              <a:effectLst/>
            </a:endParaRPr>
          </a:p>
        </p:txBody>
      </p:sp>
      <p:pic>
        <p:nvPicPr>
          <p:cNvPr id="11266" name="Picture 2"/>
          <p:cNvPicPr>
            <a:picLocks noGrp="1" noChangeAspect="1" noChangeArrowheads="1"/>
          </p:cNvPicPr>
          <p:nvPr>
            <p:ph sz="half" idx="1"/>
          </p:nvPr>
        </p:nvPicPr>
        <p:blipFill>
          <a:blip r:embed="rId2"/>
          <a:srcRect/>
          <a:stretch>
            <a:fillRect/>
          </a:stretch>
        </p:blipFill>
        <p:spPr bwMode="auto">
          <a:xfrm>
            <a:off x="1752600" y="1371600"/>
            <a:ext cx="6705600" cy="4656667"/>
          </a:xfrm>
          <a:prstGeom prst="rect">
            <a:avLst/>
          </a:prstGeom>
          <a:noFill/>
          <a:ln w="9525">
            <a:noFill/>
            <a:miter lim="800000"/>
            <a:headEnd/>
            <a:tailEnd/>
          </a:ln>
          <a:effectLst/>
        </p:spPr>
      </p:pic>
      <p:sp>
        <p:nvSpPr>
          <p:cNvPr id="7" name="TextBox 6"/>
          <p:cNvSpPr txBox="1"/>
          <p:nvPr/>
        </p:nvSpPr>
        <p:spPr>
          <a:xfrm>
            <a:off x="3276600" y="6248400"/>
            <a:ext cx="3135795" cy="369332"/>
          </a:xfrm>
          <a:prstGeom prst="rect">
            <a:avLst/>
          </a:prstGeom>
          <a:noFill/>
        </p:spPr>
        <p:txBody>
          <a:bodyPr wrap="none" rtlCol="0">
            <a:spAutoFit/>
          </a:bodyPr>
          <a:lstStyle/>
          <a:p>
            <a:r>
              <a:rPr lang="en-US" b="1" dirty="0" err="1" smtClean="0">
                <a:solidFill>
                  <a:schemeClr val="accent3">
                    <a:lumMod val="50000"/>
                  </a:schemeClr>
                </a:solidFill>
              </a:rPr>
              <a:t>Guilio</a:t>
            </a:r>
            <a:r>
              <a:rPr lang="en-US" b="1" dirty="0" smtClean="0">
                <a:solidFill>
                  <a:schemeClr val="accent3">
                    <a:lumMod val="50000"/>
                  </a:schemeClr>
                </a:solidFill>
              </a:rPr>
              <a:t> Romano (1527-1531)</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Cupid and Psyche</a:t>
            </a:r>
            <a:endParaRPr lang="en-US" b="1" dirty="0">
              <a:effectLst/>
            </a:endParaRPr>
          </a:p>
        </p:txBody>
      </p:sp>
      <p:pic>
        <p:nvPicPr>
          <p:cNvPr id="11266" name="Picture 2"/>
          <p:cNvPicPr>
            <a:picLocks noGrp="1" noChangeAspect="1" noChangeArrowheads="1"/>
          </p:cNvPicPr>
          <p:nvPr>
            <p:ph sz="half" idx="1"/>
          </p:nvPr>
        </p:nvPicPr>
        <p:blipFill>
          <a:blip r:embed="rId2"/>
          <a:srcRect/>
          <a:stretch>
            <a:fillRect/>
          </a:stretch>
        </p:blipFill>
        <p:spPr bwMode="auto">
          <a:xfrm>
            <a:off x="5029200" y="2133600"/>
            <a:ext cx="3657600" cy="2662585"/>
          </a:xfrm>
          <a:prstGeom prst="rect">
            <a:avLst/>
          </a:prstGeom>
          <a:noFill/>
          <a:ln w="9525">
            <a:noFill/>
            <a:miter lim="800000"/>
            <a:headEnd/>
            <a:tailEnd/>
          </a:ln>
          <a:effectLst/>
        </p:spPr>
      </p:pic>
      <p:sp>
        <p:nvSpPr>
          <p:cNvPr id="6" name="TextBox 5"/>
          <p:cNvSpPr txBox="1"/>
          <p:nvPr/>
        </p:nvSpPr>
        <p:spPr>
          <a:xfrm>
            <a:off x="5867400" y="5105400"/>
            <a:ext cx="2399568" cy="369332"/>
          </a:xfrm>
          <a:prstGeom prst="rect">
            <a:avLst/>
          </a:prstGeom>
          <a:noFill/>
        </p:spPr>
        <p:txBody>
          <a:bodyPr wrap="none" rtlCol="0">
            <a:spAutoFit/>
          </a:bodyPr>
          <a:lstStyle/>
          <a:p>
            <a:r>
              <a:rPr lang="en-US" b="1" dirty="0" smtClean="0">
                <a:solidFill>
                  <a:schemeClr val="accent3">
                    <a:lumMod val="50000"/>
                  </a:schemeClr>
                </a:solidFill>
              </a:rPr>
              <a:t>Basil </a:t>
            </a:r>
            <a:r>
              <a:rPr lang="en-US" b="1" dirty="0" err="1" smtClean="0">
                <a:solidFill>
                  <a:schemeClr val="accent3">
                    <a:lumMod val="50000"/>
                  </a:schemeClr>
                </a:solidFill>
              </a:rPr>
              <a:t>Rakoczi</a:t>
            </a:r>
            <a:r>
              <a:rPr lang="en-US" b="1" dirty="0" smtClean="0">
                <a:solidFill>
                  <a:schemeClr val="accent3">
                    <a:lumMod val="50000"/>
                  </a:schemeClr>
                </a:solidFill>
              </a:rPr>
              <a:t> (1949) </a:t>
            </a:r>
            <a:endParaRPr lang="en-US" b="1" dirty="0">
              <a:solidFill>
                <a:schemeClr val="accent3">
                  <a:lumMod val="50000"/>
                </a:schemeClr>
              </a:solidFill>
            </a:endParaRPr>
          </a:p>
        </p:txBody>
      </p:sp>
      <p:pic>
        <p:nvPicPr>
          <p:cNvPr id="11267" name="Picture 3"/>
          <p:cNvPicPr>
            <a:picLocks noGrp="1" noChangeAspect="1" noChangeArrowheads="1"/>
          </p:cNvPicPr>
          <p:nvPr>
            <p:ph sz="half" idx="2"/>
          </p:nvPr>
        </p:nvPicPr>
        <p:blipFill>
          <a:blip r:embed="rId3"/>
          <a:srcRect/>
          <a:stretch>
            <a:fillRect/>
          </a:stretch>
        </p:blipFill>
        <p:spPr bwMode="auto">
          <a:xfrm>
            <a:off x="1295400" y="1600200"/>
            <a:ext cx="3133725" cy="3743325"/>
          </a:xfrm>
          <a:prstGeom prst="rect">
            <a:avLst/>
          </a:prstGeom>
          <a:noFill/>
          <a:ln w="9525">
            <a:noFill/>
            <a:miter lim="800000"/>
            <a:headEnd/>
            <a:tailEnd/>
          </a:ln>
          <a:effectLst/>
        </p:spPr>
      </p:pic>
      <p:sp>
        <p:nvSpPr>
          <p:cNvPr id="8" name="TextBox 7"/>
          <p:cNvSpPr txBox="1"/>
          <p:nvPr/>
        </p:nvSpPr>
        <p:spPr>
          <a:xfrm>
            <a:off x="1143000" y="5715000"/>
            <a:ext cx="3883627" cy="646331"/>
          </a:xfrm>
          <a:prstGeom prst="rect">
            <a:avLst/>
          </a:prstGeom>
          <a:noFill/>
        </p:spPr>
        <p:txBody>
          <a:bodyPr wrap="none" rtlCol="0">
            <a:spAutoFit/>
          </a:bodyPr>
          <a:lstStyle/>
          <a:p>
            <a:r>
              <a:rPr lang="en-US" b="1" dirty="0" err="1" smtClean="0">
                <a:solidFill>
                  <a:schemeClr val="accent3">
                    <a:lumMod val="50000"/>
                  </a:schemeClr>
                </a:solidFill>
              </a:rPr>
              <a:t>Edvard</a:t>
            </a:r>
            <a:r>
              <a:rPr lang="en-US" b="1" dirty="0" smtClean="0">
                <a:solidFill>
                  <a:schemeClr val="accent3">
                    <a:lumMod val="50000"/>
                  </a:schemeClr>
                </a:solidFill>
              </a:rPr>
              <a:t> Munch,  Amor and Psyche</a:t>
            </a:r>
          </a:p>
          <a:p>
            <a:r>
              <a:rPr lang="en-US" b="1" dirty="0" smtClean="0">
                <a:solidFill>
                  <a:schemeClr val="accent3">
                    <a:lumMod val="50000"/>
                  </a:schemeClr>
                </a:solidFill>
              </a:rPr>
              <a:t>(1907)</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021080"/>
          </a:xfrm>
        </p:spPr>
        <p:txBody>
          <a:bodyPr/>
          <a:lstStyle/>
          <a:p>
            <a:r>
              <a:rPr lang="en-US" b="1" dirty="0" smtClean="0">
                <a:effectLst/>
              </a:rPr>
              <a:t>Fairytale Aspects of C&amp;P</a:t>
            </a:r>
            <a:endParaRPr lang="en-US" b="1" dirty="0">
              <a:effectLst/>
            </a:endParaRPr>
          </a:p>
        </p:txBody>
      </p:sp>
      <p:pic>
        <p:nvPicPr>
          <p:cNvPr id="12290" name="Picture 2"/>
          <p:cNvPicPr>
            <a:picLocks noGrp="1" noChangeAspect="1" noChangeArrowheads="1"/>
          </p:cNvPicPr>
          <p:nvPr>
            <p:ph sz="half" idx="1"/>
          </p:nvPr>
        </p:nvPicPr>
        <p:blipFill>
          <a:blip r:embed="rId2"/>
          <a:srcRect/>
          <a:stretch>
            <a:fillRect/>
          </a:stretch>
        </p:blipFill>
        <p:spPr bwMode="auto">
          <a:xfrm>
            <a:off x="1524000" y="4343400"/>
            <a:ext cx="3048000" cy="2283058"/>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1905000" y="1143000"/>
            <a:ext cx="2438400" cy="3032836"/>
          </a:xfrm>
          <a:prstGeom prst="rect">
            <a:avLst/>
          </a:prstGeom>
          <a:noFill/>
          <a:ln w="9525">
            <a:noFill/>
            <a:miter lim="800000"/>
            <a:headEnd/>
            <a:tailEnd/>
          </a:ln>
          <a:effectLst/>
        </p:spPr>
      </p:pic>
      <p:pic>
        <p:nvPicPr>
          <p:cNvPr id="12292" name="Picture 4"/>
          <p:cNvPicPr>
            <a:picLocks noGrp="1" noChangeAspect="1" noChangeArrowheads="1"/>
          </p:cNvPicPr>
          <p:nvPr>
            <p:ph sz="half" idx="2"/>
          </p:nvPr>
        </p:nvPicPr>
        <p:blipFill>
          <a:blip r:embed="rId4"/>
          <a:srcRect/>
          <a:stretch>
            <a:fillRect/>
          </a:stretch>
        </p:blipFill>
        <p:spPr bwMode="auto">
          <a:xfrm>
            <a:off x="5105400" y="1752600"/>
            <a:ext cx="3048000" cy="223520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5"/>
          <a:srcRect/>
          <a:stretch>
            <a:fillRect/>
          </a:stretch>
        </p:blipFill>
        <p:spPr bwMode="auto">
          <a:xfrm>
            <a:off x="5791200" y="4343400"/>
            <a:ext cx="2181225" cy="21050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C.S. Lewis</a:t>
            </a:r>
            <a:endParaRPr lang="en-US" b="1" dirty="0">
              <a:effectLst/>
            </a:endParaRPr>
          </a:p>
        </p:txBody>
      </p:sp>
      <p:sp>
        <p:nvSpPr>
          <p:cNvPr id="4" name="Content Placeholder 3"/>
          <p:cNvSpPr>
            <a:spLocks noGrp="1"/>
          </p:cNvSpPr>
          <p:nvPr>
            <p:ph sz="half" idx="2"/>
          </p:nvPr>
        </p:nvSpPr>
        <p:spPr>
          <a:xfrm>
            <a:off x="4267200" y="762000"/>
            <a:ext cx="4876800" cy="5867400"/>
          </a:xfrm>
        </p:spPr>
        <p:txBody>
          <a:bodyPr>
            <a:normAutofit lnSpcReduction="10000"/>
          </a:bodyPr>
          <a:lstStyle/>
          <a:p>
            <a:r>
              <a:rPr lang="en-US" b="1" dirty="0" smtClean="0">
                <a:solidFill>
                  <a:schemeClr val="accent3">
                    <a:lumMod val="75000"/>
                  </a:schemeClr>
                </a:solidFill>
              </a:rPr>
              <a:t>1898-1963</a:t>
            </a:r>
          </a:p>
          <a:p>
            <a:r>
              <a:rPr lang="en-US" b="1" dirty="0" smtClean="0">
                <a:solidFill>
                  <a:schemeClr val="accent3">
                    <a:lumMod val="75000"/>
                  </a:schemeClr>
                </a:solidFill>
              </a:rPr>
              <a:t>English professor at Oxford</a:t>
            </a:r>
          </a:p>
          <a:p>
            <a:r>
              <a:rPr lang="en-US" b="1" dirty="0" smtClean="0">
                <a:solidFill>
                  <a:schemeClr val="accent3">
                    <a:lumMod val="75000"/>
                  </a:schemeClr>
                </a:solidFill>
              </a:rPr>
              <a:t>Good friends with J.R.R. Tolkien</a:t>
            </a:r>
          </a:p>
          <a:p>
            <a:r>
              <a:rPr lang="en-US" b="1" dirty="0" smtClean="0">
                <a:solidFill>
                  <a:schemeClr val="accent3">
                    <a:lumMod val="75000"/>
                  </a:schemeClr>
                </a:solidFill>
              </a:rPr>
              <a:t>“Inklings”</a:t>
            </a:r>
          </a:p>
          <a:p>
            <a:r>
              <a:rPr lang="en-US" b="1" dirty="0" smtClean="0">
                <a:solidFill>
                  <a:schemeClr val="accent3">
                    <a:lumMod val="75000"/>
                  </a:schemeClr>
                </a:solidFill>
              </a:rPr>
              <a:t>Avowed Atheist but influenced by his colleagues and friends-returned to Christianity</a:t>
            </a:r>
          </a:p>
          <a:p>
            <a:r>
              <a:rPr lang="en-US" sz="2595" b="1" i="1" dirty="0" smtClean="0">
                <a:solidFill>
                  <a:schemeClr val="accent3">
                    <a:lumMod val="75000"/>
                  </a:schemeClr>
                </a:solidFill>
              </a:rPr>
              <a:t>The </a:t>
            </a:r>
            <a:r>
              <a:rPr lang="en-US" sz="2595" b="1" i="1" dirty="0" err="1" smtClean="0">
                <a:solidFill>
                  <a:schemeClr val="accent3">
                    <a:lumMod val="75000"/>
                  </a:schemeClr>
                </a:solidFill>
              </a:rPr>
              <a:t>Screwtape</a:t>
            </a:r>
            <a:r>
              <a:rPr lang="en-US" sz="2595" b="1" i="1" dirty="0" smtClean="0">
                <a:solidFill>
                  <a:schemeClr val="accent3">
                    <a:lumMod val="75000"/>
                  </a:schemeClr>
                </a:solidFill>
              </a:rPr>
              <a:t> Letters (1942)</a:t>
            </a:r>
          </a:p>
          <a:p>
            <a:r>
              <a:rPr lang="en-US" sz="2595" b="1" i="1" dirty="0" smtClean="0">
                <a:solidFill>
                  <a:schemeClr val="accent3">
                    <a:lumMod val="75000"/>
                  </a:schemeClr>
                </a:solidFill>
              </a:rPr>
              <a:t>Chronicles of Narnia (1950-56)</a:t>
            </a:r>
            <a:endParaRPr lang="en-US" b="1" i="1" dirty="0" smtClean="0">
              <a:solidFill>
                <a:schemeClr val="accent3">
                  <a:lumMod val="75000"/>
                </a:schemeClr>
              </a:solidFill>
            </a:endParaRPr>
          </a:p>
          <a:p>
            <a:endParaRPr lang="en-US" b="1" dirty="0" smtClean="0">
              <a:solidFill>
                <a:schemeClr val="accent3">
                  <a:lumMod val="75000"/>
                </a:schemeClr>
              </a:solidFill>
            </a:endParaRPr>
          </a:p>
          <a:p>
            <a:endParaRPr lang="en-US" b="1" dirty="0" smtClean="0">
              <a:solidFill>
                <a:schemeClr val="accent3">
                  <a:lumMod val="75000"/>
                </a:schemeClr>
              </a:solidFill>
            </a:endParaRPr>
          </a:p>
          <a:p>
            <a:endParaRPr lang="en-US" b="1" dirty="0">
              <a:solidFill>
                <a:schemeClr val="accent3">
                  <a:lumMod val="75000"/>
                </a:schemeClr>
              </a:solidFill>
            </a:endParaRPr>
          </a:p>
        </p:txBody>
      </p:sp>
      <p:pic>
        <p:nvPicPr>
          <p:cNvPr id="13314" name="Picture 2"/>
          <p:cNvPicPr>
            <a:picLocks noGrp="1" noChangeAspect="1" noChangeArrowheads="1"/>
          </p:cNvPicPr>
          <p:nvPr>
            <p:ph sz="half" idx="1"/>
          </p:nvPr>
        </p:nvPicPr>
        <p:blipFill>
          <a:blip r:embed="rId3"/>
          <a:srcRect/>
          <a:stretch>
            <a:fillRect/>
          </a:stretch>
        </p:blipFill>
        <p:spPr bwMode="auto">
          <a:xfrm>
            <a:off x="1143000" y="1600200"/>
            <a:ext cx="2872461"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320"/>
            <a:ext cx="7866888" cy="1143000"/>
          </a:xfrm>
        </p:spPr>
        <p:txBody>
          <a:bodyPr>
            <a:normAutofit fontScale="90000"/>
          </a:bodyPr>
          <a:lstStyle/>
          <a:p>
            <a:r>
              <a:rPr lang="en-US" b="1" i="1" dirty="0" smtClean="0">
                <a:effectLst/>
              </a:rPr>
              <a:t>Till We Have Faces:  A Myth Retold</a:t>
            </a:r>
            <a:endParaRPr lang="en-US" b="1" i="1" dirty="0">
              <a:effectLst/>
            </a:endParaRPr>
          </a:p>
        </p:txBody>
      </p:sp>
      <p:pic>
        <p:nvPicPr>
          <p:cNvPr id="14338" name="Picture 2"/>
          <p:cNvPicPr>
            <a:picLocks noGrp="1" noChangeAspect="1" noChangeArrowheads="1"/>
          </p:cNvPicPr>
          <p:nvPr>
            <p:ph sz="half" idx="1"/>
          </p:nvPr>
        </p:nvPicPr>
        <p:blipFill>
          <a:blip r:embed="rId3"/>
          <a:srcRect/>
          <a:stretch>
            <a:fillRect/>
          </a:stretch>
        </p:blipFill>
        <p:spPr bwMode="auto">
          <a:xfrm>
            <a:off x="1447800" y="1515152"/>
            <a:ext cx="2819400" cy="4252210"/>
          </a:xfrm>
          <a:prstGeom prst="rect">
            <a:avLst/>
          </a:prstGeom>
          <a:noFill/>
          <a:ln w="9525">
            <a:noFill/>
            <a:miter lim="800000"/>
            <a:headEnd/>
            <a:tailEnd/>
          </a:ln>
          <a:effectLst/>
        </p:spPr>
      </p:pic>
      <p:pic>
        <p:nvPicPr>
          <p:cNvPr id="14339" name="Picture 3"/>
          <p:cNvPicPr>
            <a:picLocks noGrp="1" noChangeAspect="1" noChangeArrowheads="1"/>
          </p:cNvPicPr>
          <p:nvPr>
            <p:ph sz="half" idx="2"/>
          </p:nvPr>
        </p:nvPicPr>
        <p:blipFill>
          <a:blip r:embed="rId4"/>
          <a:srcRect/>
          <a:stretch>
            <a:fillRect/>
          </a:stretch>
        </p:blipFill>
        <p:spPr bwMode="auto">
          <a:xfrm>
            <a:off x="4953000" y="1600200"/>
            <a:ext cx="3630411" cy="4279325"/>
          </a:xfrm>
          <a:prstGeom prst="rect">
            <a:avLst/>
          </a:prstGeom>
          <a:noFill/>
          <a:ln w="9525">
            <a:noFill/>
            <a:miter lim="800000"/>
            <a:headEnd/>
            <a:tailEnd/>
          </a:ln>
          <a:effectLst/>
        </p:spPr>
      </p:pic>
      <p:sp>
        <p:nvSpPr>
          <p:cNvPr id="5" name="TextBox 4"/>
          <p:cNvSpPr txBox="1"/>
          <p:nvPr/>
        </p:nvSpPr>
        <p:spPr>
          <a:xfrm>
            <a:off x="1111032" y="6096000"/>
            <a:ext cx="8032968" cy="369332"/>
          </a:xfrm>
          <a:prstGeom prst="rect">
            <a:avLst/>
          </a:prstGeom>
          <a:noFill/>
        </p:spPr>
        <p:txBody>
          <a:bodyPr wrap="none" rtlCol="0">
            <a:spAutoFit/>
          </a:bodyPr>
          <a:lstStyle/>
          <a:p>
            <a:r>
              <a:rPr lang="en-US" b="1" dirty="0" smtClean="0">
                <a:solidFill>
                  <a:schemeClr val="accent3">
                    <a:lumMod val="50000"/>
                  </a:schemeClr>
                </a:solidFill>
              </a:rPr>
              <a:t>Set in </a:t>
            </a:r>
            <a:r>
              <a:rPr lang="en-US" b="1" dirty="0" err="1" smtClean="0">
                <a:solidFill>
                  <a:schemeClr val="accent3">
                    <a:lumMod val="50000"/>
                  </a:schemeClr>
                </a:solidFill>
              </a:rPr>
              <a:t>Glome</a:t>
            </a:r>
            <a:r>
              <a:rPr lang="en-US" b="1" dirty="0" smtClean="0">
                <a:solidFill>
                  <a:schemeClr val="accent3">
                    <a:lumMod val="50000"/>
                  </a:schemeClr>
                </a:solidFill>
              </a:rPr>
              <a:t>; a fictional kingdom outside the bounds of the Greek world.</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effectLst/>
              </a:rPr>
              <a:t>Characters</a:t>
            </a:r>
            <a:endParaRPr lang="en-US" b="1" dirty="0">
              <a:solidFill>
                <a:schemeClr val="tx2"/>
              </a:solidFill>
              <a:effectLst/>
            </a:endParaRPr>
          </a:p>
        </p:txBody>
      </p:sp>
      <p:sp>
        <p:nvSpPr>
          <p:cNvPr id="3" name="Content Placeholder 2"/>
          <p:cNvSpPr>
            <a:spLocks noGrp="1"/>
          </p:cNvSpPr>
          <p:nvPr>
            <p:ph sz="half" idx="1"/>
          </p:nvPr>
        </p:nvSpPr>
        <p:spPr>
          <a:xfrm>
            <a:off x="1219200" y="1524000"/>
            <a:ext cx="3874008" cy="5105400"/>
          </a:xfrm>
        </p:spPr>
        <p:txBody>
          <a:bodyPr>
            <a:normAutofit fontScale="77500" lnSpcReduction="20000"/>
          </a:bodyPr>
          <a:lstStyle/>
          <a:p>
            <a:r>
              <a:rPr lang="en-US" b="1" dirty="0" smtClean="0">
                <a:solidFill>
                  <a:schemeClr val="accent3">
                    <a:lumMod val="75000"/>
                  </a:schemeClr>
                </a:solidFill>
              </a:rPr>
              <a:t>Psyche/</a:t>
            </a:r>
            <a:r>
              <a:rPr lang="en-US" b="1" dirty="0" err="1" smtClean="0">
                <a:solidFill>
                  <a:schemeClr val="accent3">
                    <a:lumMod val="75000"/>
                  </a:schemeClr>
                </a:solidFill>
              </a:rPr>
              <a:t>Istra</a:t>
            </a:r>
            <a:endParaRPr lang="en-US" b="1" dirty="0" smtClean="0">
              <a:solidFill>
                <a:schemeClr val="accent3">
                  <a:lumMod val="75000"/>
                </a:schemeClr>
              </a:solidFill>
            </a:endParaRPr>
          </a:p>
          <a:p>
            <a:r>
              <a:rPr lang="en-US" b="1" dirty="0" err="1" smtClean="0">
                <a:solidFill>
                  <a:schemeClr val="accent3">
                    <a:lumMod val="75000"/>
                  </a:schemeClr>
                </a:solidFill>
              </a:rPr>
              <a:t>Orual</a:t>
            </a:r>
            <a:r>
              <a:rPr lang="en-US" b="1" dirty="0" smtClean="0">
                <a:solidFill>
                  <a:schemeClr val="accent3">
                    <a:lumMod val="75000"/>
                  </a:schemeClr>
                </a:solidFill>
              </a:rPr>
              <a:t> (eldest sister)</a:t>
            </a:r>
          </a:p>
          <a:p>
            <a:r>
              <a:rPr lang="en-US" b="1" dirty="0" err="1" smtClean="0">
                <a:solidFill>
                  <a:schemeClr val="accent3">
                    <a:lumMod val="75000"/>
                  </a:schemeClr>
                </a:solidFill>
              </a:rPr>
              <a:t>Redival</a:t>
            </a:r>
            <a:r>
              <a:rPr lang="en-US" b="1" dirty="0" smtClean="0">
                <a:solidFill>
                  <a:schemeClr val="accent3">
                    <a:lumMod val="75000"/>
                  </a:schemeClr>
                </a:solidFill>
              </a:rPr>
              <a:t> (middle sister)</a:t>
            </a:r>
          </a:p>
          <a:p>
            <a:r>
              <a:rPr lang="en-US" b="1" dirty="0" err="1" smtClean="0">
                <a:solidFill>
                  <a:schemeClr val="accent3">
                    <a:lumMod val="75000"/>
                  </a:schemeClr>
                </a:solidFill>
              </a:rPr>
              <a:t>Trom</a:t>
            </a:r>
            <a:r>
              <a:rPr lang="en-US" b="1" dirty="0" smtClean="0">
                <a:solidFill>
                  <a:schemeClr val="accent3">
                    <a:lumMod val="75000"/>
                  </a:schemeClr>
                </a:solidFill>
              </a:rPr>
              <a:t>, father &amp; king of </a:t>
            </a:r>
            <a:r>
              <a:rPr lang="en-US" b="1" dirty="0" err="1" smtClean="0">
                <a:solidFill>
                  <a:schemeClr val="accent3">
                    <a:lumMod val="75000"/>
                  </a:schemeClr>
                </a:solidFill>
              </a:rPr>
              <a:t>Glome</a:t>
            </a:r>
            <a:endParaRPr lang="en-US" b="1" dirty="0" smtClean="0">
              <a:solidFill>
                <a:schemeClr val="accent3">
                  <a:lumMod val="75000"/>
                </a:schemeClr>
              </a:solidFill>
            </a:endParaRPr>
          </a:p>
          <a:p>
            <a:r>
              <a:rPr lang="en-US" b="1" dirty="0" smtClean="0">
                <a:solidFill>
                  <a:schemeClr val="accent3">
                    <a:lumMod val="75000"/>
                  </a:schemeClr>
                </a:solidFill>
              </a:rPr>
              <a:t>The Fox (Greek tutor)</a:t>
            </a:r>
          </a:p>
          <a:p>
            <a:r>
              <a:rPr lang="en-US" b="1" i="1" dirty="0" err="1" smtClean="0">
                <a:solidFill>
                  <a:schemeClr val="tx2"/>
                </a:solidFill>
              </a:rPr>
              <a:t>Ungit</a:t>
            </a:r>
            <a:r>
              <a:rPr lang="en-US" b="1" i="1" dirty="0" smtClean="0">
                <a:solidFill>
                  <a:schemeClr val="tx2"/>
                </a:solidFill>
              </a:rPr>
              <a:t> (= Venus)</a:t>
            </a:r>
          </a:p>
          <a:p>
            <a:r>
              <a:rPr lang="en-US" b="1" i="1" dirty="0" smtClean="0">
                <a:solidFill>
                  <a:schemeClr val="tx2"/>
                </a:solidFill>
              </a:rPr>
              <a:t>Brute on the mountain (= Cupid)</a:t>
            </a:r>
          </a:p>
          <a:p>
            <a:r>
              <a:rPr lang="en-US" b="1" dirty="0" err="1" smtClean="0">
                <a:solidFill>
                  <a:schemeClr val="accent3">
                    <a:lumMod val="75000"/>
                  </a:schemeClr>
                </a:solidFill>
              </a:rPr>
              <a:t>Bardia</a:t>
            </a:r>
            <a:r>
              <a:rPr lang="en-US" b="1" dirty="0" smtClean="0">
                <a:solidFill>
                  <a:schemeClr val="accent3">
                    <a:lumMod val="75000"/>
                  </a:schemeClr>
                </a:solidFill>
              </a:rPr>
              <a:t>, chief soldier and advisor</a:t>
            </a:r>
          </a:p>
          <a:p>
            <a:r>
              <a:rPr lang="en-US" b="1" dirty="0" smtClean="0">
                <a:solidFill>
                  <a:schemeClr val="accent3">
                    <a:lumMod val="75000"/>
                  </a:schemeClr>
                </a:solidFill>
              </a:rPr>
              <a:t>Unnamed Priest of </a:t>
            </a:r>
            <a:r>
              <a:rPr lang="en-US" b="1" dirty="0" err="1" smtClean="0">
                <a:solidFill>
                  <a:schemeClr val="accent3">
                    <a:lumMod val="75000"/>
                  </a:schemeClr>
                </a:solidFill>
              </a:rPr>
              <a:t>Ungit</a:t>
            </a:r>
            <a:endParaRPr lang="en-US" b="1" dirty="0" smtClean="0">
              <a:solidFill>
                <a:schemeClr val="accent3">
                  <a:lumMod val="75000"/>
                </a:schemeClr>
              </a:solidFill>
            </a:endParaRPr>
          </a:p>
          <a:p>
            <a:r>
              <a:rPr lang="en-US" b="1" dirty="0" err="1" smtClean="0">
                <a:solidFill>
                  <a:schemeClr val="accent3">
                    <a:lumMod val="75000"/>
                  </a:schemeClr>
                </a:solidFill>
              </a:rPr>
              <a:t>Arnom</a:t>
            </a:r>
            <a:r>
              <a:rPr lang="en-US" b="1" dirty="0" smtClean="0">
                <a:solidFill>
                  <a:schemeClr val="accent3">
                    <a:lumMod val="75000"/>
                  </a:schemeClr>
                </a:solidFill>
              </a:rPr>
              <a:t>,  (later) priest of </a:t>
            </a:r>
            <a:r>
              <a:rPr lang="en-US" b="1" dirty="0" err="1" smtClean="0">
                <a:solidFill>
                  <a:schemeClr val="accent3">
                    <a:lumMod val="75000"/>
                  </a:schemeClr>
                </a:solidFill>
              </a:rPr>
              <a:t>Ungit</a:t>
            </a:r>
            <a:endParaRPr lang="en-US" b="1" dirty="0" smtClean="0">
              <a:solidFill>
                <a:schemeClr val="accent3">
                  <a:lumMod val="75000"/>
                </a:schemeClr>
              </a:solidFill>
            </a:endParaRPr>
          </a:p>
          <a:p>
            <a:endParaRPr lang="en-US" b="1" dirty="0" smtClean="0">
              <a:solidFill>
                <a:schemeClr val="accent3">
                  <a:lumMod val="75000"/>
                </a:schemeClr>
              </a:solidFill>
            </a:endParaRPr>
          </a:p>
          <a:p>
            <a:endParaRPr lang="en-US" b="1" dirty="0">
              <a:solidFill>
                <a:schemeClr val="accent3">
                  <a:lumMod val="75000"/>
                </a:schemeClr>
              </a:solidFill>
            </a:endParaRPr>
          </a:p>
        </p:txBody>
      </p:sp>
      <p:pic>
        <p:nvPicPr>
          <p:cNvPr id="16386" name="Picture 2"/>
          <p:cNvPicPr>
            <a:picLocks noGrp="1" noChangeAspect="1" noChangeArrowheads="1"/>
          </p:cNvPicPr>
          <p:nvPr>
            <p:ph sz="half" idx="2"/>
          </p:nvPr>
        </p:nvPicPr>
        <p:blipFill>
          <a:blip r:embed="rId3"/>
          <a:srcRect/>
          <a:stretch>
            <a:fillRect/>
          </a:stretch>
        </p:blipFill>
        <p:spPr bwMode="auto">
          <a:xfrm>
            <a:off x="5397344" y="1447800"/>
            <a:ext cx="3243192"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effectLst/>
              </a:rPr>
              <a:t>Cupid and Psyche in the Louvre</a:t>
            </a:r>
            <a:endParaRPr lang="en-US" b="1" dirty="0">
              <a:effectLst/>
            </a:endParaRPr>
          </a:p>
        </p:txBody>
      </p:sp>
      <p:sp>
        <p:nvSpPr>
          <p:cNvPr id="6" name="Content Placeholder 5"/>
          <p:cNvSpPr>
            <a:spLocks noGrp="1"/>
          </p:cNvSpPr>
          <p:nvPr>
            <p:ph idx="1"/>
          </p:nvPr>
        </p:nvSpPr>
        <p:spPr/>
        <p:txBody>
          <a:bodyPr/>
          <a:lstStyle/>
          <a:p>
            <a:r>
              <a:rPr lang="en-US" dirty="0" smtClean="0">
                <a:hlinkClick r:id="rId2"/>
              </a:rPr>
              <a:t>http://www.youtube.com/watch?v=Gm-nU05WZFc</a:t>
            </a:r>
            <a:endParaRPr lang="en-US" dirty="0" smtClean="0"/>
          </a:p>
          <a:p>
            <a:endParaRPr lang="en-US" dirty="0"/>
          </a:p>
        </p:txBody>
      </p:sp>
      <p:pic>
        <p:nvPicPr>
          <p:cNvPr id="4" name="Picture 2"/>
          <p:cNvPicPr>
            <a:picLocks noChangeAspect="1" noChangeArrowheads="1"/>
          </p:cNvPicPr>
          <p:nvPr/>
        </p:nvPicPr>
        <p:blipFill>
          <a:blip r:embed="rId3"/>
          <a:srcRect/>
          <a:stretch>
            <a:fillRect/>
          </a:stretch>
        </p:blipFill>
        <p:spPr bwMode="auto">
          <a:xfrm>
            <a:off x="4191000" y="2438400"/>
            <a:ext cx="3201523" cy="2895600"/>
          </a:xfrm>
          <a:prstGeom prst="rect">
            <a:avLst/>
          </a:prstGeom>
          <a:noFill/>
          <a:ln w="9525">
            <a:noFill/>
            <a:miter lim="800000"/>
            <a:headEnd/>
            <a:tailEnd/>
          </a:ln>
          <a:effectLst/>
        </p:spPr>
      </p:pic>
      <p:sp>
        <p:nvSpPr>
          <p:cNvPr id="7" name="TextBox 6"/>
          <p:cNvSpPr txBox="1"/>
          <p:nvPr/>
        </p:nvSpPr>
        <p:spPr>
          <a:xfrm>
            <a:off x="1066800" y="5029200"/>
            <a:ext cx="7831631" cy="923330"/>
          </a:xfrm>
          <a:prstGeom prst="rect">
            <a:avLst/>
          </a:prstGeom>
          <a:noFill/>
        </p:spPr>
        <p:txBody>
          <a:bodyPr wrap="none" rtlCol="0">
            <a:spAutoFit/>
          </a:bodyPr>
          <a:lstStyle/>
          <a:p>
            <a:r>
              <a:rPr lang="en-US" b="1" dirty="0" smtClean="0">
                <a:solidFill>
                  <a:schemeClr val="accent3">
                    <a:lumMod val="50000"/>
                  </a:schemeClr>
                </a:solidFill>
              </a:rPr>
              <a:t>Antonio Canova </a:t>
            </a:r>
          </a:p>
          <a:p>
            <a:r>
              <a:rPr lang="en-US" b="1" dirty="0" smtClean="0">
                <a:solidFill>
                  <a:schemeClr val="accent3">
                    <a:lumMod val="50000"/>
                  </a:schemeClr>
                </a:solidFill>
              </a:rPr>
              <a:t>Louvre, Marble, 1793</a:t>
            </a:r>
          </a:p>
          <a:p>
            <a:r>
              <a:rPr lang="fr-FR" b="1" i="1" dirty="0" smtClean="0">
                <a:solidFill>
                  <a:schemeClr val="accent3">
                    <a:lumMod val="50000"/>
                  </a:schemeClr>
                </a:solidFill>
              </a:rPr>
              <a:t>Psyché ranimée par le baiser de l'Amour</a:t>
            </a:r>
            <a:r>
              <a:rPr lang="fr-FR" b="1" dirty="0" smtClean="0">
                <a:solidFill>
                  <a:schemeClr val="accent3">
                    <a:lumMod val="50000"/>
                  </a:schemeClr>
                </a:solidFill>
              </a:rPr>
              <a:t> (</a:t>
            </a:r>
            <a:r>
              <a:rPr lang="fr-FR" b="1" i="1" dirty="0" err="1" smtClean="0">
                <a:solidFill>
                  <a:schemeClr val="accent3">
                    <a:lumMod val="50000"/>
                  </a:schemeClr>
                </a:solidFill>
              </a:rPr>
              <a:t>Psyche</a:t>
            </a:r>
            <a:r>
              <a:rPr lang="fr-FR" b="1" i="1" dirty="0" smtClean="0">
                <a:solidFill>
                  <a:schemeClr val="accent3">
                    <a:lumMod val="50000"/>
                  </a:schemeClr>
                </a:solidFill>
              </a:rPr>
              <a:t> </a:t>
            </a:r>
            <a:r>
              <a:rPr lang="fr-FR" b="1" i="1" dirty="0" err="1" smtClean="0">
                <a:solidFill>
                  <a:schemeClr val="accent3">
                    <a:lumMod val="50000"/>
                  </a:schemeClr>
                </a:solidFill>
              </a:rPr>
              <a:t>revived</a:t>
            </a:r>
            <a:r>
              <a:rPr lang="fr-FR" b="1" i="1" dirty="0" smtClean="0">
                <a:solidFill>
                  <a:schemeClr val="accent3">
                    <a:lumMod val="50000"/>
                  </a:schemeClr>
                </a:solidFill>
              </a:rPr>
              <a:t> by the </a:t>
            </a:r>
            <a:r>
              <a:rPr lang="fr-FR" b="1" i="1" dirty="0" err="1" smtClean="0">
                <a:solidFill>
                  <a:schemeClr val="accent3">
                    <a:lumMod val="50000"/>
                  </a:schemeClr>
                </a:solidFill>
              </a:rPr>
              <a:t>kiss</a:t>
            </a:r>
            <a:r>
              <a:rPr lang="fr-FR" b="1" i="1" dirty="0" smtClean="0">
                <a:solidFill>
                  <a:schemeClr val="accent3">
                    <a:lumMod val="50000"/>
                  </a:schemeClr>
                </a:solidFill>
              </a:rPr>
              <a:t> of Love</a:t>
            </a:r>
            <a:r>
              <a:rPr lang="fr-FR" b="1" dirty="0" smtClean="0">
                <a:solidFill>
                  <a:schemeClr val="accent3">
                    <a:lumMod val="50000"/>
                  </a:schemeClr>
                </a:solidFill>
              </a:rPr>
              <a:t>)</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tx2"/>
                </a:solidFill>
              </a:rPr>
              <a:t>Orual</a:t>
            </a:r>
            <a:r>
              <a:rPr lang="en-US" b="1" dirty="0" smtClean="0">
                <a:solidFill>
                  <a:schemeClr val="tx2"/>
                </a:solidFill>
              </a:rPr>
              <a:t>/Mia</a:t>
            </a:r>
            <a:endParaRPr lang="en-US" b="1" dirty="0">
              <a:solidFill>
                <a:schemeClr val="tx2"/>
              </a:solidFill>
            </a:endParaRPr>
          </a:p>
        </p:txBody>
      </p:sp>
      <p:sp>
        <p:nvSpPr>
          <p:cNvPr id="5" name="TextBox 4"/>
          <p:cNvSpPr txBox="1"/>
          <p:nvPr/>
        </p:nvSpPr>
        <p:spPr>
          <a:xfrm>
            <a:off x="1066800" y="5410200"/>
            <a:ext cx="3276600" cy="830997"/>
          </a:xfrm>
          <a:prstGeom prst="rect">
            <a:avLst/>
          </a:prstGeom>
          <a:noFill/>
        </p:spPr>
        <p:txBody>
          <a:bodyPr wrap="square" rtlCol="0">
            <a:spAutoFit/>
          </a:bodyPr>
          <a:lstStyle/>
          <a:p>
            <a:r>
              <a:rPr lang="en-US" sz="2400" b="1" dirty="0" smtClean="0">
                <a:solidFill>
                  <a:schemeClr val="accent3">
                    <a:lumMod val="50000"/>
                  </a:schemeClr>
                </a:solidFill>
              </a:rPr>
              <a:t>Part I:  Chapters 1-21</a:t>
            </a:r>
          </a:p>
          <a:p>
            <a:r>
              <a:rPr lang="en-US" sz="2400" b="1" dirty="0" smtClean="0">
                <a:solidFill>
                  <a:schemeClr val="accent3">
                    <a:lumMod val="50000"/>
                  </a:schemeClr>
                </a:solidFill>
              </a:rPr>
              <a:t>Part II:  Chapters 1-4</a:t>
            </a:r>
            <a:endParaRPr lang="en-US" sz="2400" b="1" dirty="0">
              <a:solidFill>
                <a:schemeClr val="accent3">
                  <a:lumMod val="50000"/>
                </a:schemeClr>
              </a:solidFill>
            </a:endParaRPr>
          </a:p>
        </p:txBody>
      </p:sp>
      <p:sp>
        <p:nvSpPr>
          <p:cNvPr id="6" name="Content Placeholder 5"/>
          <p:cNvSpPr>
            <a:spLocks noGrp="1"/>
          </p:cNvSpPr>
          <p:nvPr>
            <p:ph sz="half" idx="2"/>
          </p:nvPr>
        </p:nvSpPr>
        <p:spPr>
          <a:xfrm>
            <a:off x="4267200" y="381000"/>
            <a:ext cx="4666488" cy="6477000"/>
          </a:xfrm>
        </p:spPr>
        <p:txBody>
          <a:bodyPr>
            <a:noAutofit/>
          </a:bodyPr>
          <a:lstStyle/>
          <a:p>
            <a:r>
              <a:rPr lang="en-US" sz="1600" b="1" dirty="0" smtClean="0">
                <a:solidFill>
                  <a:schemeClr val="accent3">
                    <a:lumMod val="75000"/>
                  </a:schemeClr>
                </a:solidFill>
              </a:rPr>
              <a:t>“I am old now and have not much to fear from the anger of the gods.  I have no husband nor child, nor hardly a friend, through whom they can hurt me.”</a:t>
            </a:r>
          </a:p>
          <a:p>
            <a:r>
              <a:rPr lang="en-US" sz="1600" b="1" dirty="0" smtClean="0">
                <a:solidFill>
                  <a:schemeClr val="accent3">
                    <a:lumMod val="75000"/>
                  </a:schemeClr>
                </a:solidFill>
              </a:rPr>
              <a:t>“Being, for all these reasons, free from fear, I will write in this book what no one who has happiness would dare to write.  I will accuse the gods, especially the god who lives on the Grey Mountain.  That is, I will tell all he has done to me from the beginning, as if I were making my complaint of him before a judge.  But there is no judge between gods and men, and the god of the mountain will not answer me.  Terrors and plagues are not an answer.  I write in Greek as my old master taught it to me.  It may some day happen that a </a:t>
            </a:r>
            <a:r>
              <a:rPr lang="en-US" sz="1600" b="1" dirty="0" err="1" smtClean="0">
                <a:solidFill>
                  <a:schemeClr val="accent3">
                    <a:lumMod val="75000"/>
                  </a:schemeClr>
                </a:solidFill>
              </a:rPr>
              <a:t>traveller</a:t>
            </a:r>
            <a:r>
              <a:rPr lang="en-US" sz="1600" b="1" dirty="0" smtClean="0">
                <a:solidFill>
                  <a:schemeClr val="accent3">
                    <a:lumMod val="75000"/>
                  </a:schemeClr>
                </a:solidFill>
              </a:rPr>
              <a:t> from the </a:t>
            </a:r>
            <a:r>
              <a:rPr lang="en-US" sz="1600" b="1" dirty="0" err="1" smtClean="0">
                <a:solidFill>
                  <a:schemeClr val="accent3">
                    <a:lumMod val="75000"/>
                  </a:schemeClr>
                </a:solidFill>
              </a:rPr>
              <a:t>Greeklands</a:t>
            </a:r>
            <a:r>
              <a:rPr lang="en-US" sz="1600" b="1" dirty="0" smtClean="0">
                <a:solidFill>
                  <a:schemeClr val="accent3">
                    <a:lumMod val="75000"/>
                  </a:schemeClr>
                </a:solidFill>
              </a:rPr>
              <a:t> will again lodge in this palace and read the book.  Then he will talk of it among the Greeks, where there is great freedom of speech even about the gods themselves.  Perhaps their wise men will know whether my complaint is right or whether the god could have defended himself if he had made an answer.”</a:t>
            </a:r>
          </a:p>
        </p:txBody>
      </p:sp>
      <p:pic>
        <p:nvPicPr>
          <p:cNvPr id="2050" name="Picture 2"/>
          <p:cNvPicPr>
            <a:picLocks noChangeAspect="1" noChangeArrowheads="1"/>
          </p:cNvPicPr>
          <p:nvPr/>
        </p:nvPicPr>
        <p:blipFill>
          <a:blip r:embed="rId3"/>
          <a:srcRect/>
          <a:stretch>
            <a:fillRect/>
          </a:stretch>
        </p:blipFill>
        <p:spPr bwMode="auto">
          <a:xfrm>
            <a:off x="1676400" y="1329210"/>
            <a:ext cx="2362200" cy="35952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Queen </a:t>
            </a:r>
            <a:r>
              <a:rPr lang="en-US" b="1" dirty="0" err="1" smtClean="0">
                <a:effectLst/>
              </a:rPr>
              <a:t>Orual</a:t>
            </a:r>
            <a:r>
              <a:rPr lang="en-US" b="1" dirty="0" smtClean="0">
                <a:effectLst/>
              </a:rPr>
              <a:t> of </a:t>
            </a:r>
            <a:r>
              <a:rPr lang="en-US" b="1" dirty="0" err="1" smtClean="0">
                <a:effectLst/>
              </a:rPr>
              <a:t>Glome</a:t>
            </a:r>
            <a:endParaRPr lang="en-US" b="1" dirty="0">
              <a:effectLst/>
            </a:endParaRPr>
          </a:p>
        </p:txBody>
      </p:sp>
      <p:sp>
        <p:nvSpPr>
          <p:cNvPr id="3" name="Content Placeholder 2"/>
          <p:cNvSpPr>
            <a:spLocks noGrp="1"/>
          </p:cNvSpPr>
          <p:nvPr>
            <p:ph sz="half" idx="1"/>
          </p:nvPr>
        </p:nvSpPr>
        <p:spPr>
          <a:xfrm>
            <a:off x="1219200" y="1524000"/>
            <a:ext cx="3874008" cy="4663440"/>
          </a:xfrm>
        </p:spPr>
        <p:txBody>
          <a:bodyPr/>
          <a:lstStyle/>
          <a:p>
            <a:r>
              <a:rPr lang="en-US" b="1" dirty="0" err="1" smtClean="0">
                <a:solidFill>
                  <a:schemeClr val="accent3">
                    <a:lumMod val="75000"/>
                  </a:schemeClr>
                </a:solidFill>
              </a:rPr>
              <a:t>Arnom</a:t>
            </a:r>
            <a:r>
              <a:rPr lang="en-US" b="1" dirty="0" smtClean="0">
                <a:solidFill>
                  <a:schemeClr val="accent3">
                    <a:lumMod val="75000"/>
                  </a:schemeClr>
                </a:solidFill>
              </a:rPr>
              <a:t> writes of Queen </a:t>
            </a:r>
            <a:r>
              <a:rPr lang="en-US" b="1" dirty="0" err="1" smtClean="0">
                <a:solidFill>
                  <a:schemeClr val="accent3">
                    <a:lumMod val="75000"/>
                  </a:schemeClr>
                </a:solidFill>
              </a:rPr>
              <a:t>Orual</a:t>
            </a:r>
            <a:r>
              <a:rPr lang="en-US" b="1" dirty="0" smtClean="0">
                <a:solidFill>
                  <a:schemeClr val="accent3">
                    <a:lumMod val="75000"/>
                  </a:schemeClr>
                </a:solidFill>
              </a:rPr>
              <a:t>:  “who was the most wise, just, valiant, fortunate and merciful of all the princes known in our parts of the world.”</a:t>
            </a:r>
          </a:p>
          <a:p>
            <a:endParaRPr lang="en-US" dirty="0"/>
          </a:p>
        </p:txBody>
      </p:sp>
      <p:pic>
        <p:nvPicPr>
          <p:cNvPr id="6" name="Picture 2"/>
          <p:cNvPicPr>
            <a:picLocks noChangeAspect="1" noChangeArrowheads="1"/>
          </p:cNvPicPr>
          <p:nvPr/>
        </p:nvPicPr>
        <p:blipFill>
          <a:blip r:embed="rId3"/>
          <a:srcRect/>
          <a:stretch>
            <a:fillRect/>
          </a:stretch>
        </p:blipFill>
        <p:spPr bwMode="auto">
          <a:xfrm>
            <a:off x="5257800" y="2057400"/>
            <a:ext cx="3577806"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Lewis’ changes</a:t>
            </a:r>
            <a:endParaRPr lang="en-US" b="1" dirty="0">
              <a:effectLst/>
            </a:endParaRPr>
          </a:p>
        </p:txBody>
      </p:sp>
      <p:sp>
        <p:nvSpPr>
          <p:cNvPr id="3" name="Content Placeholder 2"/>
          <p:cNvSpPr>
            <a:spLocks noGrp="1"/>
          </p:cNvSpPr>
          <p:nvPr>
            <p:ph sz="half" idx="1"/>
          </p:nvPr>
        </p:nvSpPr>
        <p:spPr>
          <a:xfrm>
            <a:off x="1435608" y="1524000"/>
            <a:ext cx="7022592" cy="4663440"/>
          </a:xfrm>
        </p:spPr>
        <p:txBody>
          <a:bodyPr>
            <a:normAutofit fontScale="92500"/>
          </a:bodyPr>
          <a:lstStyle/>
          <a:p>
            <a:r>
              <a:rPr lang="en-US" b="1" dirty="0" smtClean="0">
                <a:solidFill>
                  <a:schemeClr val="accent3">
                    <a:lumMod val="75000"/>
                  </a:schemeClr>
                </a:solidFill>
              </a:rPr>
              <a:t>The central alteration in my own version consists in making Psyche’s palace invisible to normal, mortal eyes---if “making” is not a wrong word for something which forced itself upon me, almost at my first reading of the story, as the way the thing must have been.  This change of course brings with it a more ambivalent motive and a different character for my heroine and finally modifies the whole quality of the tale. </a:t>
            </a:r>
            <a:endParaRPr lang="en-US" b="1"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Till We Have Faces</a:t>
            </a:r>
            <a:endParaRPr lang="en-US" b="1" i="1" dirty="0"/>
          </a:p>
        </p:txBody>
      </p:sp>
      <p:sp>
        <p:nvSpPr>
          <p:cNvPr id="3" name="Content Placeholder 2"/>
          <p:cNvSpPr>
            <a:spLocks noGrp="1"/>
          </p:cNvSpPr>
          <p:nvPr>
            <p:ph sz="half" idx="1"/>
          </p:nvPr>
        </p:nvSpPr>
        <p:spPr>
          <a:xfrm>
            <a:off x="1435608" y="1828800"/>
            <a:ext cx="3657600" cy="4358640"/>
          </a:xfrm>
        </p:spPr>
        <p:txBody>
          <a:bodyPr/>
          <a:lstStyle/>
          <a:p>
            <a:r>
              <a:rPr lang="en-US" b="1" dirty="0" smtClean="0">
                <a:solidFill>
                  <a:schemeClr val="accent3">
                    <a:lumMod val="75000"/>
                  </a:schemeClr>
                </a:solidFill>
              </a:rPr>
              <a:t>Alternate title:  “</a:t>
            </a:r>
            <a:r>
              <a:rPr lang="en-US" b="1" dirty="0" err="1" smtClean="0">
                <a:solidFill>
                  <a:schemeClr val="accent3">
                    <a:lumMod val="75000"/>
                  </a:schemeClr>
                </a:solidFill>
              </a:rPr>
              <a:t>Bareface</a:t>
            </a:r>
            <a:r>
              <a:rPr lang="en-US" b="1" dirty="0" smtClean="0">
                <a:solidFill>
                  <a:schemeClr val="accent3">
                    <a:lumMod val="75000"/>
                  </a:schemeClr>
                </a:solidFill>
              </a:rPr>
              <a:t>”</a:t>
            </a:r>
          </a:p>
          <a:p>
            <a:r>
              <a:rPr lang="en-US" b="1" dirty="0" smtClean="0">
                <a:solidFill>
                  <a:schemeClr val="accent3">
                    <a:lumMod val="75000"/>
                  </a:schemeClr>
                </a:solidFill>
              </a:rPr>
              <a:t>Description of </a:t>
            </a:r>
            <a:r>
              <a:rPr lang="en-US" b="1" dirty="0" err="1" smtClean="0">
                <a:solidFill>
                  <a:schemeClr val="accent3">
                    <a:lumMod val="75000"/>
                  </a:schemeClr>
                </a:solidFill>
              </a:rPr>
              <a:t>Ungit</a:t>
            </a:r>
            <a:endParaRPr lang="en-US" b="1" dirty="0" smtClean="0">
              <a:solidFill>
                <a:schemeClr val="accent3">
                  <a:lumMod val="75000"/>
                </a:schemeClr>
              </a:solidFill>
            </a:endParaRPr>
          </a:p>
          <a:p>
            <a:r>
              <a:rPr lang="en-US" b="1" dirty="0" smtClean="0">
                <a:solidFill>
                  <a:schemeClr val="accent3">
                    <a:lumMod val="75000"/>
                  </a:schemeClr>
                </a:solidFill>
              </a:rPr>
              <a:t>Psyche = </a:t>
            </a:r>
            <a:r>
              <a:rPr lang="en-US" b="1" dirty="0" err="1" smtClean="0">
                <a:solidFill>
                  <a:schemeClr val="accent3">
                    <a:lumMod val="75000"/>
                  </a:schemeClr>
                </a:solidFill>
              </a:rPr>
              <a:t>Orual</a:t>
            </a:r>
            <a:endParaRPr lang="en-US" b="1" dirty="0" smtClean="0">
              <a:solidFill>
                <a:schemeClr val="accent3">
                  <a:lumMod val="75000"/>
                </a:schemeClr>
              </a:solidFill>
            </a:endParaRPr>
          </a:p>
          <a:p>
            <a:r>
              <a:rPr lang="en-US" b="1" dirty="0" smtClean="0">
                <a:solidFill>
                  <a:schemeClr val="accent3">
                    <a:lumMod val="75000"/>
                  </a:schemeClr>
                </a:solidFill>
              </a:rPr>
              <a:t>Psyche = </a:t>
            </a:r>
            <a:r>
              <a:rPr lang="en-US" b="1" dirty="0" err="1" smtClean="0">
                <a:solidFill>
                  <a:schemeClr val="accent3">
                    <a:lumMod val="75000"/>
                  </a:schemeClr>
                </a:solidFill>
              </a:rPr>
              <a:t>Ungit</a:t>
            </a:r>
            <a:endParaRPr lang="en-US" b="1" dirty="0" smtClean="0">
              <a:solidFill>
                <a:schemeClr val="accent3">
                  <a:lumMod val="75000"/>
                </a:schemeClr>
              </a:solidFill>
            </a:endParaRPr>
          </a:p>
          <a:p>
            <a:r>
              <a:rPr lang="en-US" b="1" dirty="0" err="1" smtClean="0">
                <a:solidFill>
                  <a:schemeClr val="accent3">
                    <a:lumMod val="75000"/>
                  </a:schemeClr>
                </a:solidFill>
              </a:rPr>
              <a:t>Ungit</a:t>
            </a:r>
            <a:r>
              <a:rPr lang="en-US" b="1" dirty="0" smtClean="0">
                <a:solidFill>
                  <a:schemeClr val="accent3">
                    <a:lumMod val="75000"/>
                  </a:schemeClr>
                </a:solidFill>
              </a:rPr>
              <a:t> = </a:t>
            </a:r>
            <a:r>
              <a:rPr lang="en-US" b="1" dirty="0" err="1" smtClean="0">
                <a:solidFill>
                  <a:schemeClr val="accent3">
                    <a:lumMod val="75000"/>
                  </a:schemeClr>
                </a:solidFill>
              </a:rPr>
              <a:t>Orual</a:t>
            </a:r>
            <a:endParaRPr lang="en-US" b="1" dirty="0" smtClean="0">
              <a:solidFill>
                <a:schemeClr val="accent3">
                  <a:lumMod val="75000"/>
                </a:schemeClr>
              </a:solidFill>
            </a:endParaRPr>
          </a:p>
          <a:p>
            <a:endParaRPr lang="en-US" b="1" dirty="0" smtClean="0">
              <a:solidFill>
                <a:schemeClr val="accent3">
                  <a:lumMod val="75000"/>
                </a:schemeClr>
              </a:solidFill>
            </a:endParaRPr>
          </a:p>
          <a:p>
            <a:pPr lvl="1"/>
            <a:endParaRPr lang="en-US" b="1" dirty="0" smtClean="0">
              <a:solidFill>
                <a:schemeClr val="accent3">
                  <a:lumMod val="75000"/>
                </a:schemeClr>
              </a:solidFill>
            </a:endParaRPr>
          </a:p>
          <a:p>
            <a:endParaRPr lang="en-US" b="1" dirty="0">
              <a:solidFill>
                <a:schemeClr val="accent3">
                  <a:lumMod val="75000"/>
                </a:schemeClr>
              </a:solidFill>
            </a:endParaRPr>
          </a:p>
        </p:txBody>
      </p:sp>
      <p:pic>
        <p:nvPicPr>
          <p:cNvPr id="5" name="Picture 3"/>
          <p:cNvPicPr>
            <a:picLocks noGrp="1" noChangeAspect="1" noChangeArrowheads="1"/>
          </p:cNvPicPr>
          <p:nvPr>
            <p:ph sz="half" idx="2"/>
          </p:nvPr>
        </p:nvPicPr>
        <p:blipFill>
          <a:blip r:embed="rId3"/>
          <a:srcRect/>
          <a:stretch>
            <a:fillRect/>
          </a:stretch>
        </p:blipFill>
        <p:spPr bwMode="auto">
          <a:xfrm>
            <a:off x="5486400" y="1200468"/>
            <a:ext cx="3124470" cy="51241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effectLst/>
              </a:rPr>
              <a:t>The Four Loves</a:t>
            </a:r>
            <a:endParaRPr lang="en-US" b="1" i="1" dirty="0">
              <a:effectLst/>
            </a:endParaRPr>
          </a:p>
        </p:txBody>
      </p:sp>
      <p:sp>
        <p:nvSpPr>
          <p:cNvPr id="4" name="Content Placeholder 3"/>
          <p:cNvSpPr>
            <a:spLocks noGrp="1"/>
          </p:cNvSpPr>
          <p:nvPr>
            <p:ph sz="half" idx="2"/>
          </p:nvPr>
        </p:nvSpPr>
        <p:spPr/>
        <p:txBody>
          <a:bodyPr/>
          <a:lstStyle/>
          <a:p>
            <a:r>
              <a:rPr lang="en-US" b="1" dirty="0" smtClean="0">
                <a:solidFill>
                  <a:schemeClr val="accent3">
                    <a:lumMod val="75000"/>
                  </a:schemeClr>
                </a:solidFill>
              </a:rPr>
              <a:t>Natural Loves</a:t>
            </a:r>
          </a:p>
          <a:p>
            <a:pPr lvl="1"/>
            <a:r>
              <a:rPr lang="en-US" b="1" i="1" dirty="0" err="1" smtClean="0">
                <a:solidFill>
                  <a:schemeClr val="accent3">
                    <a:lumMod val="75000"/>
                  </a:schemeClr>
                </a:solidFill>
              </a:rPr>
              <a:t>Storge</a:t>
            </a:r>
            <a:endParaRPr lang="en-US" b="1" i="1" dirty="0" smtClean="0">
              <a:solidFill>
                <a:schemeClr val="accent3">
                  <a:lumMod val="75000"/>
                </a:schemeClr>
              </a:solidFill>
            </a:endParaRPr>
          </a:p>
          <a:p>
            <a:pPr lvl="1"/>
            <a:r>
              <a:rPr lang="en-US" b="1" i="1" dirty="0" smtClean="0">
                <a:solidFill>
                  <a:schemeClr val="accent3">
                    <a:lumMod val="75000"/>
                  </a:schemeClr>
                </a:solidFill>
              </a:rPr>
              <a:t>Eros</a:t>
            </a:r>
          </a:p>
          <a:p>
            <a:pPr lvl="1"/>
            <a:r>
              <a:rPr lang="en-US" b="1" i="1" dirty="0" err="1" smtClean="0">
                <a:solidFill>
                  <a:schemeClr val="accent3">
                    <a:lumMod val="75000"/>
                  </a:schemeClr>
                </a:solidFill>
              </a:rPr>
              <a:t>Philia</a:t>
            </a:r>
            <a:endParaRPr lang="en-US" b="1" i="1" dirty="0" smtClean="0">
              <a:solidFill>
                <a:schemeClr val="accent3">
                  <a:lumMod val="75000"/>
                </a:schemeClr>
              </a:solidFill>
            </a:endParaRPr>
          </a:p>
          <a:p>
            <a:r>
              <a:rPr lang="en-US" b="1" dirty="0" smtClean="0">
                <a:solidFill>
                  <a:schemeClr val="accent3">
                    <a:lumMod val="75000"/>
                  </a:schemeClr>
                </a:solidFill>
              </a:rPr>
              <a:t>Divine Love</a:t>
            </a:r>
          </a:p>
          <a:p>
            <a:pPr lvl="1"/>
            <a:r>
              <a:rPr lang="en-US" b="1" i="1" dirty="0" smtClean="0">
                <a:solidFill>
                  <a:schemeClr val="accent3">
                    <a:lumMod val="75000"/>
                  </a:schemeClr>
                </a:solidFill>
              </a:rPr>
              <a:t>Agape</a:t>
            </a:r>
          </a:p>
          <a:p>
            <a:endParaRPr lang="en-US" dirty="0"/>
          </a:p>
        </p:txBody>
      </p:sp>
      <p:pic>
        <p:nvPicPr>
          <p:cNvPr id="3074" name="Picture 2"/>
          <p:cNvPicPr>
            <a:picLocks noGrp="1" noChangeAspect="1" noChangeArrowheads="1"/>
          </p:cNvPicPr>
          <p:nvPr>
            <p:ph sz="half" idx="1"/>
          </p:nvPr>
        </p:nvPicPr>
        <p:blipFill>
          <a:blip r:embed="rId3"/>
          <a:srcRect/>
          <a:stretch>
            <a:fillRect/>
          </a:stretch>
        </p:blipFill>
        <p:spPr bwMode="auto">
          <a:xfrm>
            <a:off x="1371600" y="1447800"/>
            <a:ext cx="1905000" cy="2899368"/>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3657600" y="3733800"/>
            <a:ext cx="1676400" cy="272415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rPr>
              <a:t>The Myth of Cupid and Psyche</a:t>
            </a:r>
            <a:endParaRPr lang="en-US" b="1" dirty="0">
              <a:effectLst/>
            </a:endParaRPr>
          </a:p>
        </p:txBody>
      </p:sp>
      <p:pic>
        <p:nvPicPr>
          <p:cNvPr id="4098" name="Picture 2"/>
          <p:cNvPicPr>
            <a:picLocks noGrp="1" noChangeAspect="1" noChangeArrowheads="1"/>
          </p:cNvPicPr>
          <p:nvPr>
            <p:ph sz="half" idx="1"/>
          </p:nvPr>
        </p:nvPicPr>
        <p:blipFill>
          <a:blip r:embed="rId2"/>
          <a:srcRect/>
          <a:stretch>
            <a:fillRect/>
          </a:stretch>
        </p:blipFill>
        <p:spPr bwMode="auto">
          <a:xfrm>
            <a:off x="1216254" y="1828800"/>
            <a:ext cx="3925323" cy="3886200"/>
          </a:xfrm>
          <a:prstGeom prst="rect">
            <a:avLst/>
          </a:prstGeom>
          <a:noFill/>
          <a:ln w="9525">
            <a:noFill/>
            <a:miter lim="800000"/>
            <a:headEnd/>
            <a:tailEnd/>
          </a:ln>
          <a:effectLst/>
        </p:spPr>
      </p:pic>
      <p:pic>
        <p:nvPicPr>
          <p:cNvPr id="4099" name="Picture 3"/>
          <p:cNvPicPr>
            <a:picLocks noGrp="1" noChangeAspect="1" noChangeArrowheads="1"/>
          </p:cNvPicPr>
          <p:nvPr>
            <p:ph sz="half" idx="2"/>
          </p:nvPr>
        </p:nvPicPr>
        <p:blipFill>
          <a:blip r:embed="rId3"/>
          <a:srcRect/>
          <a:stretch>
            <a:fillRect/>
          </a:stretch>
        </p:blipFill>
        <p:spPr bwMode="auto">
          <a:xfrm>
            <a:off x="5410200" y="1417129"/>
            <a:ext cx="3276600" cy="47133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792480"/>
          </a:xfrm>
        </p:spPr>
        <p:txBody>
          <a:bodyPr>
            <a:normAutofit/>
          </a:bodyPr>
          <a:lstStyle/>
          <a:p>
            <a:r>
              <a:rPr lang="en-US" b="1" dirty="0" smtClean="0">
                <a:effectLst/>
              </a:rPr>
              <a:t>Apuleius’ World	</a:t>
            </a:r>
            <a:endParaRPr lang="en-US" b="1" dirty="0">
              <a:effectLst/>
            </a:endParaRPr>
          </a:p>
        </p:txBody>
      </p:sp>
      <p:sp>
        <p:nvSpPr>
          <p:cNvPr id="3" name="Content Placeholder 2"/>
          <p:cNvSpPr>
            <a:spLocks noGrp="1"/>
          </p:cNvSpPr>
          <p:nvPr>
            <p:ph sz="half" idx="1"/>
          </p:nvPr>
        </p:nvSpPr>
        <p:spPr>
          <a:xfrm>
            <a:off x="1066800" y="4495800"/>
            <a:ext cx="7772400" cy="2133600"/>
          </a:xfrm>
          <a:ln>
            <a:solidFill>
              <a:schemeClr val="tx1"/>
            </a:solidFill>
          </a:ln>
        </p:spPr>
        <p:txBody>
          <a:bodyPr>
            <a:normAutofit lnSpcReduction="10000"/>
          </a:bodyPr>
          <a:lstStyle/>
          <a:p>
            <a:r>
              <a:rPr lang="en-US" sz="2000" b="1" dirty="0" smtClean="0">
                <a:solidFill>
                  <a:schemeClr val="accent3">
                    <a:lumMod val="75000"/>
                  </a:schemeClr>
                </a:solidFill>
              </a:rPr>
              <a:t>Born </a:t>
            </a:r>
            <a:r>
              <a:rPr lang="en-US" sz="2000" b="1" i="1" dirty="0" smtClean="0">
                <a:solidFill>
                  <a:schemeClr val="accent3">
                    <a:lumMod val="75000"/>
                  </a:schemeClr>
                </a:solidFill>
              </a:rPr>
              <a:t>c</a:t>
            </a:r>
            <a:r>
              <a:rPr lang="en-US" sz="2000" b="1" dirty="0" smtClean="0">
                <a:solidFill>
                  <a:schemeClr val="accent3">
                    <a:lumMod val="75000"/>
                  </a:schemeClr>
                </a:solidFill>
              </a:rPr>
              <a:t>.  AD125; Died </a:t>
            </a:r>
            <a:r>
              <a:rPr lang="en-US" sz="2000" b="1" i="1" dirty="0" smtClean="0">
                <a:solidFill>
                  <a:schemeClr val="accent3">
                    <a:lumMod val="75000"/>
                  </a:schemeClr>
                </a:solidFill>
              </a:rPr>
              <a:t>c</a:t>
            </a:r>
            <a:r>
              <a:rPr lang="en-US" sz="2000" b="1" dirty="0" smtClean="0">
                <a:solidFill>
                  <a:schemeClr val="accent3">
                    <a:lumMod val="75000"/>
                  </a:schemeClr>
                </a:solidFill>
              </a:rPr>
              <a:t>.  AD180</a:t>
            </a:r>
          </a:p>
          <a:p>
            <a:r>
              <a:rPr lang="en-US" sz="2000" b="1" dirty="0" smtClean="0">
                <a:solidFill>
                  <a:schemeClr val="accent3">
                    <a:lumMod val="75000"/>
                  </a:schemeClr>
                </a:solidFill>
              </a:rPr>
              <a:t>From </a:t>
            </a:r>
            <a:r>
              <a:rPr lang="en-US" sz="2000" b="1" dirty="0" err="1" smtClean="0">
                <a:solidFill>
                  <a:srgbClr val="7030A0"/>
                </a:solidFill>
              </a:rPr>
              <a:t>Madaura</a:t>
            </a:r>
            <a:r>
              <a:rPr lang="en-US" sz="2000" b="1" dirty="0" smtClean="0">
                <a:solidFill>
                  <a:schemeClr val="accent3">
                    <a:lumMod val="75000"/>
                  </a:schemeClr>
                </a:solidFill>
              </a:rPr>
              <a:t>, a Roman colony in the North African province of Numidia</a:t>
            </a:r>
          </a:p>
          <a:p>
            <a:r>
              <a:rPr lang="en-US" sz="2000" b="1" dirty="0" smtClean="0">
                <a:solidFill>
                  <a:schemeClr val="accent3">
                    <a:lumMod val="75000"/>
                  </a:schemeClr>
                </a:solidFill>
              </a:rPr>
              <a:t>Educated first at </a:t>
            </a:r>
            <a:r>
              <a:rPr lang="en-US" sz="2000" b="1" dirty="0" smtClean="0">
                <a:solidFill>
                  <a:srgbClr val="FF0000"/>
                </a:solidFill>
              </a:rPr>
              <a:t>Carthage</a:t>
            </a:r>
            <a:r>
              <a:rPr lang="en-US" sz="2000" b="1" dirty="0" smtClean="0">
                <a:solidFill>
                  <a:schemeClr val="tx2"/>
                </a:solidFill>
              </a:rPr>
              <a:t> </a:t>
            </a:r>
            <a:r>
              <a:rPr lang="en-US" sz="2000" b="1" dirty="0" smtClean="0">
                <a:solidFill>
                  <a:schemeClr val="accent3">
                    <a:lumMod val="75000"/>
                  </a:schemeClr>
                </a:solidFill>
              </a:rPr>
              <a:t>then</a:t>
            </a:r>
            <a:r>
              <a:rPr lang="en-US" sz="2000" b="1" dirty="0" smtClean="0">
                <a:solidFill>
                  <a:schemeClr val="tx2"/>
                </a:solidFill>
              </a:rPr>
              <a:t> </a:t>
            </a:r>
            <a:r>
              <a:rPr lang="en-US" sz="2000" b="1" dirty="0" smtClean="0">
                <a:solidFill>
                  <a:srgbClr val="00B050"/>
                </a:solidFill>
              </a:rPr>
              <a:t>Athens</a:t>
            </a:r>
          </a:p>
          <a:p>
            <a:r>
              <a:rPr lang="en-US" sz="2000" b="1" dirty="0" smtClean="0">
                <a:solidFill>
                  <a:schemeClr val="accent3">
                    <a:lumMod val="75000"/>
                  </a:schemeClr>
                </a:solidFill>
              </a:rPr>
              <a:t>Pleaded cases in </a:t>
            </a:r>
            <a:r>
              <a:rPr lang="en-US" sz="2000" b="1" dirty="0" smtClean="0">
                <a:solidFill>
                  <a:srgbClr val="0070C0"/>
                </a:solidFill>
              </a:rPr>
              <a:t>Rome</a:t>
            </a:r>
          </a:p>
          <a:p>
            <a:r>
              <a:rPr lang="en-US" sz="2000" b="1" dirty="0" smtClean="0">
                <a:solidFill>
                  <a:schemeClr val="accent3">
                    <a:lumMod val="75000"/>
                  </a:schemeClr>
                </a:solidFill>
              </a:rPr>
              <a:t>Spent most time in </a:t>
            </a:r>
            <a:r>
              <a:rPr lang="en-US" sz="2000" b="1" dirty="0" smtClean="0">
                <a:solidFill>
                  <a:srgbClr val="FF0000"/>
                </a:solidFill>
              </a:rPr>
              <a:t>Carthage</a:t>
            </a:r>
          </a:p>
          <a:p>
            <a:endParaRPr lang="en-US" sz="2000" b="1" dirty="0" smtClean="0">
              <a:solidFill>
                <a:schemeClr val="tx2"/>
              </a:solidFill>
            </a:endParaRPr>
          </a:p>
          <a:p>
            <a:endParaRPr lang="en-US" sz="2000" b="1" dirty="0">
              <a:solidFill>
                <a:schemeClr val="tx2"/>
              </a:solidFill>
            </a:endParaRPr>
          </a:p>
        </p:txBody>
      </p:sp>
      <p:pic>
        <p:nvPicPr>
          <p:cNvPr id="5122" name="Picture 2"/>
          <p:cNvPicPr>
            <a:picLocks noGrp="1" noChangeAspect="1" noChangeArrowheads="1"/>
          </p:cNvPicPr>
          <p:nvPr>
            <p:ph sz="half" idx="2"/>
          </p:nvPr>
        </p:nvPicPr>
        <p:blipFill>
          <a:blip r:embed="rId3"/>
          <a:srcRect t="23414" b="2220"/>
          <a:stretch>
            <a:fillRect/>
          </a:stretch>
        </p:blipFill>
        <p:spPr bwMode="auto">
          <a:xfrm>
            <a:off x="1981200" y="1089171"/>
            <a:ext cx="5867400" cy="3330429"/>
          </a:xfrm>
          <a:prstGeom prst="rect">
            <a:avLst/>
          </a:prstGeom>
          <a:noFill/>
          <a:ln w="9525">
            <a:noFill/>
            <a:miter lim="800000"/>
            <a:headEnd/>
            <a:tailEnd/>
          </a:ln>
          <a:effectLst/>
        </p:spPr>
      </p:pic>
      <p:sp>
        <p:nvSpPr>
          <p:cNvPr id="6" name="Oval 5"/>
          <p:cNvSpPr/>
          <p:nvPr/>
        </p:nvSpPr>
        <p:spPr>
          <a:xfrm>
            <a:off x="4114800" y="28956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343400" y="2286000"/>
            <a:ext cx="304800" cy="3048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86400" y="2743200"/>
            <a:ext cx="304800"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810000" y="3200400"/>
            <a:ext cx="304800" cy="3048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498080" cy="1143000"/>
          </a:xfrm>
        </p:spPr>
        <p:txBody>
          <a:bodyPr/>
          <a:lstStyle/>
          <a:p>
            <a:r>
              <a:rPr lang="en-US" b="1" dirty="0" smtClean="0">
                <a:effectLst/>
              </a:rPr>
              <a:t>Apuleius</a:t>
            </a:r>
            <a:r>
              <a:rPr lang="en-US" b="1" dirty="0" smtClean="0"/>
              <a:t>’ </a:t>
            </a:r>
            <a:r>
              <a:rPr lang="en-US" b="1" dirty="0" smtClean="0">
                <a:effectLst/>
              </a:rPr>
              <a:t>Works</a:t>
            </a:r>
            <a:endParaRPr lang="en-US" b="1" dirty="0">
              <a:effectLst/>
            </a:endParaRPr>
          </a:p>
        </p:txBody>
      </p:sp>
      <p:sp>
        <p:nvSpPr>
          <p:cNvPr id="4" name="Content Placeholder 3"/>
          <p:cNvSpPr>
            <a:spLocks noGrp="1"/>
          </p:cNvSpPr>
          <p:nvPr>
            <p:ph sz="half" idx="2"/>
          </p:nvPr>
        </p:nvSpPr>
        <p:spPr>
          <a:xfrm>
            <a:off x="4267200" y="2209800"/>
            <a:ext cx="4648200" cy="4495800"/>
          </a:xfrm>
        </p:spPr>
        <p:txBody>
          <a:bodyPr>
            <a:normAutofit/>
          </a:bodyPr>
          <a:lstStyle/>
          <a:p>
            <a:r>
              <a:rPr lang="en-US" sz="2400" b="1" i="1" dirty="0" smtClean="0">
                <a:solidFill>
                  <a:schemeClr val="accent3">
                    <a:lumMod val="75000"/>
                  </a:schemeClr>
                </a:solidFill>
              </a:rPr>
              <a:t>Metamorphoses </a:t>
            </a:r>
            <a:r>
              <a:rPr lang="en-US" sz="1800" b="1" i="1" dirty="0" smtClean="0">
                <a:solidFill>
                  <a:schemeClr val="accent3">
                    <a:lumMod val="75000"/>
                  </a:schemeClr>
                </a:solidFill>
              </a:rPr>
              <a:t>(The Golden Ass)</a:t>
            </a:r>
          </a:p>
          <a:p>
            <a:r>
              <a:rPr lang="en-US" sz="2400" b="1" i="1" dirty="0" smtClean="0">
                <a:solidFill>
                  <a:schemeClr val="accent3">
                    <a:lumMod val="75000"/>
                  </a:schemeClr>
                </a:solidFill>
              </a:rPr>
              <a:t>Apologia </a:t>
            </a:r>
            <a:r>
              <a:rPr lang="en-US" sz="2000" b="1" i="1" dirty="0" smtClean="0">
                <a:solidFill>
                  <a:schemeClr val="accent3">
                    <a:lumMod val="75000"/>
                  </a:schemeClr>
                </a:solidFill>
              </a:rPr>
              <a:t>(A Discourse on Magic)</a:t>
            </a:r>
            <a:endParaRPr lang="en-US" sz="2000" b="1" dirty="0" smtClean="0">
              <a:solidFill>
                <a:schemeClr val="accent3">
                  <a:lumMod val="75000"/>
                </a:schemeClr>
              </a:solidFill>
            </a:endParaRPr>
          </a:p>
          <a:p>
            <a:r>
              <a:rPr lang="en-US" sz="2400" b="1" i="1" dirty="0" smtClean="0">
                <a:solidFill>
                  <a:schemeClr val="accent3">
                    <a:lumMod val="75000"/>
                  </a:schemeClr>
                </a:solidFill>
              </a:rPr>
              <a:t>Florida </a:t>
            </a:r>
            <a:endParaRPr lang="en-US" sz="2400" b="1" dirty="0" smtClean="0">
              <a:solidFill>
                <a:schemeClr val="accent3">
                  <a:lumMod val="75000"/>
                </a:schemeClr>
              </a:solidFill>
            </a:endParaRPr>
          </a:p>
          <a:p>
            <a:r>
              <a:rPr lang="en-US" sz="2400" b="1" i="1" dirty="0" smtClean="0">
                <a:solidFill>
                  <a:schemeClr val="accent3">
                    <a:lumMod val="75000"/>
                  </a:schemeClr>
                </a:solidFill>
              </a:rPr>
              <a:t>De </a:t>
            </a:r>
            <a:r>
              <a:rPr lang="en-US" sz="2400" b="1" i="1" dirty="0" err="1" smtClean="0">
                <a:solidFill>
                  <a:schemeClr val="accent3">
                    <a:lumMod val="75000"/>
                  </a:schemeClr>
                </a:solidFill>
              </a:rPr>
              <a:t>Platone</a:t>
            </a:r>
            <a:r>
              <a:rPr lang="en-US" sz="2400" b="1" i="1" dirty="0" smtClean="0">
                <a:solidFill>
                  <a:schemeClr val="accent3">
                    <a:lumMod val="75000"/>
                  </a:schemeClr>
                </a:solidFill>
              </a:rPr>
              <a:t> et </a:t>
            </a:r>
            <a:r>
              <a:rPr lang="en-US" sz="2400" b="1" i="1" dirty="0" err="1" smtClean="0">
                <a:solidFill>
                  <a:schemeClr val="accent3">
                    <a:lumMod val="75000"/>
                  </a:schemeClr>
                </a:solidFill>
              </a:rPr>
              <a:t>eius</a:t>
            </a:r>
            <a:r>
              <a:rPr lang="en-US" sz="2400" b="1" i="1" dirty="0" smtClean="0">
                <a:solidFill>
                  <a:schemeClr val="accent3">
                    <a:lumMod val="75000"/>
                  </a:schemeClr>
                </a:solidFill>
              </a:rPr>
              <a:t> </a:t>
            </a:r>
            <a:r>
              <a:rPr lang="en-US" sz="2400" b="1" i="1" dirty="0" err="1" smtClean="0">
                <a:solidFill>
                  <a:schemeClr val="accent3">
                    <a:lumMod val="75000"/>
                  </a:schemeClr>
                </a:solidFill>
              </a:rPr>
              <a:t>dogmate</a:t>
            </a:r>
            <a:r>
              <a:rPr lang="en-US" sz="2400" b="1" i="1" dirty="0" smtClean="0">
                <a:solidFill>
                  <a:schemeClr val="accent3">
                    <a:lumMod val="75000"/>
                  </a:schemeClr>
                </a:solidFill>
              </a:rPr>
              <a:t> </a:t>
            </a:r>
            <a:r>
              <a:rPr lang="en-US" sz="2000" b="1" i="1" dirty="0" smtClean="0">
                <a:solidFill>
                  <a:schemeClr val="accent3">
                    <a:lumMod val="75000"/>
                  </a:schemeClr>
                </a:solidFill>
              </a:rPr>
              <a:t>(On Plato and his Doctrine)</a:t>
            </a:r>
            <a:endParaRPr lang="en-US" sz="2000" b="1" dirty="0" smtClean="0">
              <a:solidFill>
                <a:schemeClr val="accent3">
                  <a:lumMod val="75000"/>
                </a:schemeClr>
              </a:solidFill>
            </a:endParaRPr>
          </a:p>
          <a:p>
            <a:r>
              <a:rPr lang="en-US" sz="2400" b="1" i="1" dirty="0" smtClean="0">
                <a:solidFill>
                  <a:schemeClr val="accent3">
                    <a:lumMod val="75000"/>
                  </a:schemeClr>
                </a:solidFill>
              </a:rPr>
              <a:t>De </a:t>
            </a:r>
            <a:r>
              <a:rPr lang="en-US" sz="2400" b="1" i="1" dirty="0" err="1" smtClean="0">
                <a:solidFill>
                  <a:schemeClr val="accent3">
                    <a:lumMod val="75000"/>
                  </a:schemeClr>
                </a:solidFill>
              </a:rPr>
              <a:t>Deo</a:t>
            </a:r>
            <a:r>
              <a:rPr lang="en-US" sz="2400" b="1" i="1" dirty="0" smtClean="0">
                <a:solidFill>
                  <a:schemeClr val="accent3">
                    <a:lumMod val="75000"/>
                  </a:schemeClr>
                </a:solidFill>
              </a:rPr>
              <a:t> </a:t>
            </a:r>
            <a:r>
              <a:rPr lang="en-US" sz="2400" b="1" i="1" dirty="0" err="1" smtClean="0">
                <a:solidFill>
                  <a:schemeClr val="accent3">
                    <a:lumMod val="75000"/>
                  </a:schemeClr>
                </a:solidFill>
              </a:rPr>
              <a:t>Socratis</a:t>
            </a:r>
            <a:r>
              <a:rPr lang="en-US" sz="2400" b="1" i="1" dirty="0" smtClean="0">
                <a:solidFill>
                  <a:schemeClr val="accent3">
                    <a:lumMod val="75000"/>
                  </a:schemeClr>
                </a:solidFill>
              </a:rPr>
              <a:t> </a:t>
            </a:r>
          </a:p>
          <a:p>
            <a:pPr>
              <a:buNone/>
            </a:pPr>
            <a:r>
              <a:rPr lang="en-US" sz="2400" b="1" i="1" dirty="0" smtClean="0">
                <a:solidFill>
                  <a:schemeClr val="accent3">
                    <a:lumMod val="75000"/>
                  </a:schemeClr>
                </a:solidFill>
              </a:rPr>
              <a:t>	</a:t>
            </a:r>
            <a:r>
              <a:rPr lang="en-US" sz="2000" b="1" i="1" dirty="0" smtClean="0">
                <a:solidFill>
                  <a:schemeClr val="accent3">
                    <a:lumMod val="75000"/>
                  </a:schemeClr>
                </a:solidFill>
              </a:rPr>
              <a:t>(On the God of Socrates)</a:t>
            </a:r>
            <a:endParaRPr lang="en-US" sz="2000" b="1" dirty="0" smtClean="0">
              <a:solidFill>
                <a:schemeClr val="accent3">
                  <a:lumMod val="75000"/>
                </a:schemeClr>
              </a:solidFill>
            </a:endParaRPr>
          </a:p>
          <a:p>
            <a:r>
              <a:rPr lang="en-US" sz="2400" b="1" i="1" dirty="0" smtClean="0">
                <a:solidFill>
                  <a:schemeClr val="accent3">
                    <a:lumMod val="75000"/>
                  </a:schemeClr>
                </a:solidFill>
              </a:rPr>
              <a:t>De </a:t>
            </a:r>
            <a:r>
              <a:rPr lang="en-US" sz="2400" b="1" i="1" dirty="0" err="1" smtClean="0">
                <a:solidFill>
                  <a:schemeClr val="accent3">
                    <a:lumMod val="75000"/>
                  </a:schemeClr>
                </a:solidFill>
              </a:rPr>
              <a:t>Mundo</a:t>
            </a:r>
            <a:r>
              <a:rPr lang="en-US" sz="2400" b="1" i="1" dirty="0" smtClean="0">
                <a:solidFill>
                  <a:schemeClr val="accent3">
                    <a:lumMod val="75000"/>
                  </a:schemeClr>
                </a:solidFill>
              </a:rPr>
              <a:t> </a:t>
            </a:r>
            <a:r>
              <a:rPr lang="en-US" sz="2000" b="1" i="1" dirty="0" smtClean="0">
                <a:solidFill>
                  <a:schemeClr val="accent3">
                    <a:lumMod val="75000"/>
                  </a:schemeClr>
                </a:solidFill>
              </a:rPr>
              <a:t>(On the Universe)</a:t>
            </a:r>
            <a:endParaRPr lang="en-US" sz="2000" b="1" dirty="0" smtClean="0">
              <a:solidFill>
                <a:schemeClr val="accent3">
                  <a:lumMod val="75000"/>
                </a:schemeClr>
              </a:solidFill>
            </a:endParaRPr>
          </a:p>
          <a:p>
            <a:endParaRPr lang="en-US" sz="2400" b="1" dirty="0">
              <a:solidFill>
                <a:schemeClr val="accent3">
                  <a:lumMod val="75000"/>
                </a:schemeClr>
              </a:solidFill>
            </a:endParaRPr>
          </a:p>
        </p:txBody>
      </p:sp>
      <p:pic>
        <p:nvPicPr>
          <p:cNvPr id="6146" name="Picture 2"/>
          <p:cNvPicPr>
            <a:picLocks noGrp="1" noChangeAspect="1" noChangeArrowheads="1"/>
          </p:cNvPicPr>
          <p:nvPr>
            <p:ph sz="half" idx="1"/>
          </p:nvPr>
        </p:nvPicPr>
        <p:blipFill>
          <a:blip r:embed="rId3"/>
          <a:srcRect/>
          <a:stretch>
            <a:fillRect/>
          </a:stretch>
        </p:blipFill>
        <p:spPr bwMode="auto">
          <a:xfrm>
            <a:off x="5791200" y="228600"/>
            <a:ext cx="2476500" cy="18478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1219200" y="1219200"/>
            <a:ext cx="2895600" cy="4885815"/>
          </a:xfrm>
          <a:prstGeom prst="rect">
            <a:avLst/>
          </a:prstGeom>
          <a:noFill/>
          <a:ln w="9525">
            <a:noFill/>
            <a:miter lim="800000"/>
            <a:headEnd/>
            <a:tailEnd/>
          </a:ln>
          <a:effectLst/>
        </p:spPr>
      </p:pic>
      <p:sp>
        <p:nvSpPr>
          <p:cNvPr id="8" name="TextBox 7"/>
          <p:cNvSpPr txBox="1"/>
          <p:nvPr/>
        </p:nvSpPr>
        <p:spPr>
          <a:xfrm>
            <a:off x="1066800" y="6211669"/>
            <a:ext cx="8200643" cy="646331"/>
          </a:xfrm>
          <a:prstGeom prst="rect">
            <a:avLst/>
          </a:prstGeom>
          <a:noFill/>
        </p:spPr>
        <p:txBody>
          <a:bodyPr wrap="none" rtlCol="0">
            <a:spAutoFit/>
          </a:bodyPr>
          <a:lstStyle/>
          <a:p>
            <a:r>
              <a:rPr lang="en-US" b="1" dirty="0" smtClean="0">
                <a:solidFill>
                  <a:schemeClr val="accent3">
                    <a:lumMod val="50000"/>
                  </a:schemeClr>
                </a:solidFill>
              </a:rPr>
              <a:t>Psyche in the Garden of Amor, illustration of Apuleius </a:t>
            </a:r>
            <a:r>
              <a:rPr lang="en-US" b="1" i="1" dirty="0" smtClean="0">
                <a:solidFill>
                  <a:schemeClr val="accent3">
                    <a:lumMod val="50000"/>
                  </a:schemeClr>
                </a:solidFill>
              </a:rPr>
              <a:t>Metamorphoses </a:t>
            </a:r>
          </a:p>
          <a:p>
            <a:r>
              <a:rPr lang="en-US" b="1" dirty="0" smtClean="0">
                <a:solidFill>
                  <a:schemeClr val="accent3">
                    <a:lumMod val="50000"/>
                  </a:schemeClr>
                </a:solidFill>
              </a:rPr>
              <a:t>c. 24. Manuscript Vat. Lat. 2194 (1345) in the </a:t>
            </a:r>
            <a:r>
              <a:rPr lang="en-US" b="1" dirty="0" err="1" smtClean="0">
                <a:solidFill>
                  <a:schemeClr val="accent3">
                    <a:lumMod val="50000"/>
                  </a:schemeClr>
                </a:solidFill>
              </a:rPr>
              <a:t>Biblioteca</a:t>
            </a:r>
            <a:r>
              <a:rPr lang="en-US" b="1" dirty="0" smtClean="0">
                <a:solidFill>
                  <a:schemeClr val="accent3">
                    <a:lumMod val="50000"/>
                  </a:schemeClr>
                </a:solidFill>
              </a:rPr>
              <a:t> </a:t>
            </a:r>
            <a:r>
              <a:rPr lang="en-US" b="1" dirty="0" err="1" smtClean="0">
                <a:solidFill>
                  <a:schemeClr val="accent3">
                    <a:lumMod val="50000"/>
                  </a:schemeClr>
                </a:solidFill>
              </a:rPr>
              <a:t>Apostolica</a:t>
            </a:r>
            <a:r>
              <a:rPr lang="en-US" b="1" dirty="0" smtClean="0">
                <a:solidFill>
                  <a:schemeClr val="accent3">
                    <a:lumMod val="50000"/>
                  </a:schemeClr>
                </a:solidFill>
              </a:rPr>
              <a:t> </a:t>
            </a:r>
            <a:r>
              <a:rPr lang="en-US" b="1" dirty="0" err="1" smtClean="0">
                <a:solidFill>
                  <a:schemeClr val="accent3">
                    <a:lumMod val="50000"/>
                  </a:schemeClr>
                </a:solidFill>
              </a:rPr>
              <a:t>Vaticana</a:t>
            </a:r>
            <a:r>
              <a:rPr lang="en-US" b="1" dirty="0" smtClean="0">
                <a:solidFill>
                  <a:schemeClr val="accent3">
                    <a:lumMod val="50000"/>
                  </a:schemeClr>
                </a:solidFill>
              </a:rPr>
              <a:t>.</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rPr>
              <a:t>Apuleius’ </a:t>
            </a:r>
            <a:r>
              <a:rPr lang="en-US" b="1" i="1" dirty="0" smtClean="0">
                <a:effectLst/>
              </a:rPr>
              <a:t>Metamorphoses</a:t>
            </a:r>
            <a:r>
              <a:rPr lang="en-US" b="1" dirty="0" smtClean="0">
                <a:effectLst/>
              </a:rPr>
              <a:t> </a:t>
            </a:r>
            <a:br>
              <a:rPr lang="en-US" b="1" dirty="0" smtClean="0">
                <a:effectLst/>
              </a:rPr>
            </a:br>
            <a:r>
              <a:rPr lang="en-US" b="1" dirty="0" smtClean="0">
                <a:effectLst/>
              </a:rPr>
              <a:t>(</a:t>
            </a:r>
            <a:r>
              <a:rPr lang="en-US" b="1" i="1" dirty="0" smtClean="0">
                <a:effectLst/>
              </a:rPr>
              <a:t>The Golden Ass</a:t>
            </a:r>
            <a:r>
              <a:rPr lang="en-US" b="1" dirty="0" smtClean="0">
                <a:effectLst/>
              </a:rPr>
              <a:t>)	</a:t>
            </a:r>
            <a:endParaRPr lang="en-US" b="1" dirty="0">
              <a:effectLst/>
            </a:endParaRPr>
          </a:p>
        </p:txBody>
      </p:sp>
      <p:sp>
        <p:nvSpPr>
          <p:cNvPr id="3" name="Content Placeholder 2"/>
          <p:cNvSpPr>
            <a:spLocks noGrp="1"/>
          </p:cNvSpPr>
          <p:nvPr>
            <p:ph sz="half" idx="1"/>
          </p:nvPr>
        </p:nvSpPr>
        <p:spPr>
          <a:xfrm>
            <a:off x="1066800" y="1752600"/>
            <a:ext cx="4191000" cy="4663440"/>
          </a:xfrm>
        </p:spPr>
        <p:txBody>
          <a:bodyPr>
            <a:normAutofit/>
          </a:bodyPr>
          <a:lstStyle/>
          <a:p>
            <a:r>
              <a:rPr lang="en-US" b="1" dirty="0" smtClean="0">
                <a:solidFill>
                  <a:schemeClr val="accent3">
                    <a:lumMod val="75000"/>
                  </a:schemeClr>
                </a:solidFill>
              </a:rPr>
              <a:t>Only fully extant Latin novel</a:t>
            </a:r>
          </a:p>
          <a:p>
            <a:pPr lvl="1"/>
            <a:r>
              <a:rPr lang="en-US" b="1" dirty="0" smtClean="0">
                <a:solidFill>
                  <a:schemeClr val="accent3">
                    <a:lumMod val="75000"/>
                  </a:schemeClr>
                </a:solidFill>
              </a:rPr>
              <a:t>Prose fiction</a:t>
            </a:r>
          </a:p>
          <a:p>
            <a:pPr lvl="1"/>
            <a:r>
              <a:rPr lang="en-US" b="1" dirty="0" smtClean="0">
                <a:solidFill>
                  <a:schemeClr val="accent3">
                    <a:lumMod val="75000"/>
                  </a:schemeClr>
                </a:solidFill>
              </a:rPr>
              <a:t>Comic-realistic</a:t>
            </a:r>
          </a:p>
          <a:p>
            <a:r>
              <a:rPr lang="en-US" b="1" dirty="0" smtClean="0">
                <a:solidFill>
                  <a:schemeClr val="accent3">
                    <a:lumMod val="75000"/>
                  </a:schemeClr>
                </a:solidFill>
              </a:rPr>
              <a:t>The other is the fragmentary </a:t>
            </a:r>
            <a:r>
              <a:rPr lang="en-US" b="1" i="1" dirty="0" err="1" smtClean="0">
                <a:solidFill>
                  <a:schemeClr val="accent3">
                    <a:lumMod val="75000"/>
                  </a:schemeClr>
                </a:solidFill>
              </a:rPr>
              <a:t>Satyricon</a:t>
            </a:r>
            <a:r>
              <a:rPr lang="en-US" b="1" i="1" dirty="0" smtClean="0">
                <a:solidFill>
                  <a:schemeClr val="accent3">
                    <a:lumMod val="75000"/>
                  </a:schemeClr>
                </a:solidFill>
              </a:rPr>
              <a:t> </a:t>
            </a:r>
            <a:r>
              <a:rPr lang="en-US" b="1" dirty="0" smtClean="0">
                <a:solidFill>
                  <a:schemeClr val="accent3">
                    <a:lumMod val="75000"/>
                  </a:schemeClr>
                </a:solidFill>
              </a:rPr>
              <a:t>of Petronius</a:t>
            </a:r>
          </a:p>
          <a:p>
            <a:r>
              <a:rPr lang="en-US" b="1" dirty="0" smtClean="0">
                <a:solidFill>
                  <a:schemeClr val="accent3">
                    <a:lumMod val="75000"/>
                  </a:schemeClr>
                </a:solidFill>
              </a:rPr>
              <a:t>Adventures of </a:t>
            </a:r>
            <a:r>
              <a:rPr lang="en-US" b="1" dirty="0" err="1" smtClean="0">
                <a:solidFill>
                  <a:schemeClr val="accent3">
                    <a:lumMod val="75000"/>
                  </a:schemeClr>
                </a:solidFill>
              </a:rPr>
              <a:t>Lucius</a:t>
            </a:r>
            <a:r>
              <a:rPr lang="en-US" b="1" dirty="0" smtClean="0">
                <a:solidFill>
                  <a:schemeClr val="accent3">
                    <a:lumMod val="75000"/>
                  </a:schemeClr>
                </a:solidFill>
              </a:rPr>
              <a:t> in 11 books</a:t>
            </a:r>
          </a:p>
          <a:p>
            <a:endParaRPr lang="en-US" b="1" dirty="0">
              <a:solidFill>
                <a:schemeClr val="accent3">
                  <a:lumMod val="75000"/>
                </a:schemeClr>
              </a:solidFill>
            </a:endParaRPr>
          </a:p>
        </p:txBody>
      </p:sp>
      <p:pic>
        <p:nvPicPr>
          <p:cNvPr id="7170" name="Picture 2"/>
          <p:cNvPicPr>
            <a:picLocks noGrp="1" noChangeAspect="1" noChangeArrowheads="1"/>
          </p:cNvPicPr>
          <p:nvPr>
            <p:ph sz="half" idx="2"/>
          </p:nvPr>
        </p:nvPicPr>
        <p:blipFill>
          <a:blip r:embed="rId2"/>
          <a:srcRect/>
          <a:stretch>
            <a:fillRect/>
          </a:stretch>
        </p:blipFill>
        <p:spPr bwMode="auto">
          <a:xfrm>
            <a:off x="7467600" y="1295400"/>
            <a:ext cx="1328737" cy="2065145"/>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7239000" y="3962400"/>
            <a:ext cx="1752600" cy="26098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6096000" y="1295400"/>
            <a:ext cx="1076325" cy="1647825"/>
          </a:xfrm>
          <a:prstGeom prst="rect">
            <a:avLst/>
          </a:prstGeom>
          <a:noFill/>
          <a:ln w="9525">
            <a:noFill/>
            <a:miter lim="800000"/>
            <a:headEnd/>
            <a:tailEnd/>
          </a:ln>
          <a:effectLst/>
        </p:spPr>
      </p:pic>
      <p:pic>
        <p:nvPicPr>
          <p:cNvPr id="7173" name="Picture 5"/>
          <p:cNvPicPr>
            <a:picLocks noChangeAspect="1" noChangeArrowheads="1"/>
          </p:cNvPicPr>
          <p:nvPr/>
        </p:nvPicPr>
        <p:blipFill>
          <a:blip r:embed="rId5"/>
          <a:srcRect/>
          <a:stretch>
            <a:fillRect/>
          </a:stretch>
        </p:blipFill>
        <p:spPr bwMode="auto">
          <a:xfrm>
            <a:off x="5562600" y="3124200"/>
            <a:ext cx="1524000" cy="2371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The Story of </a:t>
            </a:r>
            <a:r>
              <a:rPr lang="en-US" b="1" dirty="0" err="1" smtClean="0">
                <a:effectLst/>
              </a:rPr>
              <a:t>Lucius</a:t>
            </a:r>
            <a:endParaRPr lang="en-US" b="1" dirty="0">
              <a:effectLst/>
            </a:endParaRPr>
          </a:p>
        </p:txBody>
      </p:sp>
      <p:sp>
        <p:nvSpPr>
          <p:cNvPr id="3" name="Content Placeholder 2"/>
          <p:cNvSpPr>
            <a:spLocks noGrp="1"/>
          </p:cNvSpPr>
          <p:nvPr>
            <p:ph sz="half" idx="1"/>
          </p:nvPr>
        </p:nvSpPr>
        <p:spPr/>
        <p:txBody>
          <a:bodyPr>
            <a:normAutofit fontScale="77500" lnSpcReduction="20000"/>
          </a:bodyPr>
          <a:lstStyle/>
          <a:p>
            <a:r>
              <a:rPr lang="en-US" b="1" dirty="0" err="1" smtClean="0">
                <a:solidFill>
                  <a:schemeClr val="accent3">
                    <a:lumMod val="75000"/>
                  </a:schemeClr>
                </a:solidFill>
              </a:rPr>
              <a:t>Lucius</a:t>
            </a:r>
            <a:endParaRPr lang="en-US" b="1" dirty="0" smtClean="0">
              <a:solidFill>
                <a:schemeClr val="accent3">
                  <a:lumMod val="75000"/>
                </a:schemeClr>
              </a:solidFill>
            </a:endParaRPr>
          </a:p>
          <a:p>
            <a:r>
              <a:rPr lang="en-US" b="1" dirty="0" smtClean="0">
                <a:solidFill>
                  <a:schemeClr val="accent3">
                    <a:lumMod val="75000"/>
                  </a:schemeClr>
                </a:solidFill>
              </a:rPr>
              <a:t>Thessaly and the Greco-Roman world</a:t>
            </a:r>
          </a:p>
          <a:p>
            <a:r>
              <a:rPr lang="en-US" b="1" dirty="0" smtClean="0">
                <a:solidFill>
                  <a:schemeClr val="accent3">
                    <a:lumMod val="75000"/>
                  </a:schemeClr>
                </a:solidFill>
              </a:rPr>
              <a:t>Stories within stories</a:t>
            </a:r>
          </a:p>
          <a:p>
            <a:r>
              <a:rPr lang="en-US" b="1" dirty="0" smtClean="0">
                <a:solidFill>
                  <a:schemeClr val="accent3">
                    <a:lumMod val="75000"/>
                  </a:schemeClr>
                </a:solidFill>
              </a:rPr>
              <a:t>Tales of magic and witchcraft</a:t>
            </a:r>
          </a:p>
          <a:p>
            <a:r>
              <a:rPr lang="en-US" b="1" dirty="0" smtClean="0">
                <a:solidFill>
                  <a:schemeClr val="accent3">
                    <a:lumMod val="75000"/>
                  </a:schemeClr>
                </a:solidFill>
              </a:rPr>
              <a:t>Adventures</a:t>
            </a:r>
          </a:p>
          <a:p>
            <a:r>
              <a:rPr lang="en-US" b="1" dirty="0" smtClean="0">
                <a:solidFill>
                  <a:schemeClr val="accent3">
                    <a:lumMod val="75000"/>
                  </a:schemeClr>
                </a:solidFill>
              </a:rPr>
              <a:t>Daily life</a:t>
            </a:r>
          </a:p>
          <a:p>
            <a:r>
              <a:rPr lang="en-US" b="1" dirty="0" smtClean="0">
                <a:solidFill>
                  <a:schemeClr val="accent3">
                    <a:lumMod val="75000"/>
                  </a:schemeClr>
                </a:solidFill>
              </a:rPr>
              <a:t>CURIOSITY!</a:t>
            </a:r>
          </a:p>
          <a:p>
            <a:r>
              <a:rPr lang="en-US" b="1" dirty="0" smtClean="0">
                <a:solidFill>
                  <a:schemeClr val="accent3">
                    <a:lumMod val="75000"/>
                  </a:schemeClr>
                </a:solidFill>
              </a:rPr>
              <a:t>Initiation into cult of Isis</a:t>
            </a:r>
          </a:p>
          <a:p>
            <a:r>
              <a:rPr lang="en-US" b="1" i="1" dirty="0" smtClean="0">
                <a:solidFill>
                  <a:schemeClr val="accent3">
                    <a:lumMod val="75000"/>
                  </a:schemeClr>
                </a:solidFill>
              </a:rPr>
              <a:t>Cupid &amp; Psyche </a:t>
            </a:r>
            <a:r>
              <a:rPr lang="en-US" b="1" dirty="0" smtClean="0">
                <a:solidFill>
                  <a:schemeClr val="accent3">
                    <a:lumMod val="75000"/>
                  </a:schemeClr>
                </a:solidFill>
              </a:rPr>
              <a:t>is the longest inserted tale (4.28-6.24)</a:t>
            </a:r>
          </a:p>
          <a:p>
            <a:endParaRPr lang="en-US" b="1" dirty="0">
              <a:solidFill>
                <a:schemeClr val="accent3">
                  <a:lumMod val="75000"/>
                </a:schemeClr>
              </a:solidFill>
            </a:endParaRPr>
          </a:p>
        </p:txBody>
      </p:sp>
      <p:pic>
        <p:nvPicPr>
          <p:cNvPr id="1026" name="Picture 2"/>
          <p:cNvPicPr>
            <a:picLocks noGrp="1" noChangeAspect="1" noChangeArrowheads="1"/>
          </p:cNvPicPr>
          <p:nvPr>
            <p:ph sz="half" idx="2"/>
          </p:nvPr>
        </p:nvPicPr>
        <p:blipFill>
          <a:blip r:embed="rId2"/>
          <a:srcRect/>
          <a:stretch>
            <a:fillRect/>
          </a:stretch>
        </p:blipFill>
        <p:spPr bwMode="auto">
          <a:xfrm>
            <a:off x="5562600" y="1371600"/>
            <a:ext cx="3105150" cy="4419600"/>
          </a:xfrm>
          <a:prstGeom prst="rect">
            <a:avLst/>
          </a:prstGeom>
          <a:noFill/>
          <a:ln w="9525">
            <a:noFill/>
            <a:miter lim="800000"/>
            <a:headEnd/>
            <a:tailEnd/>
          </a:ln>
          <a:effectLst/>
        </p:spPr>
      </p:pic>
      <p:sp>
        <p:nvSpPr>
          <p:cNvPr id="6" name="TextBox 5"/>
          <p:cNvSpPr txBox="1"/>
          <p:nvPr/>
        </p:nvSpPr>
        <p:spPr>
          <a:xfrm>
            <a:off x="5791200" y="5867400"/>
            <a:ext cx="2864054" cy="1477328"/>
          </a:xfrm>
          <a:prstGeom prst="rect">
            <a:avLst/>
          </a:prstGeom>
          <a:noFill/>
        </p:spPr>
        <p:txBody>
          <a:bodyPr wrap="square" rtlCol="0">
            <a:spAutoFit/>
          </a:bodyPr>
          <a:lstStyle/>
          <a:p>
            <a:r>
              <a:rPr lang="en-US" b="1" dirty="0" smtClean="0">
                <a:solidFill>
                  <a:schemeClr val="accent3">
                    <a:lumMod val="50000"/>
                  </a:schemeClr>
                </a:solidFill>
              </a:rPr>
              <a:t>Illustration of the </a:t>
            </a:r>
            <a:r>
              <a:rPr lang="en-US" b="1" i="1" dirty="0" smtClean="0">
                <a:solidFill>
                  <a:schemeClr val="accent3">
                    <a:lumMod val="50000"/>
                  </a:schemeClr>
                </a:solidFill>
              </a:rPr>
              <a:t>Golden Ass </a:t>
            </a:r>
            <a:r>
              <a:rPr lang="en-US" b="1" dirty="0" smtClean="0">
                <a:solidFill>
                  <a:schemeClr val="accent3">
                    <a:lumMod val="50000"/>
                  </a:schemeClr>
                </a:solidFill>
              </a:rPr>
              <a:t>by Jean de </a:t>
            </a:r>
            <a:r>
              <a:rPr lang="en-US" b="1" dirty="0" err="1" smtClean="0">
                <a:solidFill>
                  <a:schemeClr val="accent3">
                    <a:lumMod val="50000"/>
                  </a:schemeClr>
                </a:solidFill>
              </a:rPr>
              <a:t>Bosschère</a:t>
            </a:r>
            <a:r>
              <a:rPr lang="en-US" b="1" dirty="0" smtClean="0">
                <a:solidFill>
                  <a:schemeClr val="accent3">
                    <a:lumMod val="50000"/>
                  </a:schemeClr>
                </a:solidFill>
              </a:rPr>
              <a:t> (1947)</a:t>
            </a:r>
          </a:p>
          <a:p>
            <a:endParaRPr lang="en-US" b="1" dirty="0" smtClean="0">
              <a:solidFill>
                <a:schemeClr val="accent3">
                  <a:lumMod val="50000"/>
                </a:schemeClr>
              </a:solidFill>
            </a:endParaRPr>
          </a:p>
          <a:p>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effectLst/>
              </a:rPr>
              <a:t>Old woman narrates the story of Cupid and Psyche to the kidnapped </a:t>
            </a:r>
            <a:r>
              <a:rPr lang="en-US" sz="3200" b="1" dirty="0" err="1" smtClean="0">
                <a:effectLst/>
              </a:rPr>
              <a:t>Charite</a:t>
            </a:r>
            <a:endParaRPr lang="en-US" sz="3200" b="1" dirty="0">
              <a:effectLst/>
            </a:endParaRPr>
          </a:p>
        </p:txBody>
      </p:sp>
      <p:sp>
        <p:nvSpPr>
          <p:cNvPr id="4" name="Content Placeholder 3"/>
          <p:cNvSpPr>
            <a:spLocks noGrp="1"/>
          </p:cNvSpPr>
          <p:nvPr>
            <p:ph sz="half" idx="2"/>
          </p:nvPr>
        </p:nvSpPr>
        <p:spPr/>
        <p:txBody>
          <a:bodyPr>
            <a:normAutofit/>
          </a:bodyPr>
          <a:lstStyle/>
          <a:p>
            <a:r>
              <a:rPr lang="en-US" b="1" dirty="0" smtClean="0">
                <a:solidFill>
                  <a:schemeClr val="accent3">
                    <a:lumMod val="75000"/>
                  </a:schemeClr>
                </a:solidFill>
              </a:rPr>
              <a:t>“But come, now let me take your mind off your troubles:  here’s a pretty fairytale, an old woman’s story.”</a:t>
            </a:r>
          </a:p>
          <a:p>
            <a:pPr>
              <a:buNone/>
            </a:pPr>
            <a:endParaRPr lang="en-US" b="1" dirty="0" smtClean="0">
              <a:solidFill>
                <a:schemeClr val="accent3">
                  <a:lumMod val="75000"/>
                </a:schemeClr>
              </a:solidFill>
            </a:endParaRPr>
          </a:p>
        </p:txBody>
      </p:sp>
      <p:pic>
        <p:nvPicPr>
          <p:cNvPr id="15362" name="Picture 2"/>
          <p:cNvPicPr>
            <a:picLocks noGrp="1" noChangeAspect="1" noChangeArrowheads="1"/>
          </p:cNvPicPr>
          <p:nvPr>
            <p:ph sz="half" idx="1"/>
          </p:nvPr>
        </p:nvPicPr>
        <p:blipFill>
          <a:blip r:embed="rId2"/>
          <a:srcRect/>
          <a:stretch>
            <a:fillRect/>
          </a:stretch>
        </p:blipFill>
        <p:spPr bwMode="auto">
          <a:xfrm>
            <a:off x="1435100" y="1545804"/>
            <a:ext cx="3657600" cy="4620466"/>
          </a:xfrm>
          <a:prstGeom prst="rect">
            <a:avLst/>
          </a:prstGeom>
          <a:noFill/>
          <a:ln w="9525">
            <a:noFill/>
            <a:miter lim="800000"/>
            <a:headEnd/>
            <a:tailEnd/>
          </a:ln>
          <a:effectLst/>
        </p:spPr>
      </p:pic>
      <p:sp>
        <p:nvSpPr>
          <p:cNvPr id="6" name="TextBox 5"/>
          <p:cNvSpPr txBox="1"/>
          <p:nvPr/>
        </p:nvSpPr>
        <p:spPr>
          <a:xfrm>
            <a:off x="1447800" y="6248400"/>
            <a:ext cx="6048707" cy="369332"/>
          </a:xfrm>
          <a:prstGeom prst="rect">
            <a:avLst/>
          </a:prstGeom>
          <a:noFill/>
        </p:spPr>
        <p:txBody>
          <a:bodyPr wrap="none" rtlCol="0">
            <a:spAutoFit/>
          </a:bodyPr>
          <a:lstStyle/>
          <a:p>
            <a:r>
              <a:rPr lang="en-US" b="1" dirty="0" smtClean="0">
                <a:solidFill>
                  <a:schemeClr val="accent3">
                    <a:lumMod val="50000"/>
                  </a:schemeClr>
                </a:solidFill>
              </a:rPr>
              <a:t>(Plaque) by Pierre </a:t>
            </a:r>
            <a:r>
              <a:rPr lang="en-US" b="1" dirty="0" err="1" smtClean="0">
                <a:solidFill>
                  <a:schemeClr val="accent3">
                    <a:lumMod val="50000"/>
                  </a:schemeClr>
                </a:solidFill>
              </a:rPr>
              <a:t>Courteys</a:t>
            </a:r>
            <a:r>
              <a:rPr lang="en-US" b="1" dirty="0" smtClean="0">
                <a:solidFill>
                  <a:schemeClr val="accent3">
                    <a:lumMod val="50000"/>
                  </a:schemeClr>
                </a:solidFill>
              </a:rPr>
              <a:t>, c1520-before 1591 (1560) </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rPr>
              <a:t>The Tale of Cupid &amp; Psyche</a:t>
            </a:r>
            <a:endParaRPr lang="en-US" b="1" dirty="0">
              <a:effectLst/>
            </a:endParaRPr>
          </a:p>
        </p:txBody>
      </p:sp>
      <p:sp>
        <p:nvSpPr>
          <p:cNvPr id="5" name="Content Placeholder 3"/>
          <p:cNvSpPr>
            <a:spLocks noGrp="1"/>
          </p:cNvSpPr>
          <p:nvPr>
            <p:ph sz="half" idx="2"/>
          </p:nvPr>
        </p:nvSpPr>
        <p:spPr>
          <a:xfrm>
            <a:off x="5029200" y="1752600"/>
            <a:ext cx="3886200" cy="4663440"/>
          </a:xfrm>
        </p:spPr>
        <p:txBody>
          <a:bodyPr>
            <a:normAutofit fontScale="92500"/>
          </a:bodyPr>
          <a:lstStyle/>
          <a:p>
            <a:r>
              <a:rPr lang="en-US" b="1" dirty="0" smtClean="0">
                <a:solidFill>
                  <a:schemeClr val="accent3">
                    <a:lumMod val="75000"/>
                  </a:schemeClr>
                </a:solidFill>
              </a:rPr>
              <a:t>Early life of Psyche</a:t>
            </a:r>
          </a:p>
          <a:p>
            <a:r>
              <a:rPr lang="en-US" b="1" dirty="0" smtClean="0">
                <a:solidFill>
                  <a:schemeClr val="accent3">
                    <a:lumMod val="75000"/>
                  </a:schemeClr>
                </a:solidFill>
              </a:rPr>
              <a:t>Venus’ jealousy</a:t>
            </a:r>
          </a:p>
          <a:p>
            <a:r>
              <a:rPr lang="en-US" b="1" dirty="0" smtClean="0">
                <a:solidFill>
                  <a:schemeClr val="accent3">
                    <a:lumMod val="75000"/>
                  </a:schemeClr>
                </a:solidFill>
              </a:rPr>
              <a:t>Oracle of Delphi &amp; exposure on the mountain</a:t>
            </a:r>
          </a:p>
          <a:p>
            <a:r>
              <a:rPr lang="en-US" b="1" dirty="0" smtClean="0">
                <a:solidFill>
                  <a:schemeClr val="accent3">
                    <a:lumMod val="75000"/>
                  </a:schemeClr>
                </a:solidFill>
              </a:rPr>
              <a:t>Life in the magical palace</a:t>
            </a:r>
          </a:p>
          <a:p>
            <a:r>
              <a:rPr lang="en-US" b="1" dirty="0" smtClean="0">
                <a:solidFill>
                  <a:schemeClr val="accent3">
                    <a:lumMod val="75000"/>
                  </a:schemeClr>
                </a:solidFill>
              </a:rPr>
              <a:t>Sister’s jealousy</a:t>
            </a:r>
          </a:p>
          <a:p>
            <a:r>
              <a:rPr lang="en-US" b="1" dirty="0" smtClean="0">
                <a:solidFill>
                  <a:schemeClr val="accent3">
                    <a:lumMod val="75000"/>
                  </a:schemeClr>
                </a:solidFill>
              </a:rPr>
              <a:t>Psyche’s tasks</a:t>
            </a:r>
          </a:p>
          <a:p>
            <a:r>
              <a:rPr lang="en-US" b="1" dirty="0" smtClean="0">
                <a:solidFill>
                  <a:schemeClr val="accent3">
                    <a:lumMod val="75000"/>
                  </a:schemeClr>
                </a:solidFill>
              </a:rPr>
              <a:t>Reunion &amp; deification</a:t>
            </a:r>
          </a:p>
          <a:p>
            <a:endParaRPr lang="en-US" b="1" dirty="0">
              <a:solidFill>
                <a:schemeClr val="accent3">
                  <a:lumMod val="75000"/>
                </a:schemeClr>
              </a:solidFill>
            </a:endParaRPr>
          </a:p>
        </p:txBody>
      </p:sp>
      <p:pic>
        <p:nvPicPr>
          <p:cNvPr id="10242" name="Picture 2"/>
          <p:cNvPicPr>
            <a:picLocks noGrp="1" noChangeAspect="1" noChangeArrowheads="1"/>
          </p:cNvPicPr>
          <p:nvPr>
            <p:ph sz="half" idx="1"/>
          </p:nvPr>
        </p:nvPicPr>
        <p:blipFill>
          <a:blip r:embed="rId2"/>
          <a:srcRect/>
          <a:stretch>
            <a:fillRect/>
          </a:stretch>
        </p:blipFill>
        <p:spPr bwMode="auto">
          <a:xfrm>
            <a:off x="1524000" y="1586492"/>
            <a:ext cx="2743200" cy="4614284"/>
          </a:xfrm>
          <a:prstGeom prst="rect">
            <a:avLst/>
          </a:prstGeom>
          <a:noFill/>
          <a:ln w="9525">
            <a:noFill/>
            <a:miter lim="800000"/>
            <a:headEnd/>
            <a:tailEnd/>
          </a:ln>
          <a:effectLst/>
        </p:spPr>
      </p:pic>
      <p:sp>
        <p:nvSpPr>
          <p:cNvPr id="7" name="TextBox 6"/>
          <p:cNvSpPr txBox="1"/>
          <p:nvPr/>
        </p:nvSpPr>
        <p:spPr>
          <a:xfrm>
            <a:off x="1371600" y="6324600"/>
            <a:ext cx="4171398" cy="369332"/>
          </a:xfrm>
          <a:prstGeom prst="rect">
            <a:avLst/>
          </a:prstGeom>
          <a:noFill/>
        </p:spPr>
        <p:txBody>
          <a:bodyPr wrap="none" rtlCol="0">
            <a:spAutoFit/>
          </a:bodyPr>
          <a:lstStyle/>
          <a:p>
            <a:r>
              <a:rPr lang="en-US" b="1" dirty="0" smtClean="0">
                <a:solidFill>
                  <a:schemeClr val="accent3">
                    <a:lumMod val="50000"/>
                  </a:schemeClr>
                </a:solidFill>
              </a:rPr>
              <a:t>Paul Alfred de Curzon, (c.1840-1859) </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677</TotalTime>
  <Words>1176</Words>
  <Application>Microsoft Macintosh PowerPoint</Application>
  <PresentationFormat>On-screen Show (4:3)</PresentationFormat>
  <Paragraphs>186</Paragraphs>
  <Slides>35</Slides>
  <Notes>11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Solstice</vt:lpstr>
      <vt:lpstr>When Love Unites With The Soul</vt:lpstr>
      <vt:lpstr>FREE SUMMER LANGUAGE CLASSES </vt:lpstr>
      <vt:lpstr>Cupid and Psyche in the Louvre</vt:lpstr>
      <vt:lpstr>Apuleius’ World </vt:lpstr>
      <vt:lpstr>Apuleius’ Works</vt:lpstr>
      <vt:lpstr>Apuleius’ Metamorphoses  (The Golden Ass) </vt:lpstr>
      <vt:lpstr>The Story of Lucius</vt:lpstr>
      <vt:lpstr>Old woman narrates the story of Cupid and Psyche to the kidnapped Charite</vt:lpstr>
      <vt:lpstr>The Tale of Cupid &amp; Psyche</vt:lpstr>
      <vt:lpstr>Early Life of Psyche</vt:lpstr>
      <vt:lpstr>Psyche worshipped like Venus</vt:lpstr>
      <vt:lpstr>Oracle at Delphi</vt:lpstr>
      <vt:lpstr>Psyche’s Wedding/Death</vt:lpstr>
      <vt:lpstr>Cupid finds Psyche</vt:lpstr>
      <vt:lpstr>Zephyr carries Psyche to Cupid’s Palace</vt:lpstr>
      <vt:lpstr>Jealousy of Psyche’s Sisters</vt:lpstr>
      <vt:lpstr>Psyche looks at her husband</vt:lpstr>
      <vt:lpstr>Cupid flees from Psyche</vt:lpstr>
      <vt:lpstr>Pan and Psyche</vt:lpstr>
      <vt:lpstr>Death of Psyche’s Sisters</vt:lpstr>
      <vt:lpstr>Venus and Psyche</vt:lpstr>
      <vt:lpstr>The Labours of Psyche</vt:lpstr>
      <vt:lpstr>Persephone’s Box &amp; Sleep</vt:lpstr>
      <vt:lpstr>Marriage of Cupid and Psyche</vt:lpstr>
      <vt:lpstr>Cupid and Psyche</vt:lpstr>
      <vt:lpstr>Fairytale Aspects of C&amp;P</vt:lpstr>
      <vt:lpstr>C.S. Lewis</vt:lpstr>
      <vt:lpstr>Till We Have Faces:  A Myth Retold</vt:lpstr>
      <vt:lpstr>Characters</vt:lpstr>
      <vt:lpstr>Orual/Mia</vt:lpstr>
      <vt:lpstr>Queen Orual of Glome</vt:lpstr>
      <vt:lpstr>Lewis’ changes</vt:lpstr>
      <vt:lpstr>Till We Have Faces</vt:lpstr>
      <vt:lpstr>The Four Loves</vt:lpstr>
      <vt:lpstr>The Myth of Cupid and Psyche</vt:lpstr>
    </vt:vector>
  </TitlesOfParts>
  <Company>RSCN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Love Unites With The Soul</dc:title>
  <dc:creator>panagakk</dc:creator>
  <cp:lastModifiedBy>panagakk</cp:lastModifiedBy>
  <cp:revision>98</cp:revision>
  <dcterms:created xsi:type="dcterms:W3CDTF">2011-04-16T00:09:12Z</dcterms:created>
  <dcterms:modified xsi:type="dcterms:W3CDTF">2011-04-16T18:13:03Z</dcterms:modified>
</cp:coreProperties>
</file>