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760" r:id="rId6"/>
    <p:sldId id="601" r:id="rId7"/>
    <p:sldId id="805" r:id="rId8"/>
    <p:sldId id="612" r:id="rId9"/>
    <p:sldId id="810" r:id="rId10"/>
    <p:sldId id="806" r:id="rId11"/>
    <p:sldId id="762" r:id="rId12"/>
    <p:sldId id="822" r:id="rId13"/>
    <p:sldId id="823" r:id="rId14"/>
    <p:sldId id="832" r:id="rId15"/>
    <p:sldId id="812" r:id="rId16"/>
    <p:sldId id="814" r:id="rId17"/>
    <p:sldId id="813" r:id="rId18"/>
    <p:sldId id="824" r:id="rId19"/>
    <p:sldId id="826" r:id="rId20"/>
    <p:sldId id="827" r:id="rId21"/>
    <p:sldId id="833" r:id="rId22"/>
    <p:sldId id="829" r:id="rId23"/>
    <p:sldId id="830" r:id="rId24"/>
    <p:sldId id="831" r:id="rId25"/>
    <p:sldId id="825"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735A92"/>
    <a:srgbClr val="B3A8C4"/>
    <a:srgbClr val="937FAD"/>
    <a:srgbClr val="8CA950"/>
    <a:srgbClr val="64C20E"/>
    <a:srgbClr val="C0D2A4"/>
    <a:srgbClr val="A6BF79"/>
    <a:srgbClr val="231F2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28" autoAdjust="0"/>
    <p:restoredTop sz="96357" autoAdjust="0"/>
  </p:normalViewPr>
  <p:slideViewPr>
    <p:cSldViewPr snapToGrid="0" showGuides="1">
      <p:cViewPr varScale="1">
        <p:scale>
          <a:sx n="62" d="100"/>
          <a:sy n="62" d="100"/>
        </p:scale>
        <p:origin x="8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D6985F-A066-42EE-86AD-694DF46B2329}" type="datetimeFigureOut">
              <a:rPr lang="en-US" smtClean="0"/>
              <a:t>3/30/2020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15AF52-C18E-4FEF-A68A-51556A132924}" type="slidenum">
              <a:rPr lang="en-US" smtClean="0"/>
              <a:t>‹#›</a:t>
            </a:fld>
            <a:endParaRPr lang="en-US"/>
          </a:p>
        </p:txBody>
      </p:sp>
    </p:spTree>
    <p:extLst>
      <p:ext uri="{BB962C8B-B14F-4D97-AF65-F5344CB8AC3E}">
        <p14:creationId xmlns:p14="http://schemas.microsoft.com/office/powerpoint/2010/main" val="43342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get started with the 2020 Census….</a:t>
            </a:r>
          </a:p>
          <a:p>
            <a:endParaRPr lang="en-US" sz="1100" dirty="0"/>
          </a:p>
          <a:p>
            <a:r>
              <a:rPr lang="en-US" sz="1100" dirty="0"/>
              <a:t>As I mentioned , the Census is mandated by the United States Constitution and has been around since 1790.  </a:t>
            </a:r>
          </a:p>
          <a:p>
            <a:endParaRPr lang="en-US" sz="1100" dirty="0"/>
          </a:p>
          <a:p>
            <a:r>
              <a:rPr lang="en-US" sz="1100" dirty="0"/>
              <a:t>In 1790, Thomas Jefferson was director of the first census.  Then In 1790, they only needed 650 enumerators to count 3.9 million residents in 13 states.  At the time New York City was the largest urban place with 33 thousand people.  </a:t>
            </a:r>
            <a:r>
              <a:rPr lang="en-US" sz="1100" dirty="0">
                <a:solidFill>
                  <a:srgbClr val="FF0000"/>
                </a:solidFill>
              </a:rPr>
              <a:t>In 2010, the Census Bureau needed about 635 thousand  enumerators to count a population of about 308 million people</a:t>
            </a:r>
          </a:p>
          <a:p>
            <a:endParaRPr lang="en-US" sz="1100" dirty="0"/>
          </a:p>
          <a:p>
            <a:r>
              <a:rPr lang="en-US" sz="1100" dirty="0"/>
              <a:t>To give you an idea of the magnitude of conducting a Census, A Census is the largest U.S. peacetime mobilization and operation conducted.</a:t>
            </a:r>
          </a:p>
          <a:p>
            <a:endParaRPr lang="en-US" sz="1100" dirty="0"/>
          </a:p>
          <a:p>
            <a:r>
              <a:rPr lang="en-US" sz="1100" dirty="0"/>
              <a:t>In 2020 we will be attempting to count over an estimated 330 million people in 140 million households. </a:t>
            </a:r>
          </a:p>
          <a:p>
            <a:endParaRPr lang="en-US" sz="1100" dirty="0"/>
          </a:p>
          <a:p>
            <a:pPr lvl="0"/>
            <a:r>
              <a:rPr lang="en-US" sz="1100" dirty="0"/>
              <a:t>The law requires the Census Bureau to keep your information confidential.  Your responses are only used to produce statistics  </a:t>
            </a:r>
          </a:p>
          <a:p>
            <a:pPr lvl="0"/>
            <a:r>
              <a:rPr lang="en-US" sz="1100" dirty="0"/>
              <a:t>All Census Bureau workers take a legally binding, lifetime oath to protect your information.  Anyone who violates that oath could face jail time, a $250,000 fine, or both.</a:t>
            </a:r>
          </a:p>
        </p:txBody>
      </p:sp>
      <p:sp>
        <p:nvSpPr>
          <p:cNvPr id="4" name="Slide Number Placeholder 3"/>
          <p:cNvSpPr>
            <a:spLocks noGrp="1"/>
          </p:cNvSpPr>
          <p:nvPr>
            <p:ph type="sldNum" sz="quarter" idx="10"/>
          </p:nvPr>
        </p:nvSpPr>
        <p:spPr/>
        <p:txBody>
          <a:bodyPr/>
          <a:lstStyle/>
          <a:p>
            <a:fld id="{F6ABE983-5E90-4177-8809-68B4B1BD9BB8}" type="slidenum">
              <a:rPr lang="en-US" smtClean="0"/>
              <a:t>2</a:t>
            </a:fld>
            <a:endParaRPr lang="en-US" dirty="0"/>
          </a:p>
        </p:txBody>
      </p:sp>
    </p:spTree>
    <p:extLst>
      <p:ext uri="{BB962C8B-B14F-4D97-AF65-F5344CB8AC3E}">
        <p14:creationId xmlns:p14="http://schemas.microsoft.com/office/powerpoint/2010/main" val="372777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51A89-74B3-4837-9366-3760FAA991FF}" type="slidenum">
              <a:rPr lang="en-US" smtClean="0"/>
              <a:t>3</a:t>
            </a:fld>
            <a:endParaRPr lang="en-US" dirty="0"/>
          </a:p>
        </p:txBody>
      </p:sp>
    </p:spTree>
    <p:extLst>
      <p:ext uri="{BB962C8B-B14F-4D97-AF65-F5344CB8AC3E}">
        <p14:creationId xmlns:p14="http://schemas.microsoft.com/office/powerpoint/2010/main" val="1332457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862359"/>
            <a:ext cx="10240964" cy="1655762"/>
          </a:xfrm>
        </p:spPr>
        <p:txBody>
          <a:bodyPr anchor="ctr"/>
          <a:lstStyle>
            <a:lvl1pPr algn="l">
              <a:defRPr sz="4800" spc="6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811986"/>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41791"/>
            <a:ext cx="6400800"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139"/>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537" y="2933101"/>
            <a:ext cx="6400800" cy="2735689"/>
          </a:xfrm>
        </p:spPr>
        <p:txBody>
          <a:bodyPr/>
          <a:lstStyle>
            <a:lvl1pPr>
              <a:lnSpc>
                <a:spcPts val="1750"/>
              </a:lnSpc>
              <a:defRPr sz="1400" b="0" spc="-20" baseline="0">
                <a:latin typeface="Calibri" panose="020F0502020204030204" pitchFamily="34" charset="0"/>
                <a:cs typeface="Calibri" panose="020F0502020204030204" pitchFamily="34" charset="0"/>
              </a:defRPr>
            </a:lvl1pPr>
            <a:lvl2pPr>
              <a:spcBef>
                <a:spcPts val="600"/>
              </a:spcBef>
              <a:defRPr sz="1200" spc="-20" baseline="0">
                <a:latin typeface="Calibri" panose="020F0502020204030204" pitchFamily="34" charset="0"/>
                <a:cs typeface="Calibri" panose="020F0502020204030204" pitchFamily="34" charset="0"/>
              </a:defRPr>
            </a:lvl2pPr>
            <a:lvl3pPr>
              <a:spcBef>
                <a:spcPts val="600"/>
              </a:spcBef>
              <a:defRPr sz="1200" spc="-20" baseline="0">
                <a:latin typeface="Calibri" panose="020F0502020204030204" pitchFamily="34" charset="0"/>
                <a:cs typeface="Calibri" panose="020F0502020204030204" pitchFamily="34" charset="0"/>
              </a:defRPr>
            </a:lvl3pPr>
            <a:lvl4pPr>
              <a:spcBef>
                <a:spcPts val="600"/>
              </a:spcBef>
              <a:defRPr sz="1200" spc="-20" baseline="0">
                <a:latin typeface="Calibri" panose="020F0502020204030204" pitchFamily="34" charset="0"/>
                <a:cs typeface="Calibri" panose="020F0502020204030204" pitchFamily="34" charset="0"/>
              </a:defRPr>
            </a:lvl4pPr>
            <a:lvl5pPr>
              <a:spcBef>
                <a:spcPts val="600"/>
              </a:spcBef>
              <a:defRPr sz="1200" spc="-2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6666D4D5-7B8E-4B5E-A380-71BC94FB88A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12" name="Group 11">
            <a:extLst>
              <a:ext uri="{FF2B5EF4-FFF2-40B4-BE49-F238E27FC236}">
                <a16:creationId xmlns:a16="http://schemas.microsoft.com/office/drawing/2014/main" id="{C0D0B430-7B0E-4B5F-9BB7-7EB3F8FA543B}"/>
              </a:ext>
            </a:extLst>
          </p:cNvPr>
          <p:cNvGrpSpPr/>
          <p:nvPr userDrawn="1"/>
        </p:nvGrpSpPr>
        <p:grpSpPr>
          <a:xfrm>
            <a:off x="10910889" y="5668965"/>
            <a:ext cx="1281112" cy="1188607"/>
            <a:chOff x="10910889" y="5668963"/>
            <a:chExt cx="1281112" cy="1188607"/>
          </a:xfrm>
        </p:grpSpPr>
        <p:sp>
          <p:nvSpPr>
            <p:cNvPr id="13" name="Rectangle 12">
              <a:extLst>
                <a:ext uri="{FF2B5EF4-FFF2-40B4-BE49-F238E27FC236}">
                  <a16:creationId xmlns:a16="http://schemas.microsoft.com/office/drawing/2014/main" id="{4BEF32CA-AF69-4062-A38E-3358CB82CCF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0EC2BE9B-8C85-4211-88DB-41BD75BA48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8044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91"/>
            <a:ext cx="6400800"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5"/>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A6E556C2-B159-418C-88D2-51B27699A4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6" name="Group 15">
            <a:extLst>
              <a:ext uri="{FF2B5EF4-FFF2-40B4-BE49-F238E27FC236}">
                <a16:creationId xmlns:a16="http://schemas.microsoft.com/office/drawing/2014/main" id="{0F8AD144-028E-4AF9-9D03-30467FF62333}"/>
              </a:ext>
            </a:extLst>
          </p:cNvPr>
          <p:cNvGrpSpPr/>
          <p:nvPr userDrawn="1"/>
        </p:nvGrpSpPr>
        <p:grpSpPr>
          <a:xfrm>
            <a:off x="10910889" y="5668965"/>
            <a:ext cx="1281112" cy="1188607"/>
            <a:chOff x="10910889" y="5668963"/>
            <a:chExt cx="1281112" cy="1188607"/>
          </a:xfrm>
        </p:grpSpPr>
        <p:sp>
          <p:nvSpPr>
            <p:cNvPr id="17" name="Rectangle 16">
              <a:extLst>
                <a:ext uri="{FF2B5EF4-FFF2-40B4-BE49-F238E27FC236}">
                  <a16:creationId xmlns:a16="http://schemas.microsoft.com/office/drawing/2014/main" id="{E0394F07-9AE2-471B-8510-29268744E1D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036DA6D5-0DC1-4631-BCAC-DBB3BAE783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46A3E3BD-7D55-4999-8EB9-4C0E68BEB02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58777F-D8D1-4360-995F-1B9875FF042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9562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91"/>
            <a:ext cx="6400800"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5"/>
            <a:ext cx="6400800" cy="2735689"/>
          </a:xfrm>
        </p:spPr>
        <p:txBody>
          <a:bodyPr/>
          <a:lstStyle>
            <a:lvl1pPr>
              <a:lnSpc>
                <a:spcPts val="1750"/>
              </a:lnSpc>
              <a:defRPr sz="1400" b="0">
                <a:latin typeface="Calibri" panose="020F0502020204030204" pitchFamily="34" charset="0"/>
                <a:cs typeface="Calibri" panose="020F0502020204030204" pitchFamily="34" charset="0"/>
              </a:defRPr>
            </a:lvl1pPr>
            <a:lvl2pPr>
              <a:spcBef>
                <a:spcPts val="600"/>
              </a:spcBef>
              <a:defRPr sz="1200">
                <a:latin typeface="Calibri" panose="020F0502020204030204" pitchFamily="34" charset="0"/>
                <a:cs typeface="Calibri" panose="020F0502020204030204" pitchFamily="34" charset="0"/>
              </a:defRPr>
            </a:lvl2pPr>
            <a:lvl3pPr>
              <a:spcBef>
                <a:spcPts val="600"/>
              </a:spcBef>
              <a:defRPr sz="1200">
                <a:latin typeface="Calibri" panose="020F0502020204030204" pitchFamily="34" charset="0"/>
                <a:cs typeface="Calibri" panose="020F0502020204030204" pitchFamily="34" charset="0"/>
              </a:defRPr>
            </a:lvl3pPr>
            <a:lvl4pPr>
              <a:spcBef>
                <a:spcPts val="600"/>
              </a:spcBef>
              <a:defRPr sz="1200">
                <a:latin typeface="Calibri" panose="020F0502020204030204" pitchFamily="34" charset="0"/>
                <a:cs typeface="Calibri" panose="020F0502020204030204" pitchFamily="34" charset="0"/>
              </a:defRPr>
            </a:lvl4pPr>
            <a:lvl5pPr>
              <a:spcBef>
                <a:spcPts val="600"/>
              </a:spcBef>
              <a:defRPr sz="12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id="{2324B20E-5C69-47EA-9DA6-89619C0E91CB}"/>
              </a:ext>
            </a:extLst>
          </p:cNvPr>
          <p:cNvGrpSpPr/>
          <p:nvPr userDrawn="1"/>
        </p:nvGrpSpPr>
        <p:grpSpPr>
          <a:xfrm>
            <a:off x="10910889" y="5668965"/>
            <a:ext cx="1281112" cy="1188607"/>
            <a:chOff x="10910889" y="5668963"/>
            <a:chExt cx="1281112" cy="1188607"/>
          </a:xfrm>
        </p:grpSpPr>
        <p:sp>
          <p:nvSpPr>
            <p:cNvPr id="16" name="Rectangle 15">
              <a:extLst>
                <a:ext uri="{FF2B5EF4-FFF2-40B4-BE49-F238E27FC236}">
                  <a16:creationId xmlns:a16="http://schemas.microsoft.com/office/drawing/2014/main" id="{8854D9C2-AC0A-41D7-90F3-291E62F2C221}"/>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9EA32F3F-6A74-434D-B507-5592222B1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8" name="Picture 17">
            <a:extLst>
              <a:ext uri="{FF2B5EF4-FFF2-40B4-BE49-F238E27FC236}">
                <a16:creationId xmlns:a16="http://schemas.microsoft.com/office/drawing/2014/main" id="{FA7FF34E-36E1-40E8-91AB-F00AD4BD3B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5" name="Footer Placeholder 4">
            <a:extLst>
              <a:ext uri="{FF2B5EF4-FFF2-40B4-BE49-F238E27FC236}">
                <a16:creationId xmlns:a16="http://schemas.microsoft.com/office/drawing/2014/main" id="{50FA5EA8-C67B-4366-92D3-3315A555066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313D0653-8891-45D6-916F-443B729E594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85874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1058863"/>
            <a:ext cx="10240964" cy="1655762"/>
          </a:xfrm>
        </p:spPr>
        <p:txBody>
          <a:bodyPr anchor="b"/>
          <a:lstStyle>
            <a:lvl1pPr algn="l">
              <a:defRPr sz="4800" spc="6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6"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F9DD796A-F622-48E6-BAB6-8954EED494A3}"/>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166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1058863"/>
            <a:ext cx="10240964" cy="1655762"/>
          </a:xfrm>
        </p:spPr>
        <p:txBody>
          <a:bodyPr anchor="b"/>
          <a:lstStyle>
            <a:lvl1pPr algn="l">
              <a:defRPr sz="4800" spc="60" baseline="0">
                <a:solidFill>
                  <a:schemeClr val="accent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6"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3A174E65-3AEB-4DA9-B498-C87D051D28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12" name="Group 11">
            <a:extLst>
              <a:ext uri="{FF2B5EF4-FFF2-40B4-BE49-F238E27FC236}">
                <a16:creationId xmlns:a16="http://schemas.microsoft.com/office/drawing/2014/main" id="{D5CE6D60-C148-4C6B-8EA1-55C1D1374CAD}"/>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0210EC05-CC1E-4A78-B459-9243BE04F2E9}"/>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5DD83A96-2042-4BC8-BB16-3155F5E146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04BBA029-6AF2-478D-80FB-0DBFB5907644}"/>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4793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1058863"/>
            <a:ext cx="10240964" cy="1655762"/>
          </a:xfrm>
        </p:spPr>
        <p:txBody>
          <a:bodyPr anchor="b"/>
          <a:lstStyle>
            <a:lvl1pPr algn="l">
              <a:defRPr sz="4800" spc="60" baseline="0">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6"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5DD58402-143E-48B4-8A50-A95C9B7B2F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7" name="Group 16">
            <a:extLst>
              <a:ext uri="{FF2B5EF4-FFF2-40B4-BE49-F238E27FC236}">
                <a16:creationId xmlns:a16="http://schemas.microsoft.com/office/drawing/2014/main" id="{2370C17E-BBB4-4EFF-A766-B15315134A52}"/>
              </a:ext>
            </a:extLst>
          </p:cNvPr>
          <p:cNvGrpSpPr/>
          <p:nvPr userDrawn="1"/>
        </p:nvGrpSpPr>
        <p:grpSpPr>
          <a:xfrm>
            <a:off x="10910889" y="5668965"/>
            <a:ext cx="1281112" cy="1188607"/>
            <a:chOff x="10910889" y="5668963"/>
            <a:chExt cx="1281112" cy="1188607"/>
          </a:xfrm>
        </p:grpSpPr>
        <p:sp>
          <p:nvSpPr>
            <p:cNvPr id="16" name="Rectangle 15">
              <a:extLst>
                <a:ext uri="{FF2B5EF4-FFF2-40B4-BE49-F238E27FC236}">
                  <a16:creationId xmlns:a16="http://schemas.microsoft.com/office/drawing/2014/main" id="{CEE50C69-2149-431B-A72F-89CC01A78D1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103916D9-9F79-4B6A-8F09-36FBF72B3A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6" name="Rectangle 25">
            <a:extLst>
              <a:ext uri="{FF2B5EF4-FFF2-40B4-BE49-F238E27FC236}">
                <a16:creationId xmlns:a16="http://schemas.microsoft.com/office/drawing/2014/main" id="{B97AA0DD-D696-4513-A9F2-27B503B322B8}"/>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652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1058863"/>
            <a:ext cx="10240964" cy="1655762"/>
          </a:xfrm>
        </p:spPr>
        <p:txBody>
          <a:bodyPr anchor="b"/>
          <a:lstStyle>
            <a:lvl1pPr algn="l">
              <a:defRPr sz="4800" spc="60" baseline="0">
                <a:solidFill>
                  <a:schemeClr val="accent6"/>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6"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1" name="Group 10">
            <a:extLst>
              <a:ext uri="{FF2B5EF4-FFF2-40B4-BE49-F238E27FC236}">
                <a16:creationId xmlns:a16="http://schemas.microsoft.com/office/drawing/2014/main" id="{0A716230-CCC0-44AB-9C40-FE869AA7BA19}"/>
              </a:ext>
            </a:extLst>
          </p:cNvPr>
          <p:cNvGrpSpPr/>
          <p:nvPr userDrawn="1"/>
        </p:nvGrpSpPr>
        <p:grpSpPr>
          <a:xfrm>
            <a:off x="10910889" y="5668965"/>
            <a:ext cx="1281112" cy="1188607"/>
            <a:chOff x="10910889" y="5668963"/>
            <a:chExt cx="1281112" cy="1188607"/>
          </a:xfrm>
        </p:grpSpPr>
        <p:sp>
          <p:nvSpPr>
            <p:cNvPr id="12" name="Rectangle 11">
              <a:extLst>
                <a:ext uri="{FF2B5EF4-FFF2-40B4-BE49-F238E27FC236}">
                  <a16:creationId xmlns:a16="http://schemas.microsoft.com/office/drawing/2014/main" id="{4DF84A93-9520-4FD9-BF26-CD7E9AE7AAD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85B937BA-63FB-451C-870C-97F819C8E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21" name="Picture 20">
            <a:extLst>
              <a:ext uri="{FF2B5EF4-FFF2-40B4-BE49-F238E27FC236}">
                <a16:creationId xmlns:a16="http://schemas.microsoft.com/office/drawing/2014/main" id="{A690AE51-04D4-420B-9EE0-E38637205A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22" name="Rectangle 21">
            <a:extLst>
              <a:ext uri="{FF2B5EF4-FFF2-40B4-BE49-F238E27FC236}">
                <a16:creationId xmlns:a16="http://schemas.microsoft.com/office/drawing/2014/main" id="{98B64B58-2DD9-49FB-AFD1-234C347355DA}"/>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47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2" y="82143"/>
            <a:ext cx="10707189" cy="1325563"/>
          </a:xfrm>
        </p:spPr>
        <p:txBody>
          <a:bodyPr/>
          <a:lstStyle>
            <a:lvl1pPr>
              <a:defRPr spc="60" baseline="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7"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8" y="1574673"/>
            <a:ext cx="3466919" cy="1188720"/>
          </a:xfrm>
        </p:spPr>
        <p:txBody>
          <a:bodyPr/>
          <a:lstStyle>
            <a:lvl1pPr>
              <a:defRPr spc="40" baseline="0">
                <a:latin typeface="Calibri" panose="020F0502020204030204" pitchFamily="34" charset="0"/>
                <a:cs typeface="Calibri" panose="020F0502020204030204" pitchFamily="34" charset="0"/>
              </a:defRPr>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8"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1"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B55A38CA-24B8-4D96-905F-F3118C02640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986943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2" y="82143"/>
            <a:ext cx="10707189"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7"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8"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8"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1" cy="2674937"/>
          </a:xfrm>
        </p:spPr>
        <p:txBody>
          <a:bodyPr/>
          <a:lstStyle/>
          <a:p>
            <a:r>
              <a:rPr lang="en-US"/>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BB101B8-D628-4355-8646-9535BBB3468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spTree>
    <p:extLst>
      <p:ext uri="{BB962C8B-B14F-4D97-AF65-F5344CB8AC3E}">
        <p14:creationId xmlns:p14="http://schemas.microsoft.com/office/powerpoint/2010/main" val="276597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2" y="82143"/>
            <a:ext cx="10707189"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7"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8"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8"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1"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32857DD-1015-4F78-B3F4-C9C9C0FA1B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spTree>
    <p:extLst>
      <p:ext uri="{BB962C8B-B14F-4D97-AF65-F5344CB8AC3E}">
        <p14:creationId xmlns:p14="http://schemas.microsoft.com/office/powerpoint/2010/main" val="155175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862359"/>
            <a:ext cx="10240964" cy="1655762"/>
          </a:xfrm>
        </p:spPr>
        <p:txBody>
          <a:bodyPr anchor="ctr"/>
          <a:lstStyle>
            <a:lvl1pPr algn="l">
              <a:defRPr sz="4800" spc="60" baseline="0">
                <a:solidFill>
                  <a:schemeClr val="accent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CC28CF4-64A9-4A10-A3F8-8486FB06D2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spTree>
    <p:extLst>
      <p:ext uri="{BB962C8B-B14F-4D97-AF65-F5344CB8AC3E}">
        <p14:creationId xmlns:p14="http://schemas.microsoft.com/office/powerpoint/2010/main" val="527509995"/>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2" y="82143"/>
            <a:ext cx="10707189"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7"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8"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2" name="Picture 11">
            <a:extLst>
              <a:ext uri="{FF2B5EF4-FFF2-40B4-BE49-F238E27FC236}">
                <a16:creationId xmlns:a16="http://schemas.microsoft.com/office/drawing/2014/main" id="{CFEE9956-DD3A-4817-A224-F77B7D782EA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8"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1"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23966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1"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7" y="735242"/>
            <a:ext cx="5830387" cy="1325563"/>
          </a:xfrm>
        </p:spPr>
        <p:txBody>
          <a:bodyPr/>
          <a:lstStyle>
            <a:lvl1pPr>
              <a:defRPr spc="6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80"/>
            <a:ext cx="5582131"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CAE3D7F-2B7C-44F1-BCB3-9C9015CEFD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7111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1"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7" y="735242"/>
            <a:ext cx="5830387"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80"/>
            <a:ext cx="5582131"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5A25CF9F-220B-40F9-B4C7-4939405D647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spTree>
    <p:extLst>
      <p:ext uri="{BB962C8B-B14F-4D97-AF65-F5344CB8AC3E}">
        <p14:creationId xmlns:p14="http://schemas.microsoft.com/office/powerpoint/2010/main" val="280312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1"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7" y="735242"/>
            <a:ext cx="5830387"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80"/>
            <a:ext cx="5582131"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81C55D88-784A-4006-B2B7-8F39417CD5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spTree>
    <p:extLst>
      <p:ext uri="{BB962C8B-B14F-4D97-AF65-F5344CB8AC3E}">
        <p14:creationId xmlns:p14="http://schemas.microsoft.com/office/powerpoint/2010/main" val="3559608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1"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7" y="735242"/>
            <a:ext cx="5830387"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80"/>
            <a:ext cx="5582131"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170B2B84-363C-4D17-8764-77C36E95E11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Tree>
    <p:extLst>
      <p:ext uri="{BB962C8B-B14F-4D97-AF65-F5344CB8AC3E}">
        <p14:creationId xmlns:p14="http://schemas.microsoft.com/office/powerpoint/2010/main" val="566364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pic>
        <p:nvPicPr>
          <p:cNvPr id="12" name="Picture 11">
            <a:extLst>
              <a:ext uri="{FF2B5EF4-FFF2-40B4-BE49-F238E27FC236}">
                <a16:creationId xmlns:a16="http://schemas.microsoft.com/office/drawing/2014/main" id="{0E2F4232-6841-474A-BD6A-F4DE2F232EC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E7C3CF12-5271-4E88-B4B7-29364CE4F354}"/>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3FA8D6E-5006-42A5-805B-A1540417783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A4EBCB1-0E8C-4C44-B8D1-B7704D1AC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77B3255C-6C14-4AA6-A5C2-043732116831}"/>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2ABE8458-5B23-4B39-967C-93D029470616}"/>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71919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endParaRPr lang="en-US" dirty="0"/>
          </a:p>
        </p:txBody>
      </p:sp>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555229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pic>
        <p:nvPicPr>
          <p:cNvPr id="12" name="Picture 11">
            <a:extLst>
              <a:ext uri="{FF2B5EF4-FFF2-40B4-BE49-F238E27FC236}">
                <a16:creationId xmlns:a16="http://schemas.microsoft.com/office/drawing/2014/main" id="{DFF2B610-55D0-41DD-92F8-7A2660F11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3" name="Group 12">
            <a:extLst>
              <a:ext uri="{FF2B5EF4-FFF2-40B4-BE49-F238E27FC236}">
                <a16:creationId xmlns:a16="http://schemas.microsoft.com/office/drawing/2014/main" id="{99533E50-7322-43E4-87D4-6FF77C02D787}"/>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E2C95C0-C429-4397-A138-08903A367561}"/>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12F2B6E4-A700-47F3-85BB-5B7FF96AE8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1C71F76-F689-4CD7-997B-954BD8090E07}"/>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D519FAB-F9CC-4334-8193-81B85DDC0A73}"/>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705354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grpSp>
        <p:nvGrpSpPr>
          <p:cNvPr id="12" name="Group 11">
            <a:extLst>
              <a:ext uri="{FF2B5EF4-FFF2-40B4-BE49-F238E27FC236}">
                <a16:creationId xmlns:a16="http://schemas.microsoft.com/office/drawing/2014/main" id="{C0DB1B7F-307C-46AE-89D8-B226EE00E847}"/>
              </a:ext>
            </a:extLst>
          </p:cNvPr>
          <p:cNvGrpSpPr/>
          <p:nvPr userDrawn="1"/>
        </p:nvGrpSpPr>
        <p:grpSpPr>
          <a:xfrm>
            <a:off x="10910889" y="5668965"/>
            <a:ext cx="1281112" cy="1188607"/>
            <a:chOff x="10910889" y="5668963"/>
            <a:chExt cx="1281112" cy="1188607"/>
          </a:xfrm>
        </p:grpSpPr>
        <p:sp>
          <p:nvSpPr>
            <p:cNvPr id="13" name="Rectangle 12">
              <a:extLst>
                <a:ext uri="{FF2B5EF4-FFF2-40B4-BE49-F238E27FC236}">
                  <a16:creationId xmlns:a16="http://schemas.microsoft.com/office/drawing/2014/main" id="{9AE4BBB7-BCBD-44AE-9ECD-B2C2A7A8564C}"/>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0DCD47EC-C3FB-41DA-9DB8-9A51C21E76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3565F273-2816-479E-9939-940B7E156E1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5" name="Footer Placeholder 4">
            <a:extLst>
              <a:ext uri="{FF2B5EF4-FFF2-40B4-BE49-F238E27FC236}">
                <a16:creationId xmlns:a16="http://schemas.microsoft.com/office/drawing/2014/main" id="{B761E179-80EF-4897-A3F2-C22D24CE8D0A}"/>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EA53351-5447-4D4E-85EC-ECBF1AF689EB}"/>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60715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6"/>
            <a:ext cx="10707189" cy="1325563"/>
          </a:xfrm>
        </p:spPr>
        <p:txBody>
          <a:bodyPr/>
          <a:lstStyle>
            <a:lvl1pPr>
              <a:defRPr>
                <a:solidFill>
                  <a:schemeClr val="accent1"/>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78D0480C-D0F0-4D64-91F7-253C93EA69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1" name="Group 10">
            <a:extLst>
              <a:ext uri="{FF2B5EF4-FFF2-40B4-BE49-F238E27FC236}">
                <a16:creationId xmlns:a16="http://schemas.microsoft.com/office/drawing/2014/main" id="{2DC6D3C9-6C92-4E30-9A17-99F65DB4D299}"/>
              </a:ext>
            </a:extLst>
          </p:cNvPr>
          <p:cNvGrpSpPr/>
          <p:nvPr userDrawn="1"/>
        </p:nvGrpSpPr>
        <p:grpSpPr>
          <a:xfrm>
            <a:off x="10910889" y="5668965"/>
            <a:ext cx="1281112" cy="1188607"/>
            <a:chOff x="10910889" y="5668963"/>
            <a:chExt cx="1281112" cy="1188607"/>
          </a:xfrm>
        </p:grpSpPr>
        <p:sp>
          <p:nvSpPr>
            <p:cNvPr id="12" name="Rectangle 11">
              <a:extLst>
                <a:ext uri="{FF2B5EF4-FFF2-40B4-BE49-F238E27FC236}">
                  <a16:creationId xmlns:a16="http://schemas.microsoft.com/office/drawing/2014/main" id="{55001050-7ABC-4538-9DD1-EDD54675A790}"/>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EC3EE77B-3F02-437B-89D4-A144513ABB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425EF643-ACB6-49DE-99F2-122CA76F92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4A0623B-63CD-47FB-83FB-AC9D4A8A10E5}"/>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2745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862359"/>
            <a:ext cx="10240964" cy="1655762"/>
          </a:xfrm>
        </p:spPr>
        <p:txBody>
          <a:bodyPr anchor="ctr"/>
          <a:lstStyle>
            <a:lvl1pPr algn="l">
              <a:defRPr sz="4800" spc="60" baseline="0">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83A295C-2DC0-4B28-B19C-4099FCDCF23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spTree>
    <p:extLst>
      <p:ext uri="{BB962C8B-B14F-4D97-AF65-F5344CB8AC3E}">
        <p14:creationId xmlns:p14="http://schemas.microsoft.com/office/powerpoint/2010/main" val="665759991"/>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6"/>
            <a:ext cx="10707189" cy="1325563"/>
          </a:xfrm>
        </p:spPr>
        <p:txBody>
          <a:bodyPr/>
          <a:lstStyle>
            <a:lvl1pPr>
              <a:defRPr>
                <a:solidFill>
                  <a:schemeClr val="accent5"/>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3403CA97-0323-4929-B4B0-48C22FE9C76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11" name="Group 10">
            <a:extLst>
              <a:ext uri="{FF2B5EF4-FFF2-40B4-BE49-F238E27FC236}">
                <a16:creationId xmlns:a16="http://schemas.microsoft.com/office/drawing/2014/main" id="{88F04A9F-F5D6-476A-9430-C3F567740C80}"/>
              </a:ext>
            </a:extLst>
          </p:cNvPr>
          <p:cNvGrpSpPr/>
          <p:nvPr userDrawn="1"/>
        </p:nvGrpSpPr>
        <p:grpSpPr>
          <a:xfrm>
            <a:off x="10910889" y="5668965"/>
            <a:ext cx="1281112" cy="1188607"/>
            <a:chOff x="10910889" y="5668963"/>
            <a:chExt cx="1281112" cy="1188607"/>
          </a:xfrm>
        </p:grpSpPr>
        <p:sp>
          <p:nvSpPr>
            <p:cNvPr id="12" name="Rectangle 11">
              <a:extLst>
                <a:ext uri="{FF2B5EF4-FFF2-40B4-BE49-F238E27FC236}">
                  <a16:creationId xmlns:a16="http://schemas.microsoft.com/office/drawing/2014/main" id="{30D5D03F-619B-46AB-BA94-83D6CCD258BA}"/>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F19A46EE-D912-4DE1-BDC0-5262FDFD58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65899BB5-6137-4F73-9841-E37D1B2100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A50B008-20D9-4672-B91C-E5DCAD4F131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76060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6"/>
            <a:ext cx="10707189" cy="1325563"/>
          </a:xfrm>
        </p:spPr>
        <p:txBody>
          <a:bodyPr/>
          <a:lstStyle>
            <a:lvl1pPr>
              <a:defRPr>
                <a:solidFill>
                  <a:schemeClr val="accent3"/>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62BA346D-C8BC-45E6-8B74-91008AFF9D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7" name="Group 6">
            <a:extLst>
              <a:ext uri="{FF2B5EF4-FFF2-40B4-BE49-F238E27FC236}">
                <a16:creationId xmlns:a16="http://schemas.microsoft.com/office/drawing/2014/main" id="{000E2F0A-A266-4FEC-9AA2-0094D2E78CEF}"/>
              </a:ext>
            </a:extLst>
          </p:cNvPr>
          <p:cNvGrpSpPr/>
          <p:nvPr userDrawn="1"/>
        </p:nvGrpSpPr>
        <p:grpSpPr>
          <a:xfrm>
            <a:off x="10910889" y="5668965"/>
            <a:ext cx="1281112" cy="1188607"/>
            <a:chOff x="10910889" y="5668963"/>
            <a:chExt cx="1281112" cy="1188607"/>
          </a:xfrm>
        </p:grpSpPr>
        <p:sp>
          <p:nvSpPr>
            <p:cNvPr id="8" name="Rectangle 7">
              <a:extLst>
                <a:ext uri="{FF2B5EF4-FFF2-40B4-BE49-F238E27FC236}">
                  <a16:creationId xmlns:a16="http://schemas.microsoft.com/office/drawing/2014/main" id="{7BC7CEEB-F271-410B-A816-E60D4EC465F7}"/>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97EFA4DD-7457-4601-A0BA-1657499BE7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Footer Placeholder 9">
            <a:extLst>
              <a:ext uri="{FF2B5EF4-FFF2-40B4-BE49-F238E27FC236}">
                <a16:creationId xmlns:a16="http://schemas.microsoft.com/office/drawing/2014/main" id="{92FC9649-CE0C-41FA-860C-0F31C8EC1956}"/>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1" name="Slide Number Placeholder 10">
            <a:extLst>
              <a:ext uri="{FF2B5EF4-FFF2-40B4-BE49-F238E27FC236}">
                <a16:creationId xmlns:a16="http://schemas.microsoft.com/office/drawing/2014/main" id="{1FB29D45-148E-4CE3-ABDE-FD9683BBA44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910577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6"/>
            <a:ext cx="10707189" cy="1325563"/>
          </a:xfrm>
        </p:spPr>
        <p:txBody>
          <a:bodyPr/>
          <a:lstStyle>
            <a:lvl1pPr>
              <a:defRPr>
                <a:solidFill>
                  <a:schemeClr val="accent6"/>
                </a:solidFill>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6F2415A4-BE91-4823-A4F1-1D9454169C66}"/>
              </a:ext>
            </a:extLst>
          </p:cNvPr>
          <p:cNvGrpSpPr/>
          <p:nvPr userDrawn="1"/>
        </p:nvGrpSpPr>
        <p:grpSpPr>
          <a:xfrm>
            <a:off x="10910889" y="5668965"/>
            <a:ext cx="1281112" cy="1188607"/>
            <a:chOff x="10910889" y="5668963"/>
            <a:chExt cx="1281112" cy="1188607"/>
          </a:xfrm>
        </p:grpSpPr>
        <p:sp>
          <p:nvSpPr>
            <p:cNvPr id="11" name="Rectangle 10">
              <a:extLst>
                <a:ext uri="{FF2B5EF4-FFF2-40B4-BE49-F238E27FC236}">
                  <a16:creationId xmlns:a16="http://schemas.microsoft.com/office/drawing/2014/main" id="{21593BF5-FC4B-495E-BD01-6AA2D3501B0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98DC6A2C-3169-41D3-8C10-0D4374B55C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3" name="Picture 12">
            <a:extLst>
              <a:ext uri="{FF2B5EF4-FFF2-40B4-BE49-F238E27FC236}">
                <a16:creationId xmlns:a16="http://schemas.microsoft.com/office/drawing/2014/main" id="{EE067285-DD00-4769-81F0-DAE16D89414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14" name="Footer Placeholder 13">
            <a:extLst>
              <a:ext uri="{FF2B5EF4-FFF2-40B4-BE49-F238E27FC236}">
                <a16:creationId xmlns:a16="http://schemas.microsoft.com/office/drawing/2014/main" id="{CBDDE1E3-A151-4D21-B486-A5C1196BCC85}"/>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87A12082-A3DF-4748-8F07-85CFBE92D60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179583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22F3B3-9E50-40AB-A7A5-2C79264EBC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B9593DAD-5CBA-4B3B-AA03-E1025FC4FE37}"/>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5AF440FC-9DE4-41F9-A23E-8220ED868EE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CBF48938-0590-48DF-9BA6-25EF409F91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3CFC89FF-A961-43A9-8BA0-DCD81E668B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B108EE-430F-4075-A50D-89B43C70277A}"/>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696176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27D92168-F0C5-4AFA-A7D6-DBA4424B974D}"/>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690B747-253F-4062-83D3-11A9F116352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094236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D32EDD-167A-4B2E-BA7E-E9CCADDF678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3" name="Group 12">
            <a:extLst>
              <a:ext uri="{FF2B5EF4-FFF2-40B4-BE49-F238E27FC236}">
                <a16:creationId xmlns:a16="http://schemas.microsoft.com/office/drawing/2014/main" id="{5071A42B-EF95-43FF-B6EC-7943AF759750}"/>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C771A908-BF5D-434C-800D-4782D1FB1934}"/>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0ADB4AD5-9CC7-4531-B315-A0D3966256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C0096EF0-20D4-4AA1-BF4C-04E3BA46FE8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CE24A0A-5ECF-4A9E-A6F4-2FAF4CDC172F}"/>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36368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8AFA83-26C7-45F0-94B4-8D7261621B2B}"/>
              </a:ext>
            </a:extLst>
          </p:cNvPr>
          <p:cNvGrpSpPr/>
          <p:nvPr userDrawn="1"/>
        </p:nvGrpSpPr>
        <p:grpSpPr>
          <a:xfrm>
            <a:off x="10910889" y="5668965"/>
            <a:ext cx="1281112" cy="1188607"/>
            <a:chOff x="10910889" y="5668963"/>
            <a:chExt cx="1281112" cy="1188607"/>
          </a:xfrm>
        </p:grpSpPr>
        <p:sp>
          <p:nvSpPr>
            <p:cNvPr id="13" name="Rectangle 12">
              <a:extLst>
                <a:ext uri="{FF2B5EF4-FFF2-40B4-BE49-F238E27FC236}">
                  <a16:creationId xmlns:a16="http://schemas.microsoft.com/office/drawing/2014/main" id="{599E9A34-9034-45D4-B084-71904A9D8B9E}"/>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3EB6A35F-E960-4297-AA29-3585EA1EE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49EC12C3-77B3-47EF-B70B-A375A44ECF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5" name="Footer Placeholder 4">
            <a:extLst>
              <a:ext uri="{FF2B5EF4-FFF2-40B4-BE49-F238E27FC236}">
                <a16:creationId xmlns:a16="http://schemas.microsoft.com/office/drawing/2014/main" id="{4E74E256-6803-42E2-90A4-4E5E29B8A3DB}"/>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56BD49E-B7C1-4E59-AEEE-E2D5A58D63E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778161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1CCFBE-562C-48E4-98E6-77C9A843AD3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3B40C2B-653B-4BAE-9F7C-B8503F8D6C9D}"/>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0354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862359"/>
            <a:ext cx="10240964" cy="1655762"/>
          </a:xfrm>
        </p:spPr>
        <p:txBody>
          <a:bodyPr anchor="ctr"/>
          <a:lstStyle>
            <a:lvl1pPr algn="l">
              <a:defRPr sz="4800" spc="60" baseline="0">
                <a:solidFill>
                  <a:schemeClr val="accent6"/>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44B4D81-88CD-470E-8625-6F4D2E43AD0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Tree>
    <p:extLst>
      <p:ext uri="{BB962C8B-B14F-4D97-AF65-F5344CB8AC3E}">
        <p14:creationId xmlns:p14="http://schemas.microsoft.com/office/powerpoint/2010/main" val="1602274905"/>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6"/>
            <a:ext cx="1070718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9"/>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15E2BD9-D93B-42F8-9283-EAC3C6EE0D9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9" name="Group 8">
            <a:extLst>
              <a:ext uri="{FF2B5EF4-FFF2-40B4-BE49-F238E27FC236}">
                <a16:creationId xmlns:a16="http://schemas.microsoft.com/office/drawing/2014/main" id="{3F9AA341-5978-4CF5-A740-BB51B2B3A7D7}"/>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977763C9-8FCA-4B82-A685-B68C69B4974B}"/>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1066956F-0225-4D08-AB1F-416099A4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1646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6"/>
            <a:ext cx="10707189" cy="1325563"/>
          </a:xfrm>
        </p:spPr>
        <p:txBody>
          <a:bodyPr/>
          <a:lstStyle>
            <a:lvl1pPr>
              <a:defRPr>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9"/>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BE9EE480-E44A-4CB3-AF35-36E339EE54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13" name="Group 12">
            <a:extLst>
              <a:ext uri="{FF2B5EF4-FFF2-40B4-BE49-F238E27FC236}">
                <a16:creationId xmlns:a16="http://schemas.microsoft.com/office/drawing/2014/main" id="{96BFC9F5-FB99-4722-AC76-C40AEA9F666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23225A31-7EE9-4B5F-8DB7-108817AFC892}"/>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F4B8BEC9-B3FB-4AA0-AA8D-2A6D9785DC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56041093-8DDB-47BA-B7F1-3A2416331D8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68480899-2398-499B-A908-3C89781816F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8341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6"/>
            <a:ext cx="10707189" cy="1325563"/>
          </a:xfrm>
        </p:spPr>
        <p:txBody>
          <a:bodyPr/>
          <a:lstStyle>
            <a:lvl1pPr>
              <a:defRPr>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9"/>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37D0ADAB-3428-4427-AEFA-22E341902E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3" name="Group 12">
            <a:extLst>
              <a:ext uri="{FF2B5EF4-FFF2-40B4-BE49-F238E27FC236}">
                <a16:creationId xmlns:a16="http://schemas.microsoft.com/office/drawing/2014/main" id="{D5EF3A2C-A276-46F1-9426-8DABE19BD98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9BEAE1E6-EA9C-4D13-A35E-07880DCE2FA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F3E4D53A-DE70-4EE2-8E8D-AA47873F21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43EEA4E6-4AC5-40A3-A3E7-CF2BE843599E}"/>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F5C3EB70-F95B-4CD7-B2C9-6E4086A77C18}"/>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33674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6"/>
            <a:ext cx="10707189" cy="1325563"/>
          </a:xfrm>
        </p:spPr>
        <p:txBody>
          <a:bodyPr/>
          <a:lstStyle>
            <a:lvl1pPr>
              <a:defRPr>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9"/>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a:extLst>
              <a:ext uri="{FF2B5EF4-FFF2-40B4-BE49-F238E27FC236}">
                <a16:creationId xmlns:a16="http://schemas.microsoft.com/office/drawing/2014/main" id="{12F275D8-6A23-4796-8B7D-8C2B5503ADDD}"/>
              </a:ext>
            </a:extLst>
          </p:cNvPr>
          <p:cNvGrpSpPr/>
          <p:nvPr userDrawn="1"/>
        </p:nvGrpSpPr>
        <p:grpSpPr>
          <a:xfrm>
            <a:off x="10910889" y="5668965"/>
            <a:ext cx="1281112" cy="1188607"/>
            <a:chOff x="10910889" y="5668963"/>
            <a:chExt cx="1281112" cy="1188607"/>
          </a:xfrm>
        </p:grpSpPr>
        <p:sp>
          <p:nvSpPr>
            <p:cNvPr id="13" name="Rectangle 12">
              <a:extLst>
                <a:ext uri="{FF2B5EF4-FFF2-40B4-BE49-F238E27FC236}">
                  <a16:creationId xmlns:a16="http://schemas.microsoft.com/office/drawing/2014/main" id="{537412D5-664E-4E42-830A-F464B017B299}"/>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B0493E8B-34EB-4FED-96E9-4F945A14C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199FD9E3-06BE-4D22-A80B-0970457EA4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7" name="Footer Placeholder 6">
            <a:extLst>
              <a:ext uri="{FF2B5EF4-FFF2-40B4-BE49-F238E27FC236}">
                <a16:creationId xmlns:a16="http://schemas.microsoft.com/office/drawing/2014/main" id="{3713CF40-D8F8-4431-AB66-F68EB243A2E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ED817541-8D89-450B-AEAF-AB2864CB0EC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27776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91"/>
            <a:ext cx="6400800" cy="1325563"/>
          </a:xfrm>
        </p:spPr>
        <p:txBody>
          <a:bodyPr/>
          <a:lstStyle>
            <a:lvl1pPr>
              <a:defRPr spc="60" baseline="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5"/>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03BD3F6E-67F7-45F8-B0B5-A2822A4216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6" name="Group 15">
            <a:extLst>
              <a:ext uri="{FF2B5EF4-FFF2-40B4-BE49-F238E27FC236}">
                <a16:creationId xmlns:a16="http://schemas.microsoft.com/office/drawing/2014/main" id="{23AA7B41-09B4-4CF5-9567-9B2C4F9BD5CD}"/>
              </a:ext>
            </a:extLst>
          </p:cNvPr>
          <p:cNvGrpSpPr/>
          <p:nvPr userDrawn="1"/>
        </p:nvGrpSpPr>
        <p:grpSpPr>
          <a:xfrm>
            <a:off x="10910889" y="5668965"/>
            <a:ext cx="1281112" cy="1188607"/>
            <a:chOff x="10910889" y="5668963"/>
            <a:chExt cx="1281112" cy="1188607"/>
          </a:xfrm>
        </p:grpSpPr>
        <p:sp>
          <p:nvSpPr>
            <p:cNvPr id="17" name="Rectangle 16">
              <a:extLst>
                <a:ext uri="{FF2B5EF4-FFF2-40B4-BE49-F238E27FC236}">
                  <a16:creationId xmlns:a16="http://schemas.microsoft.com/office/drawing/2014/main" id="{0E69CB54-68F6-40E8-AB2F-FEFA421124C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a:extLst>
                <a:ext uri="{FF2B5EF4-FFF2-40B4-BE49-F238E27FC236}">
                  <a16:creationId xmlns:a16="http://schemas.microsoft.com/office/drawing/2014/main" id="{4102A84D-677B-4AAF-B3BD-4813C90B5C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4B73111-D95D-4A45-BD12-60C3097AA9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060E9047-635F-4B6D-AAD2-25713FD5E68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83773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190092" y="188915"/>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46612" y="738416"/>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46612" y="2547917"/>
            <a:ext cx="10707189" cy="4073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705828" y="6192043"/>
            <a:ext cx="6711221" cy="365125"/>
          </a:xfrm>
          <a:prstGeom prst="rect">
            <a:avLst/>
          </a:prstGeom>
        </p:spPr>
        <p:txBody>
          <a:bodyPr vert="horz" lIns="91440" tIns="45720" rIns="91440" bIns="45720" rtlCol="0" anchor="ctr"/>
          <a:lstStyle>
            <a:lvl1pPr algn="l">
              <a:defRPr sz="1050">
                <a:solidFill>
                  <a:schemeClr val="tx2"/>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321470" y="6192043"/>
            <a:ext cx="616260" cy="365125"/>
          </a:xfrm>
          <a:prstGeom prst="rect">
            <a:avLst/>
          </a:prstGeom>
        </p:spPr>
        <p:txBody>
          <a:bodyPr vert="horz" lIns="91440" tIns="45720" rIns="91440" bIns="45720" rtlCol="0" anchor="ctr"/>
          <a:lstStyle>
            <a:lvl1pPr algn="r">
              <a:defRPr sz="1050" b="0">
                <a:solidFill>
                  <a:srgbClr val="231F20"/>
                </a:solidFill>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1"/>
            <a:ext cx="1194558" cy="253916"/>
          </a:xfrm>
          <a:prstGeom prst="rect">
            <a:avLst/>
          </a:prstGeom>
        </p:spPr>
        <p:txBody>
          <a:bodyPr wrap="none">
            <a:spAutoFit/>
          </a:bodyPr>
          <a:lstStyle/>
          <a:p>
            <a:pPr marR="0" algn="l" rtl="0"/>
            <a:r>
              <a:rPr lang="en-US" sz="1050" b="1" kern="1200" dirty="0">
                <a:solidFill>
                  <a:srgbClr val="231F20"/>
                </a:solidFill>
                <a:latin typeface="Calibri" panose="020F0502020204030204" pitchFamily="34" charset="0"/>
                <a:ea typeface="+mn-ea"/>
                <a:cs typeface="Calibri" panose="020F0502020204030204" pitchFamily="34" charset="0"/>
              </a:rPr>
              <a:t>2020CENSUS.GOV</a:t>
            </a:r>
          </a:p>
        </p:txBody>
      </p:sp>
    </p:spTree>
    <p:extLst>
      <p:ext uri="{BB962C8B-B14F-4D97-AF65-F5344CB8AC3E}">
        <p14:creationId xmlns:p14="http://schemas.microsoft.com/office/powerpoint/2010/main" val="552817474"/>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00" r:id="rId4"/>
    <p:sldLayoutId id="2147483650" r:id="rId5"/>
    <p:sldLayoutId id="2147483666" r:id="rId6"/>
    <p:sldLayoutId id="2147483667" r:id="rId7"/>
    <p:sldLayoutId id="2147483668" r:id="rId8"/>
    <p:sldLayoutId id="2147483671" r:id="rId9"/>
    <p:sldLayoutId id="2147483660" r:id="rId10"/>
    <p:sldLayoutId id="2147483669" r:id="rId11"/>
    <p:sldLayoutId id="2147483670" r:id="rId12"/>
    <p:sldLayoutId id="2147483673" r:id="rId13"/>
    <p:sldLayoutId id="2147483674" r:id="rId14"/>
    <p:sldLayoutId id="2147483649" r:id="rId15"/>
    <p:sldLayoutId id="2147483672" r:id="rId16"/>
    <p:sldLayoutId id="2147483701" r:id="rId17"/>
    <p:sldLayoutId id="2147483702" r:id="rId18"/>
    <p:sldLayoutId id="2147483703" r:id="rId19"/>
    <p:sldLayoutId id="2147483663" r:id="rId20"/>
    <p:sldLayoutId id="2147483664" r:id="rId21"/>
    <p:sldLayoutId id="2147483707" r:id="rId22"/>
    <p:sldLayoutId id="2147483708" r:id="rId23"/>
    <p:sldLayoutId id="2147483709" r:id="rId24"/>
    <p:sldLayoutId id="2147483686" r:id="rId25"/>
    <p:sldLayoutId id="2147483665" r:id="rId26"/>
    <p:sldLayoutId id="2147483684" r:id="rId27"/>
    <p:sldLayoutId id="2147483685" r:id="rId28"/>
    <p:sldLayoutId id="2147483688" r:id="rId29"/>
    <p:sldLayoutId id="2147483689" r:id="rId30"/>
    <p:sldLayoutId id="2147483654" r:id="rId31"/>
    <p:sldLayoutId id="2147483687" r:id="rId32"/>
    <p:sldLayoutId id="2147483693" r:id="rId33"/>
    <p:sldLayoutId id="2147483690" r:id="rId34"/>
    <p:sldLayoutId id="2147483691" r:id="rId35"/>
    <p:sldLayoutId id="2147483692" r:id="rId36"/>
    <p:sldLayoutId id="2147483655" r:id="rId37"/>
  </p:sldLayoutIdLst>
  <p:hf hdr="0" ftr="0" dt="0"/>
  <p:txStyles>
    <p:title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Calibri" panose="020F0502020204030204" pitchFamily="34" charset="0"/>
          <a:ea typeface="+mn-ea"/>
          <a:cs typeface="Calibri" panose="020F0502020204030204" pitchFamily="34" charset="0"/>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Calibri" panose="020F0502020204030204" pitchFamily="34" charset="0"/>
          <a:ea typeface="+mn-ea"/>
          <a:cs typeface="Calibri" panose="020F0502020204030204" pitchFamily="34" charset="0"/>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Calibri" panose="020F0502020204030204" pitchFamily="34" charset="0"/>
          <a:ea typeface="+mn-ea"/>
          <a:cs typeface="Calibri" panose="020F0502020204030204" pitchFamily="34" charset="0"/>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hyperlink" Target="https://www.census.gov/programs-surveys/geography/guidance/geo-areas/usps_census_city.html" TargetMode="Externa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hyperlink" Target="https://2020census.gov/en/response-rates.html" TargetMode="Externa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hyperlink" Target="https://2020census.gov/en/response-rates.html" TargetMode="External"/><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hyperlink" Target="https://www.waterfordct.org/home/news/everyone-counts-census-2020"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2.census.gov/programs-surveys/decennial/2020/technical-documentation/questionnaires-and-instructions/questionnaires/2020-informational-questionnaire.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census.gov/programs-surveys/decennial-census/2020-census/planning-management/language-resources/language-guides.html" TargetMode="External"/><Relationship Id="rId2" Type="http://schemas.openxmlformats.org/officeDocument/2006/relationships/hyperlink" Target="https://2020census.gov/en/languages.htm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2020census.gov/content/dam/2020census/materials/partners/2020-02/Mobile_Questionnaire_Assistance_Fact_Sheet.pdf" TargetMode="External"/><Relationship Id="rId2" Type="http://schemas.openxmlformats.org/officeDocument/2006/relationships/hyperlink" Target="https://2020census.gov/content/dam/2020census/materials/partners/2019-09/2020-census-congressional-toolkit.pdf" TargetMode="External"/><Relationship Id="rId1" Type="http://schemas.openxmlformats.org/officeDocument/2006/relationships/slideLayout" Target="../slideLayouts/slideLayout33.xml"/><Relationship Id="rId5" Type="http://schemas.openxmlformats.org/officeDocument/2006/relationships/hyperlink" Target="https://2020census.gov/content/dam/2020census/materials/partners/2019-10/partners-self-response.pdf" TargetMode="External"/><Relationship Id="rId4" Type="http://schemas.openxmlformats.org/officeDocument/2006/relationships/hyperlink" Target="https://www.census.gov/newsroom/press-kits/2020/2020-census-mailings.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2020census.gov/content/dam/2020census/materials/partners/2019-11/Fact_Sheet_Responding_Online.pdf" TargetMode="External"/><Relationship Id="rId7" Type="http://schemas.openxmlformats.org/officeDocument/2006/relationships/image" Target="../media/image15.png"/><Relationship Id="rId2" Type="http://schemas.openxmlformats.org/officeDocument/2006/relationships/hyperlink" Target="https://2020census.gov/content/dam/2020census/materials/partners/2019-11/Fact_Sheet_on_Accessibility2.pdf" TargetMode="External"/><Relationship Id="rId1" Type="http://schemas.openxmlformats.org/officeDocument/2006/relationships/slideLayout" Target="../slideLayouts/slideLayout33.xml"/><Relationship Id="rId6" Type="http://schemas.openxmlformats.org/officeDocument/2006/relationships/hyperlink" Target="https://youtu.be/fXg1_1HHKzA" TargetMode="External"/><Relationship Id="rId5" Type="http://schemas.openxmlformats.org/officeDocument/2006/relationships/hyperlink" Target="https://2020census.gov/en/languages.html" TargetMode="External"/><Relationship Id="rId4" Type="http://schemas.openxmlformats.org/officeDocument/2006/relationships/hyperlink" Target="https://2020census.gov/en/response-rat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47EAEF-5FEC-4E4A-A667-BA84D2A2312D}"/>
              </a:ext>
            </a:extLst>
          </p:cNvPr>
          <p:cNvPicPr>
            <a:picLocks noChangeAspect="1"/>
          </p:cNvPicPr>
          <p:nvPr/>
        </p:nvPicPr>
        <p:blipFill>
          <a:blip r:embed="rId2"/>
          <a:stretch>
            <a:fillRect/>
          </a:stretch>
        </p:blipFill>
        <p:spPr>
          <a:xfrm>
            <a:off x="2872847" y="2545465"/>
            <a:ext cx="5945069" cy="1842971"/>
          </a:xfrm>
          <a:prstGeom prst="rect">
            <a:avLst/>
          </a:prstGeom>
        </p:spPr>
      </p:pic>
      <p:sp>
        <p:nvSpPr>
          <p:cNvPr id="4" name="Rectangle 2">
            <a:extLst>
              <a:ext uri="{FF2B5EF4-FFF2-40B4-BE49-F238E27FC236}">
                <a16:creationId xmlns:a16="http://schemas.microsoft.com/office/drawing/2014/main" id="{1BB77C7B-6ADD-446B-8C86-A880A93066E7}"/>
              </a:ext>
            </a:extLst>
          </p:cNvPr>
          <p:cNvSpPr txBox="1">
            <a:spLocks noChangeArrowheads="1"/>
          </p:cNvSpPr>
          <p:nvPr/>
        </p:nvSpPr>
        <p:spPr>
          <a:xfrm>
            <a:off x="288967" y="669667"/>
            <a:ext cx="5698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r>
              <a:rPr lang="en-US" sz="3600" dirty="0">
                <a:solidFill>
                  <a:srgbClr val="7030A0"/>
                </a:solidFill>
                <a:latin typeface="+mj-lt"/>
              </a:rPr>
              <a:t>RCC Partnership TEAM--- Making a Difference! </a:t>
            </a:r>
          </a:p>
        </p:txBody>
      </p:sp>
      <p:sp>
        <p:nvSpPr>
          <p:cNvPr id="5" name="Rectangle 2">
            <a:extLst>
              <a:ext uri="{FF2B5EF4-FFF2-40B4-BE49-F238E27FC236}">
                <a16:creationId xmlns:a16="http://schemas.microsoft.com/office/drawing/2014/main" id="{A3DDF600-2D62-47E3-B8B9-1B635C95A335}"/>
              </a:ext>
            </a:extLst>
          </p:cNvPr>
          <p:cNvSpPr txBox="1">
            <a:spLocks noChangeArrowheads="1"/>
          </p:cNvSpPr>
          <p:nvPr/>
        </p:nvSpPr>
        <p:spPr>
          <a:xfrm>
            <a:off x="146462" y="4640618"/>
            <a:ext cx="5698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r>
              <a:rPr lang="en-US" sz="2800" dirty="0">
                <a:solidFill>
                  <a:srgbClr val="ED7D31"/>
                </a:solidFill>
                <a:latin typeface="+mj-lt"/>
              </a:rPr>
              <a:t>RCC ADMIN TEAM--- </a:t>
            </a:r>
          </a:p>
          <a:p>
            <a:pPr algn="ctr"/>
            <a:r>
              <a:rPr lang="en-US" sz="2800" dirty="0">
                <a:solidFill>
                  <a:srgbClr val="ED7D31"/>
                </a:solidFill>
                <a:latin typeface="+mj-lt"/>
              </a:rPr>
              <a:t>Making a Difference! </a:t>
            </a:r>
          </a:p>
        </p:txBody>
      </p:sp>
      <p:sp>
        <p:nvSpPr>
          <p:cNvPr id="6" name="Rectangle 2">
            <a:extLst>
              <a:ext uri="{FF2B5EF4-FFF2-40B4-BE49-F238E27FC236}">
                <a16:creationId xmlns:a16="http://schemas.microsoft.com/office/drawing/2014/main" id="{ED6AFBD2-18CA-469B-9EC4-DE6A4AFCC68A}"/>
              </a:ext>
            </a:extLst>
          </p:cNvPr>
          <p:cNvSpPr txBox="1">
            <a:spLocks noChangeArrowheads="1"/>
          </p:cNvSpPr>
          <p:nvPr/>
        </p:nvSpPr>
        <p:spPr>
          <a:xfrm>
            <a:off x="6346620" y="945772"/>
            <a:ext cx="5698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r>
              <a:rPr lang="en-US" sz="3600" dirty="0">
                <a:solidFill>
                  <a:schemeClr val="accent5">
                    <a:lumMod val="60000"/>
                    <a:lumOff val="40000"/>
                  </a:schemeClr>
                </a:solidFill>
                <a:latin typeface="+mj-lt"/>
              </a:rPr>
              <a:t>RCC IT TEAM--- </a:t>
            </a:r>
          </a:p>
          <a:p>
            <a:pPr algn="ctr"/>
            <a:r>
              <a:rPr lang="en-US" sz="3600" dirty="0">
                <a:solidFill>
                  <a:schemeClr val="accent5">
                    <a:lumMod val="60000"/>
                    <a:lumOff val="40000"/>
                  </a:schemeClr>
                </a:solidFill>
                <a:latin typeface="+mj-lt"/>
              </a:rPr>
              <a:t>Making a Difference! </a:t>
            </a:r>
          </a:p>
        </p:txBody>
      </p:sp>
      <p:sp>
        <p:nvSpPr>
          <p:cNvPr id="7" name="Rectangle 2">
            <a:extLst>
              <a:ext uri="{FF2B5EF4-FFF2-40B4-BE49-F238E27FC236}">
                <a16:creationId xmlns:a16="http://schemas.microsoft.com/office/drawing/2014/main" id="{5B2E840F-67E2-4C11-85F4-D914D8822F7A}"/>
              </a:ext>
            </a:extLst>
          </p:cNvPr>
          <p:cNvSpPr txBox="1">
            <a:spLocks noChangeArrowheads="1"/>
          </p:cNvSpPr>
          <p:nvPr/>
        </p:nvSpPr>
        <p:spPr>
          <a:xfrm>
            <a:off x="6096000" y="4742390"/>
            <a:ext cx="5698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r>
              <a:rPr lang="en-US" sz="3600" dirty="0">
                <a:solidFill>
                  <a:srgbClr val="92D050"/>
                </a:solidFill>
                <a:latin typeface="+mj-lt"/>
              </a:rPr>
              <a:t>RCC GEO TEAM--- Making a Difference! </a:t>
            </a:r>
          </a:p>
        </p:txBody>
      </p:sp>
    </p:spTree>
    <p:extLst>
      <p:ext uri="{BB962C8B-B14F-4D97-AF65-F5344CB8AC3E}">
        <p14:creationId xmlns:p14="http://schemas.microsoft.com/office/powerpoint/2010/main" val="129294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3DF5EA-7C65-4486-A5DC-64FF01B97E61}"/>
              </a:ext>
            </a:extLst>
          </p:cNvPr>
          <p:cNvSpPr>
            <a:spLocks noGrp="1"/>
          </p:cNvSpPr>
          <p:nvPr>
            <p:ph type="sldNum" sz="quarter" idx="11"/>
          </p:nvPr>
        </p:nvSpPr>
        <p:spPr/>
        <p:txBody>
          <a:bodyPr/>
          <a:lstStyle/>
          <a:p>
            <a:fld id="{2BEE099A-8562-47CA-944D-F82EDDAC5192}" type="slidenum">
              <a:rPr lang="en-US" smtClean="0"/>
              <a:pPr/>
              <a:t>10</a:t>
            </a:fld>
            <a:endParaRPr lang="en-US" dirty="0"/>
          </a:p>
        </p:txBody>
      </p:sp>
      <p:sp>
        <p:nvSpPr>
          <p:cNvPr id="3" name="Rectangle 2">
            <a:extLst>
              <a:ext uri="{FF2B5EF4-FFF2-40B4-BE49-F238E27FC236}">
                <a16:creationId xmlns:a16="http://schemas.microsoft.com/office/drawing/2014/main" id="{0236BC0E-6982-4785-AF91-D770F49CDF64}"/>
              </a:ext>
            </a:extLst>
          </p:cNvPr>
          <p:cNvSpPr/>
          <p:nvPr/>
        </p:nvSpPr>
        <p:spPr>
          <a:xfrm>
            <a:off x="1371601" y="1719396"/>
            <a:ext cx="9835978" cy="3840731"/>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Mangal" panose="02040503050203030202" pitchFamily="18" charset="0"/>
              </a:rPr>
              <a:t>The Census Bureau relies on accurate mailing addresses and the U.S. Postal Service (USPS) to deliver the 2020 Census to most households in the county.  A mailing address usually consists of a house number, street name, city, state, and zip code. A zip code is based on USPS delivery routes and often has a city/town name associated with it. The postal zip code geography and city/town may differ from the legal municipality the residence is located within. In addition to mailing addresses, the Census Bureau Master Address File contains a geographic location for the physical address structure. The geographic location can be in the form of a latitude and longitude coordinate, or a Census Tract and Block. The Census Bureau uses the physical location of a housing unit to assign it to the appropriate geographic area for data tabulation. </a:t>
            </a:r>
          </a:p>
          <a:p>
            <a:pPr>
              <a:lnSpc>
                <a:spcPct val="107000"/>
              </a:lnSpc>
              <a:spcAft>
                <a:spcPts val="800"/>
              </a:spcAft>
            </a:pPr>
            <a:r>
              <a:rPr lang="en-US" dirty="0">
                <a:latin typeface="Calibri" panose="020F0502020204030204" pitchFamily="34" charset="0"/>
                <a:ea typeface="Calibri" panose="020F0502020204030204" pitchFamily="34" charset="0"/>
                <a:cs typeface="Mangal" panose="02040503050203030202"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Mangal" panose="02040503050203030202" pitchFamily="18" charset="0"/>
              </a:rPr>
              <a:t>For an in-depth explanation of the differences between Postal and Census geography, please visit: </a:t>
            </a:r>
            <a:r>
              <a:rPr lang="en-US" u="sng" dirty="0">
                <a:solidFill>
                  <a:srgbClr val="0000FF"/>
                </a:solidFill>
                <a:latin typeface="Calibri" panose="020F0502020204030204" pitchFamily="34" charset="0"/>
                <a:ea typeface="Calibri" panose="020F0502020204030204" pitchFamily="34" charset="0"/>
                <a:cs typeface="Mangal" panose="02040503050203030202" pitchFamily="18" charset="0"/>
                <a:hlinkClick r:id="rId2"/>
              </a:rPr>
              <a:t>https://www.census.gov/programs-surveys/geography/guidance/geo-areas/usps_census_city.html</a:t>
            </a:r>
            <a:endParaRPr lang="en-US" dirty="0">
              <a:latin typeface="Calibri" panose="020F0502020204030204" pitchFamily="34" charset="0"/>
              <a:ea typeface="Calibri" panose="020F0502020204030204" pitchFamily="34" charset="0"/>
              <a:cs typeface="Mangal" panose="02040503050203030202" pitchFamily="18" charset="0"/>
            </a:endParaRPr>
          </a:p>
        </p:txBody>
      </p:sp>
      <p:sp>
        <p:nvSpPr>
          <p:cNvPr id="5" name="Rectangle 4">
            <a:extLst>
              <a:ext uri="{FF2B5EF4-FFF2-40B4-BE49-F238E27FC236}">
                <a16:creationId xmlns:a16="http://schemas.microsoft.com/office/drawing/2014/main" id="{26B23564-D380-4360-A86C-41C6AC7E9875}"/>
              </a:ext>
            </a:extLst>
          </p:cNvPr>
          <p:cNvSpPr/>
          <p:nvPr/>
        </p:nvSpPr>
        <p:spPr>
          <a:xfrm>
            <a:off x="407967" y="589987"/>
            <a:ext cx="7738272" cy="707886"/>
          </a:xfrm>
          <a:prstGeom prst="rect">
            <a:avLst/>
          </a:prstGeom>
        </p:spPr>
        <p:txBody>
          <a:bodyPr wrap="none">
            <a:spAutoFit/>
          </a:bodyPr>
          <a:lstStyle/>
          <a:p>
            <a:pPr lvl="0"/>
            <a:r>
              <a:rPr lang="en-US" sz="4000" b="1" dirty="0">
                <a:solidFill>
                  <a:schemeClr val="accent1"/>
                </a:solidFill>
              </a:rPr>
              <a:t>GEOGRAPHY- ADDRESS QUESTIONS</a:t>
            </a:r>
          </a:p>
        </p:txBody>
      </p:sp>
    </p:spTree>
    <p:extLst>
      <p:ext uri="{BB962C8B-B14F-4D97-AF65-F5344CB8AC3E}">
        <p14:creationId xmlns:p14="http://schemas.microsoft.com/office/powerpoint/2010/main" val="19045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B021-C109-4DF9-94FD-DC8F6EDA2288}"/>
              </a:ext>
            </a:extLst>
          </p:cNvPr>
          <p:cNvSpPr>
            <a:spLocks noGrp="1"/>
          </p:cNvSpPr>
          <p:nvPr>
            <p:ph type="title"/>
          </p:nvPr>
        </p:nvSpPr>
        <p:spPr>
          <a:xfrm>
            <a:off x="419434" y="77942"/>
            <a:ext cx="9452791" cy="1325563"/>
          </a:xfrm>
        </p:spPr>
        <p:txBody>
          <a:bodyPr/>
          <a:lstStyle/>
          <a:p>
            <a:r>
              <a:rPr lang="en-US" sz="4000" dirty="0"/>
              <a:t>Self-Response Rate Map- Congressional Districts </a:t>
            </a:r>
          </a:p>
        </p:txBody>
      </p:sp>
      <p:sp>
        <p:nvSpPr>
          <p:cNvPr id="5" name="Slide Number Placeholder 4">
            <a:extLst>
              <a:ext uri="{FF2B5EF4-FFF2-40B4-BE49-F238E27FC236}">
                <a16:creationId xmlns:a16="http://schemas.microsoft.com/office/drawing/2014/main" id="{0FAB4925-2FAB-43A0-85F8-6A049440879D}"/>
              </a:ext>
            </a:extLst>
          </p:cNvPr>
          <p:cNvSpPr>
            <a:spLocks noGrp="1"/>
          </p:cNvSpPr>
          <p:nvPr>
            <p:ph type="sldNum" sz="quarter" idx="11"/>
          </p:nvPr>
        </p:nvSpPr>
        <p:spPr/>
        <p:txBody>
          <a:bodyPr/>
          <a:lstStyle/>
          <a:p>
            <a:fld id="{2BEE099A-8562-47CA-944D-F82EDDAC5192}" type="slidenum">
              <a:rPr lang="en-US" smtClean="0"/>
              <a:pPr/>
              <a:t>11</a:t>
            </a:fld>
            <a:endParaRPr lang="en-US" dirty="0"/>
          </a:p>
        </p:txBody>
      </p:sp>
      <p:pic>
        <p:nvPicPr>
          <p:cNvPr id="6" name="Picture 5">
            <a:extLst>
              <a:ext uri="{FF2B5EF4-FFF2-40B4-BE49-F238E27FC236}">
                <a16:creationId xmlns:a16="http://schemas.microsoft.com/office/drawing/2014/main" id="{E3B306CC-A578-4C5A-8A29-AB07779A157F}"/>
              </a:ext>
            </a:extLst>
          </p:cNvPr>
          <p:cNvPicPr>
            <a:picLocks noChangeAspect="1"/>
          </p:cNvPicPr>
          <p:nvPr/>
        </p:nvPicPr>
        <p:blipFill>
          <a:blip r:embed="rId2"/>
          <a:stretch>
            <a:fillRect/>
          </a:stretch>
        </p:blipFill>
        <p:spPr>
          <a:xfrm>
            <a:off x="4296511" y="1530427"/>
            <a:ext cx="5575714" cy="5026741"/>
          </a:xfrm>
          <a:prstGeom prst="rect">
            <a:avLst/>
          </a:prstGeom>
        </p:spPr>
      </p:pic>
      <p:sp>
        <p:nvSpPr>
          <p:cNvPr id="3" name="Text Placeholder 2">
            <a:extLst>
              <a:ext uri="{FF2B5EF4-FFF2-40B4-BE49-F238E27FC236}">
                <a16:creationId xmlns:a16="http://schemas.microsoft.com/office/drawing/2014/main" id="{3321B7C1-84D9-45F1-B607-E9EAA2155CBF}"/>
              </a:ext>
            </a:extLst>
          </p:cNvPr>
          <p:cNvSpPr>
            <a:spLocks noGrp="1"/>
          </p:cNvSpPr>
          <p:nvPr>
            <p:ph type="body" idx="1"/>
          </p:nvPr>
        </p:nvSpPr>
        <p:spPr>
          <a:xfrm>
            <a:off x="446721" y="3536131"/>
            <a:ext cx="3663164" cy="523286"/>
          </a:xfrm>
        </p:spPr>
        <p:txBody>
          <a:bodyPr>
            <a:normAutofit fontScale="92500" lnSpcReduction="20000"/>
          </a:bodyPr>
          <a:lstStyle/>
          <a:p>
            <a:r>
              <a:rPr lang="en-US" dirty="0">
                <a:hlinkClick r:id="rId3"/>
              </a:rPr>
              <a:t>CLICK HERE: 2020 Self-Response Rate Map</a:t>
            </a:r>
            <a:endParaRPr lang="en-US" dirty="0"/>
          </a:p>
        </p:txBody>
      </p:sp>
      <p:sp>
        <p:nvSpPr>
          <p:cNvPr id="7" name="Oval 6">
            <a:extLst>
              <a:ext uri="{FF2B5EF4-FFF2-40B4-BE49-F238E27FC236}">
                <a16:creationId xmlns:a16="http://schemas.microsoft.com/office/drawing/2014/main" id="{BC1A25B6-7109-44A3-B690-E67383845131}"/>
              </a:ext>
            </a:extLst>
          </p:cNvPr>
          <p:cNvSpPr/>
          <p:nvPr/>
        </p:nvSpPr>
        <p:spPr>
          <a:xfrm>
            <a:off x="8800051" y="4630722"/>
            <a:ext cx="1072174" cy="425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71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698EC3-8A86-45A3-99D9-4086A9AFE6AE}"/>
              </a:ext>
            </a:extLst>
          </p:cNvPr>
          <p:cNvSpPr>
            <a:spLocks noGrp="1"/>
          </p:cNvSpPr>
          <p:nvPr>
            <p:ph type="sldNum" sz="quarter" idx="11"/>
          </p:nvPr>
        </p:nvSpPr>
        <p:spPr/>
        <p:txBody>
          <a:bodyPr/>
          <a:lstStyle/>
          <a:p>
            <a:fld id="{2BEE099A-8562-47CA-944D-F82EDDAC5192}" type="slidenum">
              <a:rPr lang="en-US" smtClean="0"/>
              <a:pPr/>
              <a:t>12</a:t>
            </a:fld>
            <a:endParaRPr lang="en-US" dirty="0"/>
          </a:p>
        </p:txBody>
      </p:sp>
      <p:pic>
        <p:nvPicPr>
          <p:cNvPr id="4" name="Picture 3">
            <a:extLst>
              <a:ext uri="{FF2B5EF4-FFF2-40B4-BE49-F238E27FC236}">
                <a16:creationId xmlns:a16="http://schemas.microsoft.com/office/drawing/2014/main" id="{6A3EF83F-DEFD-4227-8641-57CAF27CF058}"/>
              </a:ext>
            </a:extLst>
          </p:cNvPr>
          <p:cNvPicPr>
            <a:picLocks noChangeAspect="1"/>
          </p:cNvPicPr>
          <p:nvPr/>
        </p:nvPicPr>
        <p:blipFill>
          <a:blip r:embed="rId2"/>
          <a:stretch>
            <a:fillRect/>
          </a:stretch>
        </p:blipFill>
        <p:spPr>
          <a:xfrm>
            <a:off x="2155991" y="1062998"/>
            <a:ext cx="7880018" cy="5413303"/>
          </a:xfrm>
          <a:prstGeom prst="rect">
            <a:avLst/>
          </a:prstGeom>
        </p:spPr>
      </p:pic>
      <p:sp>
        <p:nvSpPr>
          <p:cNvPr id="5" name="Title 1">
            <a:extLst>
              <a:ext uri="{FF2B5EF4-FFF2-40B4-BE49-F238E27FC236}">
                <a16:creationId xmlns:a16="http://schemas.microsoft.com/office/drawing/2014/main" id="{5DA431C5-B4C4-40B7-8793-DA14A49C31C0}"/>
              </a:ext>
            </a:extLst>
          </p:cNvPr>
          <p:cNvSpPr>
            <a:spLocks noGrp="1"/>
          </p:cNvSpPr>
          <p:nvPr>
            <p:ph type="title"/>
          </p:nvPr>
        </p:nvSpPr>
        <p:spPr>
          <a:xfrm>
            <a:off x="381524" y="-262564"/>
            <a:ext cx="10707688" cy="1325562"/>
          </a:xfrm>
        </p:spPr>
        <p:txBody>
          <a:bodyPr/>
          <a:lstStyle/>
          <a:p>
            <a:r>
              <a:rPr lang="en-US" sz="4400" dirty="0"/>
              <a:t>Self-Response</a:t>
            </a:r>
            <a:r>
              <a:rPr lang="en-US" dirty="0"/>
              <a:t> Rate- Cities</a:t>
            </a:r>
          </a:p>
        </p:txBody>
      </p:sp>
      <p:sp>
        <p:nvSpPr>
          <p:cNvPr id="6" name="Oval 5">
            <a:extLst>
              <a:ext uri="{FF2B5EF4-FFF2-40B4-BE49-F238E27FC236}">
                <a16:creationId xmlns:a16="http://schemas.microsoft.com/office/drawing/2014/main" id="{BBC3884C-85AE-43F0-B7C6-823107711CE6}"/>
              </a:ext>
            </a:extLst>
          </p:cNvPr>
          <p:cNvSpPr/>
          <p:nvPr/>
        </p:nvSpPr>
        <p:spPr>
          <a:xfrm>
            <a:off x="8103765" y="3825379"/>
            <a:ext cx="629174" cy="2546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59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0862AC-1256-41AB-9286-36583E51D880}"/>
              </a:ext>
            </a:extLst>
          </p:cNvPr>
          <p:cNvSpPr>
            <a:spLocks noGrp="1"/>
          </p:cNvSpPr>
          <p:nvPr>
            <p:ph type="sldNum" sz="quarter" idx="11"/>
          </p:nvPr>
        </p:nvSpPr>
        <p:spPr/>
        <p:txBody>
          <a:bodyPr/>
          <a:lstStyle/>
          <a:p>
            <a:fld id="{2BEE099A-8562-47CA-944D-F82EDDAC5192}" type="slidenum">
              <a:rPr lang="en-US" smtClean="0"/>
              <a:pPr/>
              <a:t>13</a:t>
            </a:fld>
            <a:endParaRPr lang="en-US" dirty="0"/>
          </a:p>
        </p:txBody>
      </p:sp>
      <p:pic>
        <p:nvPicPr>
          <p:cNvPr id="4" name="Picture 3">
            <a:extLst>
              <a:ext uri="{FF2B5EF4-FFF2-40B4-BE49-F238E27FC236}">
                <a16:creationId xmlns:a16="http://schemas.microsoft.com/office/drawing/2014/main" id="{6D25C298-7083-496D-B819-CA26406C7853}"/>
              </a:ext>
            </a:extLst>
          </p:cNvPr>
          <p:cNvPicPr>
            <a:picLocks noChangeAspect="1"/>
          </p:cNvPicPr>
          <p:nvPr/>
        </p:nvPicPr>
        <p:blipFill>
          <a:blip r:embed="rId2"/>
          <a:stretch>
            <a:fillRect/>
          </a:stretch>
        </p:blipFill>
        <p:spPr>
          <a:xfrm>
            <a:off x="3094414" y="1188755"/>
            <a:ext cx="6770088" cy="5368413"/>
          </a:xfrm>
          <a:prstGeom prst="rect">
            <a:avLst/>
          </a:prstGeom>
        </p:spPr>
      </p:pic>
      <p:sp>
        <p:nvSpPr>
          <p:cNvPr id="5" name="Title 1">
            <a:extLst>
              <a:ext uri="{FF2B5EF4-FFF2-40B4-BE49-F238E27FC236}">
                <a16:creationId xmlns:a16="http://schemas.microsoft.com/office/drawing/2014/main" id="{66767730-958E-4842-ACE1-377FE835F3C2}"/>
              </a:ext>
            </a:extLst>
          </p:cNvPr>
          <p:cNvSpPr>
            <a:spLocks noGrp="1"/>
          </p:cNvSpPr>
          <p:nvPr>
            <p:ph type="title"/>
          </p:nvPr>
        </p:nvSpPr>
        <p:spPr>
          <a:xfrm>
            <a:off x="440608" y="-136807"/>
            <a:ext cx="10707688" cy="1325562"/>
          </a:xfrm>
        </p:spPr>
        <p:txBody>
          <a:bodyPr/>
          <a:lstStyle/>
          <a:p>
            <a:r>
              <a:rPr lang="en-US" sz="4000" dirty="0"/>
              <a:t>Self-Response Rate Map- Census Tracts</a:t>
            </a:r>
          </a:p>
        </p:txBody>
      </p:sp>
      <p:sp>
        <p:nvSpPr>
          <p:cNvPr id="6" name="Text Placeholder 2">
            <a:extLst>
              <a:ext uri="{FF2B5EF4-FFF2-40B4-BE49-F238E27FC236}">
                <a16:creationId xmlns:a16="http://schemas.microsoft.com/office/drawing/2014/main" id="{8527EEE8-40D4-4D14-9BF8-115C1F31E606}"/>
              </a:ext>
            </a:extLst>
          </p:cNvPr>
          <p:cNvSpPr txBox="1">
            <a:spLocks/>
          </p:cNvSpPr>
          <p:nvPr/>
        </p:nvSpPr>
        <p:spPr>
          <a:xfrm>
            <a:off x="622026" y="5145959"/>
            <a:ext cx="2788092" cy="523286"/>
          </a:xfrm>
          <a:prstGeom prst="rect">
            <a:avLst/>
          </a:prstGeom>
        </p:spPr>
        <p:txBody>
          <a:bodyP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Calibri" panose="020F0502020204030204" pitchFamily="34" charset="0"/>
                <a:ea typeface="+mn-ea"/>
                <a:cs typeface="Calibri" panose="020F0502020204030204" pitchFamily="34" charset="0"/>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Calibri" panose="020F0502020204030204" pitchFamily="34" charset="0"/>
                <a:ea typeface="+mn-ea"/>
                <a:cs typeface="Calibri" panose="020F0502020204030204" pitchFamily="34" charset="0"/>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Calibri" panose="020F0502020204030204" pitchFamily="34" charset="0"/>
                <a:ea typeface="+mn-ea"/>
                <a:cs typeface="Calibri" panose="020F0502020204030204" pitchFamily="34" charset="0"/>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3"/>
              </a:rPr>
              <a:t>CLICK HERE: 2020 Self-Response Rate Map</a:t>
            </a:r>
            <a:endParaRPr lang="en-US" dirty="0"/>
          </a:p>
        </p:txBody>
      </p:sp>
      <p:sp>
        <p:nvSpPr>
          <p:cNvPr id="8" name="Oval 7">
            <a:extLst>
              <a:ext uri="{FF2B5EF4-FFF2-40B4-BE49-F238E27FC236}">
                <a16:creationId xmlns:a16="http://schemas.microsoft.com/office/drawing/2014/main" id="{F4B7B28E-4112-4C02-A8F7-C4C484955CFB}"/>
              </a:ext>
            </a:extLst>
          </p:cNvPr>
          <p:cNvSpPr/>
          <p:nvPr/>
        </p:nvSpPr>
        <p:spPr>
          <a:xfrm>
            <a:off x="8464492" y="4798503"/>
            <a:ext cx="1073791" cy="3474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11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3829D-3C97-4206-A683-00BC93928C48}"/>
              </a:ext>
            </a:extLst>
          </p:cNvPr>
          <p:cNvSpPr>
            <a:spLocks noGrp="1"/>
          </p:cNvSpPr>
          <p:nvPr>
            <p:ph type="ctrTitle"/>
          </p:nvPr>
        </p:nvSpPr>
        <p:spPr>
          <a:xfrm>
            <a:off x="412681" y="-290270"/>
            <a:ext cx="10240964" cy="1655762"/>
          </a:xfrm>
        </p:spPr>
        <p:txBody>
          <a:bodyPr/>
          <a:lstStyle/>
          <a:p>
            <a:r>
              <a:rPr lang="en-US" dirty="0"/>
              <a:t>PROMOTE SOCIAL MEDIA</a:t>
            </a:r>
          </a:p>
        </p:txBody>
      </p:sp>
      <p:pic>
        <p:nvPicPr>
          <p:cNvPr id="4" name="Picture 3">
            <a:extLst>
              <a:ext uri="{FF2B5EF4-FFF2-40B4-BE49-F238E27FC236}">
                <a16:creationId xmlns:a16="http://schemas.microsoft.com/office/drawing/2014/main" id="{6F009FE8-B881-497A-99B4-6AA536D5F3CA}"/>
              </a:ext>
            </a:extLst>
          </p:cNvPr>
          <p:cNvPicPr>
            <a:picLocks noChangeAspect="1"/>
          </p:cNvPicPr>
          <p:nvPr/>
        </p:nvPicPr>
        <p:blipFill>
          <a:blip r:embed="rId2"/>
          <a:stretch>
            <a:fillRect/>
          </a:stretch>
        </p:blipFill>
        <p:spPr>
          <a:xfrm>
            <a:off x="353251" y="1674482"/>
            <a:ext cx="3693658" cy="3999551"/>
          </a:xfrm>
          <a:prstGeom prst="rect">
            <a:avLst/>
          </a:prstGeom>
        </p:spPr>
      </p:pic>
      <p:pic>
        <p:nvPicPr>
          <p:cNvPr id="5" name="Picture 4">
            <a:extLst>
              <a:ext uri="{FF2B5EF4-FFF2-40B4-BE49-F238E27FC236}">
                <a16:creationId xmlns:a16="http://schemas.microsoft.com/office/drawing/2014/main" id="{8BB1A409-07C3-45A7-820B-316421EA4F31}"/>
              </a:ext>
            </a:extLst>
          </p:cNvPr>
          <p:cNvPicPr>
            <a:picLocks noChangeAspect="1"/>
          </p:cNvPicPr>
          <p:nvPr/>
        </p:nvPicPr>
        <p:blipFill>
          <a:blip r:embed="rId3"/>
          <a:stretch>
            <a:fillRect/>
          </a:stretch>
        </p:blipFill>
        <p:spPr>
          <a:xfrm>
            <a:off x="8536755" y="450768"/>
            <a:ext cx="3222825" cy="3705596"/>
          </a:xfrm>
          <a:prstGeom prst="rect">
            <a:avLst/>
          </a:prstGeom>
        </p:spPr>
      </p:pic>
      <p:pic>
        <p:nvPicPr>
          <p:cNvPr id="7" name="Picture 6">
            <a:extLst>
              <a:ext uri="{FF2B5EF4-FFF2-40B4-BE49-F238E27FC236}">
                <a16:creationId xmlns:a16="http://schemas.microsoft.com/office/drawing/2014/main" id="{0DFAAD60-1439-4BD3-A427-5833D6897450}"/>
              </a:ext>
            </a:extLst>
          </p:cNvPr>
          <p:cNvPicPr>
            <a:picLocks noChangeAspect="1"/>
          </p:cNvPicPr>
          <p:nvPr/>
        </p:nvPicPr>
        <p:blipFill>
          <a:blip r:embed="rId4"/>
          <a:stretch>
            <a:fillRect/>
          </a:stretch>
        </p:blipFill>
        <p:spPr>
          <a:xfrm>
            <a:off x="4405349" y="1550843"/>
            <a:ext cx="3772965" cy="4511503"/>
          </a:xfrm>
          <a:prstGeom prst="rect">
            <a:avLst/>
          </a:prstGeom>
        </p:spPr>
      </p:pic>
    </p:spTree>
    <p:extLst>
      <p:ext uri="{BB962C8B-B14F-4D97-AF65-F5344CB8AC3E}">
        <p14:creationId xmlns:p14="http://schemas.microsoft.com/office/powerpoint/2010/main" val="2234210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8BF1D9-EFB7-45C0-806A-CCED6CD89095}"/>
              </a:ext>
            </a:extLst>
          </p:cNvPr>
          <p:cNvPicPr>
            <a:picLocks noChangeAspect="1"/>
          </p:cNvPicPr>
          <p:nvPr/>
        </p:nvPicPr>
        <p:blipFill>
          <a:blip r:embed="rId2"/>
          <a:stretch>
            <a:fillRect/>
          </a:stretch>
        </p:blipFill>
        <p:spPr>
          <a:xfrm>
            <a:off x="659674" y="619125"/>
            <a:ext cx="6021161" cy="2809875"/>
          </a:xfrm>
          <a:prstGeom prst="rect">
            <a:avLst/>
          </a:prstGeom>
        </p:spPr>
      </p:pic>
      <p:pic>
        <p:nvPicPr>
          <p:cNvPr id="5" name="Picture 4">
            <a:extLst>
              <a:ext uri="{FF2B5EF4-FFF2-40B4-BE49-F238E27FC236}">
                <a16:creationId xmlns:a16="http://schemas.microsoft.com/office/drawing/2014/main" id="{DE69D57B-CCC5-4DCC-AB86-24CE8D20789F}"/>
              </a:ext>
            </a:extLst>
          </p:cNvPr>
          <p:cNvPicPr>
            <a:picLocks noChangeAspect="1"/>
          </p:cNvPicPr>
          <p:nvPr/>
        </p:nvPicPr>
        <p:blipFill>
          <a:blip r:embed="rId3"/>
          <a:stretch>
            <a:fillRect/>
          </a:stretch>
        </p:blipFill>
        <p:spPr>
          <a:xfrm>
            <a:off x="8040052" y="286702"/>
            <a:ext cx="3914775" cy="5095875"/>
          </a:xfrm>
          <a:prstGeom prst="rect">
            <a:avLst/>
          </a:prstGeom>
        </p:spPr>
      </p:pic>
      <p:pic>
        <p:nvPicPr>
          <p:cNvPr id="6" name="Picture 5">
            <a:extLst>
              <a:ext uri="{FF2B5EF4-FFF2-40B4-BE49-F238E27FC236}">
                <a16:creationId xmlns:a16="http://schemas.microsoft.com/office/drawing/2014/main" id="{1808F25F-3CB6-420B-B9C1-967B602FE39B}"/>
              </a:ext>
            </a:extLst>
          </p:cNvPr>
          <p:cNvPicPr>
            <a:picLocks noChangeAspect="1"/>
          </p:cNvPicPr>
          <p:nvPr/>
        </p:nvPicPr>
        <p:blipFill>
          <a:blip r:embed="rId4"/>
          <a:stretch>
            <a:fillRect/>
          </a:stretch>
        </p:blipFill>
        <p:spPr>
          <a:xfrm>
            <a:off x="341473" y="3593998"/>
            <a:ext cx="7620952" cy="2644877"/>
          </a:xfrm>
          <a:prstGeom prst="rect">
            <a:avLst/>
          </a:prstGeom>
        </p:spPr>
      </p:pic>
    </p:spTree>
    <p:extLst>
      <p:ext uri="{BB962C8B-B14F-4D97-AF65-F5344CB8AC3E}">
        <p14:creationId xmlns:p14="http://schemas.microsoft.com/office/powerpoint/2010/main" val="15282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A37C62-91C7-492C-9DDD-296158F16FE1}"/>
              </a:ext>
            </a:extLst>
          </p:cNvPr>
          <p:cNvSpPr>
            <a:spLocks noGrp="1"/>
          </p:cNvSpPr>
          <p:nvPr>
            <p:ph type="sldNum" sz="quarter" idx="11"/>
          </p:nvPr>
        </p:nvSpPr>
        <p:spPr/>
        <p:txBody>
          <a:bodyPr/>
          <a:lstStyle/>
          <a:p>
            <a:fld id="{2BEE099A-8562-47CA-944D-F82EDDAC5192}" type="slidenum">
              <a:rPr lang="en-US" smtClean="0"/>
              <a:pPr/>
              <a:t>16</a:t>
            </a:fld>
            <a:endParaRPr lang="en-US" dirty="0"/>
          </a:p>
        </p:txBody>
      </p:sp>
      <p:pic>
        <p:nvPicPr>
          <p:cNvPr id="3" name="Picture 2">
            <a:extLst>
              <a:ext uri="{FF2B5EF4-FFF2-40B4-BE49-F238E27FC236}">
                <a16:creationId xmlns:a16="http://schemas.microsoft.com/office/drawing/2014/main" id="{022DB80F-8128-4704-BC38-49EB76140291}"/>
              </a:ext>
            </a:extLst>
          </p:cNvPr>
          <p:cNvPicPr>
            <a:picLocks noChangeAspect="1"/>
          </p:cNvPicPr>
          <p:nvPr/>
        </p:nvPicPr>
        <p:blipFill>
          <a:blip r:embed="rId2"/>
          <a:stretch>
            <a:fillRect/>
          </a:stretch>
        </p:blipFill>
        <p:spPr>
          <a:xfrm>
            <a:off x="461010" y="443865"/>
            <a:ext cx="4838700" cy="3257550"/>
          </a:xfrm>
          <a:prstGeom prst="rect">
            <a:avLst/>
          </a:prstGeom>
        </p:spPr>
      </p:pic>
      <p:pic>
        <p:nvPicPr>
          <p:cNvPr id="4" name="Picture 3">
            <a:extLst>
              <a:ext uri="{FF2B5EF4-FFF2-40B4-BE49-F238E27FC236}">
                <a16:creationId xmlns:a16="http://schemas.microsoft.com/office/drawing/2014/main" id="{4EB1B873-5852-40E9-B30B-CFAADE28FFF0}"/>
              </a:ext>
            </a:extLst>
          </p:cNvPr>
          <p:cNvPicPr>
            <a:picLocks noChangeAspect="1"/>
          </p:cNvPicPr>
          <p:nvPr/>
        </p:nvPicPr>
        <p:blipFill>
          <a:blip r:embed="rId3"/>
          <a:stretch>
            <a:fillRect/>
          </a:stretch>
        </p:blipFill>
        <p:spPr>
          <a:xfrm>
            <a:off x="6335111" y="443865"/>
            <a:ext cx="5638800" cy="3943350"/>
          </a:xfrm>
          <a:prstGeom prst="rect">
            <a:avLst/>
          </a:prstGeom>
        </p:spPr>
      </p:pic>
      <p:pic>
        <p:nvPicPr>
          <p:cNvPr id="5" name="Picture 4">
            <a:extLst>
              <a:ext uri="{FF2B5EF4-FFF2-40B4-BE49-F238E27FC236}">
                <a16:creationId xmlns:a16="http://schemas.microsoft.com/office/drawing/2014/main" id="{97A7FCB2-16BE-409C-AD60-571BE1CC7C4A}"/>
              </a:ext>
            </a:extLst>
          </p:cNvPr>
          <p:cNvPicPr>
            <a:picLocks noChangeAspect="1"/>
          </p:cNvPicPr>
          <p:nvPr/>
        </p:nvPicPr>
        <p:blipFill>
          <a:blip r:embed="rId4"/>
          <a:stretch>
            <a:fillRect/>
          </a:stretch>
        </p:blipFill>
        <p:spPr>
          <a:xfrm>
            <a:off x="2443730" y="3145849"/>
            <a:ext cx="3891381" cy="3046194"/>
          </a:xfrm>
          <a:prstGeom prst="rect">
            <a:avLst/>
          </a:prstGeom>
        </p:spPr>
      </p:pic>
    </p:spTree>
    <p:extLst>
      <p:ext uri="{BB962C8B-B14F-4D97-AF65-F5344CB8AC3E}">
        <p14:creationId xmlns:p14="http://schemas.microsoft.com/office/powerpoint/2010/main" val="257691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DCFDCA-8BDA-47B9-A483-8B4FC2A5CA72}"/>
              </a:ext>
            </a:extLst>
          </p:cNvPr>
          <p:cNvPicPr/>
          <p:nvPr/>
        </p:nvPicPr>
        <p:blipFill>
          <a:blip r:embed="rId2"/>
          <a:stretch>
            <a:fillRect/>
          </a:stretch>
        </p:blipFill>
        <p:spPr>
          <a:xfrm>
            <a:off x="363793" y="1049814"/>
            <a:ext cx="7901152" cy="4758371"/>
          </a:xfrm>
          <a:prstGeom prst="rect">
            <a:avLst/>
          </a:prstGeom>
        </p:spPr>
      </p:pic>
      <p:pic>
        <p:nvPicPr>
          <p:cNvPr id="4" name="Picture 3">
            <a:extLst>
              <a:ext uri="{FF2B5EF4-FFF2-40B4-BE49-F238E27FC236}">
                <a16:creationId xmlns:a16="http://schemas.microsoft.com/office/drawing/2014/main" id="{D10F7860-FC38-480E-AA25-DCD3DDD1B82E}"/>
              </a:ext>
            </a:extLst>
          </p:cNvPr>
          <p:cNvPicPr/>
          <p:nvPr/>
        </p:nvPicPr>
        <p:blipFill>
          <a:blip r:embed="rId3"/>
          <a:stretch>
            <a:fillRect/>
          </a:stretch>
        </p:blipFill>
        <p:spPr>
          <a:xfrm>
            <a:off x="7877632" y="440120"/>
            <a:ext cx="3867678" cy="5156638"/>
          </a:xfrm>
          <a:prstGeom prst="rect">
            <a:avLst/>
          </a:prstGeom>
          <a:noFill/>
        </p:spPr>
      </p:pic>
      <p:sp>
        <p:nvSpPr>
          <p:cNvPr id="2" name="Slide Number Placeholder 1">
            <a:extLst>
              <a:ext uri="{FF2B5EF4-FFF2-40B4-BE49-F238E27FC236}">
                <a16:creationId xmlns:a16="http://schemas.microsoft.com/office/drawing/2014/main" id="{79346A4B-5C77-42E5-967A-1CB3181430A3}"/>
              </a:ext>
            </a:extLst>
          </p:cNvPr>
          <p:cNvSpPr>
            <a:spLocks noGrp="1"/>
          </p:cNvSpPr>
          <p:nvPr>
            <p:ph type="sldNum" sz="quarter" idx="15"/>
          </p:nvPr>
        </p:nvSpPr>
        <p:spPr>
          <a:xfrm>
            <a:off x="321470" y="6192043"/>
            <a:ext cx="616260" cy="365125"/>
          </a:xfrm>
        </p:spPr>
        <p:txBody>
          <a:bodyPr anchor="ctr">
            <a:normAutofit/>
          </a:bodyPr>
          <a:lstStyle/>
          <a:p>
            <a:pPr>
              <a:spcAft>
                <a:spcPts val="600"/>
              </a:spcAft>
            </a:pPr>
            <a:fld id="{2BEE099A-8562-47CA-944D-F82EDDAC5192}" type="slidenum">
              <a:rPr lang="en-US" smtClean="0"/>
              <a:pPr>
                <a:spcAft>
                  <a:spcPts val="600"/>
                </a:spcAft>
              </a:pPr>
              <a:t>17</a:t>
            </a:fld>
            <a:endParaRPr lang="en-US"/>
          </a:p>
        </p:txBody>
      </p:sp>
    </p:spTree>
    <p:extLst>
      <p:ext uri="{BB962C8B-B14F-4D97-AF65-F5344CB8AC3E}">
        <p14:creationId xmlns:p14="http://schemas.microsoft.com/office/powerpoint/2010/main" val="3126888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03F149-F6E6-4C0A-8A5C-C4F3036C8E09}"/>
              </a:ext>
            </a:extLst>
          </p:cNvPr>
          <p:cNvSpPr>
            <a:spLocks noGrp="1"/>
          </p:cNvSpPr>
          <p:nvPr>
            <p:ph type="sldNum" sz="quarter" idx="11"/>
          </p:nvPr>
        </p:nvSpPr>
        <p:spPr/>
        <p:txBody>
          <a:bodyPr/>
          <a:lstStyle/>
          <a:p>
            <a:fld id="{2BEE099A-8562-47CA-944D-F82EDDAC5192}" type="slidenum">
              <a:rPr lang="en-US" smtClean="0"/>
              <a:pPr/>
              <a:t>18</a:t>
            </a:fld>
            <a:endParaRPr lang="en-US" dirty="0"/>
          </a:p>
        </p:txBody>
      </p:sp>
      <p:pic>
        <p:nvPicPr>
          <p:cNvPr id="9" name="Picture 8">
            <a:extLst>
              <a:ext uri="{FF2B5EF4-FFF2-40B4-BE49-F238E27FC236}">
                <a16:creationId xmlns:a16="http://schemas.microsoft.com/office/drawing/2014/main" id="{5528C9A2-16E9-4239-BCEE-7B2BB315BE2E}"/>
              </a:ext>
            </a:extLst>
          </p:cNvPr>
          <p:cNvPicPr/>
          <p:nvPr/>
        </p:nvPicPr>
        <p:blipFill>
          <a:blip r:embed="rId2"/>
          <a:stretch>
            <a:fillRect/>
          </a:stretch>
        </p:blipFill>
        <p:spPr>
          <a:xfrm>
            <a:off x="321470" y="300832"/>
            <a:ext cx="3688474" cy="3605870"/>
          </a:xfrm>
          <a:prstGeom prst="rect">
            <a:avLst/>
          </a:prstGeom>
        </p:spPr>
      </p:pic>
      <p:pic>
        <p:nvPicPr>
          <p:cNvPr id="10" name="Picture 9">
            <a:extLst>
              <a:ext uri="{FF2B5EF4-FFF2-40B4-BE49-F238E27FC236}">
                <a16:creationId xmlns:a16="http://schemas.microsoft.com/office/drawing/2014/main" id="{A0058F36-8CCE-4BD5-97BA-B25B3C03347E}"/>
              </a:ext>
            </a:extLst>
          </p:cNvPr>
          <p:cNvPicPr/>
          <p:nvPr/>
        </p:nvPicPr>
        <p:blipFill>
          <a:blip r:embed="rId3"/>
          <a:stretch>
            <a:fillRect/>
          </a:stretch>
        </p:blipFill>
        <p:spPr>
          <a:xfrm>
            <a:off x="4234355" y="300832"/>
            <a:ext cx="3124200" cy="3848100"/>
          </a:xfrm>
          <a:prstGeom prst="rect">
            <a:avLst/>
          </a:prstGeom>
        </p:spPr>
      </p:pic>
      <p:pic>
        <p:nvPicPr>
          <p:cNvPr id="11" name="Picture 10">
            <a:extLst>
              <a:ext uri="{FF2B5EF4-FFF2-40B4-BE49-F238E27FC236}">
                <a16:creationId xmlns:a16="http://schemas.microsoft.com/office/drawing/2014/main" id="{CD75924E-A25F-4220-A295-1A2A0B419AC0}"/>
              </a:ext>
            </a:extLst>
          </p:cNvPr>
          <p:cNvPicPr/>
          <p:nvPr/>
        </p:nvPicPr>
        <p:blipFill>
          <a:blip r:embed="rId4"/>
          <a:stretch>
            <a:fillRect/>
          </a:stretch>
        </p:blipFill>
        <p:spPr>
          <a:xfrm>
            <a:off x="7778312" y="499587"/>
            <a:ext cx="3162300" cy="3450590"/>
          </a:xfrm>
          <a:prstGeom prst="rect">
            <a:avLst/>
          </a:prstGeom>
        </p:spPr>
      </p:pic>
    </p:spTree>
    <p:extLst>
      <p:ext uri="{BB962C8B-B14F-4D97-AF65-F5344CB8AC3E}">
        <p14:creationId xmlns:p14="http://schemas.microsoft.com/office/powerpoint/2010/main" val="171446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15240F-7CEB-480A-BF61-D653B0754358}"/>
              </a:ext>
            </a:extLst>
          </p:cNvPr>
          <p:cNvSpPr>
            <a:spLocks noGrp="1"/>
          </p:cNvSpPr>
          <p:nvPr>
            <p:ph type="sldNum" sz="quarter" idx="11"/>
          </p:nvPr>
        </p:nvSpPr>
        <p:spPr/>
        <p:txBody>
          <a:bodyPr/>
          <a:lstStyle/>
          <a:p>
            <a:fld id="{2BEE099A-8562-47CA-944D-F82EDDAC5192}" type="slidenum">
              <a:rPr lang="en-US" smtClean="0"/>
              <a:pPr/>
              <a:t>19</a:t>
            </a:fld>
            <a:endParaRPr lang="en-US" dirty="0"/>
          </a:p>
        </p:txBody>
      </p:sp>
      <p:pic>
        <p:nvPicPr>
          <p:cNvPr id="3" name="Picture 2">
            <a:extLst>
              <a:ext uri="{FF2B5EF4-FFF2-40B4-BE49-F238E27FC236}">
                <a16:creationId xmlns:a16="http://schemas.microsoft.com/office/drawing/2014/main" id="{BCCAA054-3424-4284-B611-FABCABC5AC43}"/>
              </a:ext>
            </a:extLst>
          </p:cNvPr>
          <p:cNvPicPr/>
          <p:nvPr/>
        </p:nvPicPr>
        <p:blipFill>
          <a:blip r:embed="rId2"/>
          <a:stretch>
            <a:fillRect/>
          </a:stretch>
        </p:blipFill>
        <p:spPr>
          <a:xfrm>
            <a:off x="441025" y="300832"/>
            <a:ext cx="3461761" cy="4176713"/>
          </a:xfrm>
          <a:prstGeom prst="rect">
            <a:avLst/>
          </a:prstGeom>
        </p:spPr>
      </p:pic>
      <p:pic>
        <p:nvPicPr>
          <p:cNvPr id="4" name="Picture 3">
            <a:extLst>
              <a:ext uri="{FF2B5EF4-FFF2-40B4-BE49-F238E27FC236}">
                <a16:creationId xmlns:a16="http://schemas.microsoft.com/office/drawing/2014/main" id="{5B44121F-2C66-4F42-B6B1-C19DBAC59619}"/>
              </a:ext>
            </a:extLst>
          </p:cNvPr>
          <p:cNvPicPr/>
          <p:nvPr/>
        </p:nvPicPr>
        <p:blipFill>
          <a:blip r:embed="rId3"/>
          <a:stretch>
            <a:fillRect/>
          </a:stretch>
        </p:blipFill>
        <p:spPr>
          <a:xfrm>
            <a:off x="7031420" y="300832"/>
            <a:ext cx="5008179" cy="3128168"/>
          </a:xfrm>
          <a:prstGeom prst="rect">
            <a:avLst/>
          </a:prstGeom>
        </p:spPr>
      </p:pic>
      <p:pic>
        <p:nvPicPr>
          <p:cNvPr id="5" name="Picture 4">
            <a:extLst>
              <a:ext uri="{FF2B5EF4-FFF2-40B4-BE49-F238E27FC236}">
                <a16:creationId xmlns:a16="http://schemas.microsoft.com/office/drawing/2014/main" id="{61007BC7-5F29-475D-9DF9-97A769D358E4}"/>
              </a:ext>
            </a:extLst>
          </p:cNvPr>
          <p:cNvPicPr/>
          <p:nvPr/>
        </p:nvPicPr>
        <p:blipFill>
          <a:blip r:embed="rId4"/>
          <a:stretch>
            <a:fillRect/>
          </a:stretch>
        </p:blipFill>
        <p:spPr>
          <a:xfrm>
            <a:off x="4143128" y="1934368"/>
            <a:ext cx="2647950" cy="4257675"/>
          </a:xfrm>
          <a:prstGeom prst="rect">
            <a:avLst/>
          </a:prstGeom>
        </p:spPr>
      </p:pic>
    </p:spTree>
    <p:extLst>
      <p:ext uri="{BB962C8B-B14F-4D97-AF65-F5344CB8AC3E}">
        <p14:creationId xmlns:p14="http://schemas.microsoft.com/office/powerpoint/2010/main" val="10942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76" y="496786"/>
            <a:ext cx="8229600" cy="757136"/>
          </a:xfrm>
        </p:spPr>
        <p:txBody>
          <a:bodyPr>
            <a:normAutofit/>
          </a:bodyPr>
          <a:lstStyle/>
          <a:p>
            <a:r>
              <a:rPr lang="en-US" sz="3200" dirty="0">
                <a:latin typeface="+mn-lt"/>
              </a:rPr>
              <a:t>The 2020 Census</a:t>
            </a:r>
          </a:p>
        </p:txBody>
      </p:sp>
      <p:sp>
        <p:nvSpPr>
          <p:cNvPr id="3" name="Content Placeholder 2"/>
          <p:cNvSpPr>
            <a:spLocks noGrp="1"/>
          </p:cNvSpPr>
          <p:nvPr>
            <p:ph idx="1"/>
          </p:nvPr>
        </p:nvSpPr>
        <p:spPr>
          <a:xfrm>
            <a:off x="1573695" y="1507936"/>
            <a:ext cx="9044609" cy="3842128"/>
          </a:xfrm>
        </p:spPr>
        <p:txBody>
          <a:bodyPr>
            <a:normAutofit/>
          </a:bodyPr>
          <a:lstStyle/>
          <a:p>
            <a:pPr>
              <a:spcBef>
                <a:spcPts val="0"/>
              </a:spcBef>
            </a:pPr>
            <a:r>
              <a:rPr lang="en-US" sz="2400" dirty="0"/>
              <a:t>Count everyone once, only once and in the right place.</a:t>
            </a:r>
          </a:p>
          <a:p>
            <a:pPr>
              <a:spcBef>
                <a:spcPts val="0"/>
              </a:spcBef>
            </a:pPr>
            <a:endParaRPr lang="en-US" sz="2000" b="0" dirty="0">
              <a:latin typeface="Century Gothic" panose="020B0502020202020204" pitchFamily="34" charset="0"/>
            </a:endParaRPr>
          </a:p>
          <a:p>
            <a:pPr marL="342900" indent="-342900">
              <a:spcBef>
                <a:spcPts val="0"/>
              </a:spcBef>
              <a:buFont typeface="Wingdings" panose="05000000000000000000" pitchFamily="2" charset="2"/>
              <a:buChar char="§"/>
            </a:pPr>
            <a:r>
              <a:rPr lang="en-US" b="0" dirty="0">
                <a:latin typeface="Century Gothic" panose="020B0502020202020204" pitchFamily="34" charset="0"/>
              </a:rPr>
              <a:t>Increasingly diverse and growing population </a:t>
            </a:r>
          </a:p>
          <a:p>
            <a:pPr lvl="4">
              <a:spcBef>
                <a:spcPts val="0"/>
              </a:spcBef>
              <a:buFont typeface="Wingdings" panose="05000000000000000000" pitchFamily="2" charset="2"/>
              <a:buChar char="Ø"/>
            </a:pPr>
            <a:r>
              <a:rPr lang="en-US" sz="1600" dirty="0">
                <a:latin typeface="Century Gothic" panose="020B0502020202020204" pitchFamily="34" charset="0"/>
              </a:rPr>
              <a:t>330 million people</a:t>
            </a:r>
          </a:p>
          <a:p>
            <a:pPr lvl="4">
              <a:spcBef>
                <a:spcPts val="0"/>
              </a:spcBef>
              <a:buFont typeface="Wingdings" panose="05000000000000000000" pitchFamily="2" charset="2"/>
              <a:buChar char="Ø"/>
            </a:pPr>
            <a:r>
              <a:rPr lang="en-US" sz="1600" dirty="0">
                <a:latin typeface="Century Gothic" panose="020B0502020202020204" pitchFamily="34" charset="0"/>
              </a:rPr>
              <a:t>Over 140 million housing units</a:t>
            </a:r>
          </a:p>
          <a:p>
            <a:pPr lvl="4">
              <a:spcBef>
                <a:spcPts val="0"/>
              </a:spcBef>
              <a:buFont typeface="Wingdings" panose="05000000000000000000" pitchFamily="2" charset="2"/>
              <a:buChar char="§"/>
            </a:pPr>
            <a:endParaRPr lang="en-US" sz="1800" b="0" dirty="0"/>
          </a:p>
          <a:p>
            <a:pPr marL="342900" indent="-342900">
              <a:spcBef>
                <a:spcPts val="0"/>
              </a:spcBef>
              <a:buFont typeface="Wingdings" panose="05000000000000000000" pitchFamily="2" charset="2"/>
              <a:buChar char="§"/>
            </a:pPr>
            <a:r>
              <a:rPr lang="en-US" b="0" dirty="0"/>
              <a:t>Mandated by Article 1, Section 2 of the U.S. Constitution</a:t>
            </a:r>
          </a:p>
          <a:p>
            <a:pPr marL="342900" indent="-342900">
              <a:spcBef>
                <a:spcPts val="0"/>
              </a:spcBef>
              <a:buFont typeface="Wingdings" panose="05000000000000000000" pitchFamily="2" charset="2"/>
              <a:buChar char="§"/>
            </a:pPr>
            <a:endParaRPr lang="en-US" b="0" dirty="0"/>
          </a:p>
          <a:p>
            <a:pPr marL="342900" indent="-342900">
              <a:spcBef>
                <a:spcPts val="0"/>
              </a:spcBef>
              <a:buFont typeface="Wingdings" panose="05000000000000000000" pitchFamily="2" charset="2"/>
              <a:buChar char="§"/>
            </a:pPr>
            <a:r>
              <a:rPr lang="en-US" b="0" dirty="0"/>
              <a:t>Conducted every 10 years ending in zero since 1790 </a:t>
            </a:r>
          </a:p>
          <a:p>
            <a:pPr marL="342900" indent="-342900">
              <a:spcBef>
                <a:spcPts val="0"/>
              </a:spcBef>
              <a:buFont typeface="Wingdings" panose="05000000000000000000" pitchFamily="2" charset="2"/>
              <a:buChar char="§"/>
            </a:pPr>
            <a:endParaRPr lang="en-US" b="0" dirty="0"/>
          </a:p>
          <a:p>
            <a:pPr marL="342900" indent="-342900">
              <a:spcBef>
                <a:spcPts val="0"/>
              </a:spcBef>
              <a:buFont typeface="Wingdings" panose="05000000000000000000" pitchFamily="2" charset="2"/>
              <a:buChar char="§"/>
            </a:pPr>
            <a:r>
              <a:rPr lang="en-US" b="0" dirty="0"/>
              <a:t>Representation and Funding</a:t>
            </a:r>
          </a:p>
          <a:p>
            <a:pPr marL="342900" indent="-342900">
              <a:spcBef>
                <a:spcPts val="0"/>
              </a:spcBef>
              <a:buFont typeface="Wingdings" panose="05000000000000000000" pitchFamily="2" charset="2"/>
              <a:buChar char="§"/>
            </a:pPr>
            <a:endParaRPr lang="en-US" b="0" dirty="0"/>
          </a:p>
          <a:p>
            <a:pPr marL="342900" indent="-342900">
              <a:spcBef>
                <a:spcPts val="0"/>
              </a:spcBef>
              <a:buFont typeface="Wingdings" panose="05000000000000000000" pitchFamily="2" charset="2"/>
              <a:buChar char="§"/>
            </a:pPr>
            <a:endParaRPr lang="en-US" b="0" dirty="0"/>
          </a:p>
        </p:txBody>
      </p:sp>
      <p:sp>
        <p:nvSpPr>
          <p:cNvPr id="4" name="Slide Number Placeholder 3">
            <a:extLst>
              <a:ext uri="{FF2B5EF4-FFF2-40B4-BE49-F238E27FC236}">
                <a16:creationId xmlns:a16="http://schemas.microsoft.com/office/drawing/2014/main" id="{7026CFD6-2BE7-4080-B8DE-CDAFB3916F7B}"/>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2</a:t>
            </a:fld>
            <a:endParaRPr lang="en-US" dirty="0"/>
          </a:p>
        </p:txBody>
      </p:sp>
      <p:sp>
        <p:nvSpPr>
          <p:cNvPr id="5" name="Rectangle 4">
            <a:extLst>
              <a:ext uri="{FF2B5EF4-FFF2-40B4-BE49-F238E27FC236}">
                <a16:creationId xmlns:a16="http://schemas.microsoft.com/office/drawing/2014/main" id="{B9346E89-E4C5-4588-9B89-C14E9625418A}"/>
              </a:ext>
            </a:extLst>
          </p:cNvPr>
          <p:cNvSpPr/>
          <p:nvPr/>
        </p:nvSpPr>
        <p:spPr>
          <a:xfrm>
            <a:off x="2762970" y="4966573"/>
            <a:ext cx="7118532" cy="584775"/>
          </a:xfrm>
          <a:prstGeom prst="rect">
            <a:avLst/>
          </a:prstGeom>
        </p:spPr>
        <p:txBody>
          <a:bodyPr wrap="square">
            <a:spAutoFit/>
          </a:bodyPr>
          <a:lstStyle/>
          <a:p>
            <a:pPr marL="12700">
              <a:spcBef>
                <a:spcPts val="770"/>
              </a:spcBef>
              <a:tabLst>
                <a:tab pos="297180" algn="l"/>
                <a:tab pos="297815" algn="l"/>
              </a:tabLst>
            </a:pPr>
            <a:r>
              <a:rPr lang="en-US" sz="3200" b="1" spc="-10" dirty="0">
                <a:solidFill>
                  <a:schemeClr val="accent1"/>
                </a:solidFill>
                <a:cs typeface="Calibri"/>
              </a:rPr>
              <a:t>The Census is Safe, Easy, &amp; Important!</a:t>
            </a:r>
            <a:endParaRPr lang="en-US" sz="3200" b="1" dirty="0">
              <a:solidFill>
                <a:schemeClr val="accent1"/>
              </a:solidFill>
              <a:cs typeface="Calibri"/>
            </a:endParaRPr>
          </a:p>
        </p:txBody>
      </p:sp>
    </p:spTree>
    <p:extLst>
      <p:ext uri="{BB962C8B-B14F-4D97-AF65-F5344CB8AC3E}">
        <p14:creationId xmlns:p14="http://schemas.microsoft.com/office/powerpoint/2010/main" val="648180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2423A6-DD6C-4533-8DF4-783A1585F484}"/>
              </a:ext>
            </a:extLst>
          </p:cNvPr>
          <p:cNvSpPr>
            <a:spLocks noGrp="1"/>
          </p:cNvSpPr>
          <p:nvPr>
            <p:ph type="sldNum" sz="quarter" idx="11"/>
          </p:nvPr>
        </p:nvSpPr>
        <p:spPr/>
        <p:txBody>
          <a:bodyPr/>
          <a:lstStyle/>
          <a:p>
            <a:fld id="{2BEE099A-8562-47CA-944D-F82EDDAC5192}" type="slidenum">
              <a:rPr lang="en-US" smtClean="0"/>
              <a:pPr/>
              <a:t>20</a:t>
            </a:fld>
            <a:endParaRPr lang="en-US" dirty="0"/>
          </a:p>
        </p:txBody>
      </p:sp>
      <p:sp>
        <p:nvSpPr>
          <p:cNvPr id="4" name="TextBox 3">
            <a:extLst>
              <a:ext uri="{FF2B5EF4-FFF2-40B4-BE49-F238E27FC236}">
                <a16:creationId xmlns:a16="http://schemas.microsoft.com/office/drawing/2014/main" id="{DE8F23C1-4920-4578-8C5F-9E29CA4E1DE0}"/>
              </a:ext>
            </a:extLst>
          </p:cNvPr>
          <p:cNvSpPr txBox="1"/>
          <p:nvPr/>
        </p:nvSpPr>
        <p:spPr>
          <a:xfrm>
            <a:off x="2083677" y="559732"/>
            <a:ext cx="2519856" cy="5632311"/>
          </a:xfrm>
          <a:prstGeom prst="rect">
            <a:avLst/>
          </a:prstGeom>
          <a:noFill/>
        </p:spPr>
        <p:txBody>
          <a:bodyPr wrap="square" rtlCol="0">
            <a:spAutoFit/>
          </a:bodyPr>
          <a:lstStyle/>
          <a:p>
            <a:r>
              <a:rPr lang="en-US" sz="3600" b="1" dirty="0"/>
              <a:t>CT-</a:t>
            </a:r>
          </a:p>
          <a:p>
            <a:r>
              <a:rPr lang="en-US" sz="3600" b="1" dirty="0"/>
              <a:t>MA-</a:t>
            </a:r>
          </a:p>
          <a:p>
            <a:r>
              <a:rPr lang="en-US" sz="3600" b="1" dirty="0"/>
              <a:t>ME-</a:t>
            </a:r>
          </a:p>
          <a:p>
            <a:r>
              <a:rPr lang="en-US" sz="3600" b="1" dirty="0"/>
              <a:t>NH-</a:t>
            </a:r>
          </a:p>
          <a:p>
            <a:r>
              <a:rPr lang="en-US" sz="3600" b="1" dirty="0"/>
              <a:t>NJ-</a:t>
            </a:r>
          </a:p>
          <a:p>
            <a:r>
              <a:rPr lang="en-US" sz="3600" b="1" dirty="0"/>
              <a:t>NY-</a:t>
            </a:r>
          </a:p>
          <a:p>
            <a:r>
              <a:rPr lang="en-US" sz="3600" b="1" dirty="0"/>
              <a:t>NYC-</a:t>
            </a:r>
          </a:p>
          <a:p>
            <a:r>
              <a:rPr lang="en-US" sz="3600" b="1" dirty="0"/>
              <a:t>PR- </a:t>
            </a:r>
          </a:p>
          <a:p>
            <a:r>
              <a:rPr lang="en-US" sz="3600" b="1" dirty="0"/>
              <a:t>RI-</a:t>
            </a:r>
          </a:p>
          <a:p>
            <a:r>
              <a:rPr lang="en-US" sz="3600" b="1" dirty="0"/>
              <a:t>VT-</a:t>
            </a:r>
          </a:p>
        </p:txBody>
      </p:sp>
      <p:pic>
        <p:nvPicPr>
          <p:cNvPr id="5" name="Picture 4">
            <a:extLst>
              <a:ext uri="{FF2B5EF4-FFF2-40B4-BE49-F238E27FC236}">
                <a16:creationId xmlns:a16="http://schemas.microsoft.com/office/drawing/2014/main" id="{7A1CE4AF-E8C2-45C1-8193-AD3AFDDF6E77}"/>
              </a:ext>
            </a:extLst>
          </p:cNvPr>
          <p:cNvPicPr>
            <a:picLocks noChangeAspect="1"/>
          </p:cNvPicPr>
          <p:nvPr/>
        </p:nvPicPr>
        <p:blipFill>
          <a:blip r:embed="rId2"/>
          <a:stretch>
            <a:fillRect/>
          </a:stretch>
        </p:blipFill>
        <p:spPr>
          <a:xfrm>
            <a:off x="4349485" y="372431"/>
            <a:ext cx="5758838" cy="5192798"/>
          </a:xfrm>
          <a:prstGeom prst="rect">
            <a:avLst/>
          </a:prstGeom>
        </p:spPr>
      </p:pic>
    </p:spTree>
    <p:extLst>
      <p:ext uri="{BB962C8B-B14F-4D97-AF65-F5344CB8AC3E}">
        <p14:creationId xmlns:p14="http://schemas.microsoft.com/office/powerpoint/2010/main" val="39645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1703-B1E4-46A1-95EC-48537F8B9982}"/>
              </a:ext>
            </a:extLst>
          </p:cNvPr>
          <p:cNvSpPr>
            <a:spLocks noGrp="1"/>
          </p:cNvSpPr>
          <p:nvPr>
            <p:ph type="ctrTitle"/>
          </p:nvPr>
        </p:nvSpPr>
        <p:spPr>
          <a:xfrm>
            <a:off x="551172" y="0"/>
            <a:ext cx="10240964" cy="1655762"/>
          </a:xfrm>
        </p:spPr>
        <p:txBody>
          <a:bodyPr/>
          <a:lstStyle/>
          <a:p>
            <a:r>
              <a:rPr lang="en-US" dirty="0"/>
              <a:t>PSAs</a:t>
            </a:r>
          </a:p>
        </p:txBody>
      </p:sp>
      <p:sp>
        <p:nvSpPr>
          <p:cNvPr id="4" name="Rectangle 3">
            <a:extLst>
              <a:ext uri="{FF2B5EF4-FFF2-40B4-BE49-F238E27FC236}">
                <a16:creationId xmlns:a16="http://schemas.microsoft.com/office/drawing/2014/main" id="{E147A6B1-923E-4856-B3F9-B75DB456D7EE}"/>
              </a:ext>
            </a:extLst>
          </p:cNvPr>
          <p:cNvSpPr/>
          <p:nvPr/>
        </p:nvSpPr>
        <p:spPr>
          <a:xfrm>
            <a:off x="1064820" y="2333938"/>
            <a:ext cx="6096000" cy="646331"/>
          </a:xfrm>
          <a:prstGeom prst="rect">
            <a:avLst/>
          </a:prstGeom>
        </p:spPr>
        <p:txBody>
          <a:bodyPr>
            <a:spAutoFit/>
          </a:bodyPr>
          <a:lstStyle/>
          <a:p>
            <a:r>
              <a:rPr lang="en-US" dirty="0">
                <a:hlinkClick r:id="rId2"/>
              </a:rPr>
              <a:t>https://www.waterfordct.org/home/news/everyone-counts-census-2020</a:t>
            </a:r>
            <a:endParaRPr lang="en-US" dirty="0"/>
          </a:p>
        </p:txBody>
      </p:sp>
    </p:spTree>
    <p:extLst>
      <p:ext uri="{BB962C8B-B14F-4D97-AF65-F5344CB8AC3E}">
        <p14:creationId xmlns:p14="http://schemas.microsoft.com/office/powerpoint/2010/main" val="129140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B8216-8EBA-488B-B2BE-87B11974F5EF}"/>
              </a:ext>
            </a:extLst>
          </p:cNvPr>
          <p:cNvSpPr>
            <a:spLocks noGrp="1"/>
          </p:cNvSpPr>
          <p:nvPr>
            <p:ph type="title"/>
          </p:nvPr>
        </p:nvSpPr>
        <p:spPr>
          <a:xfrm>
            <a:off x="466177" y="0"/>
            <a:ext cx="10707189" cy="1325563"/>
          </a:xfrm>
        </p:spPr>
        <p:txBody>
          <a:bodyPr>
            <a:normAutofit/>
          </a:bodyPr>
          <a:lstStyle/>
          <a:p>
            <a:r>
              <a:rPr lang="en-US" sz="3200" dirty="0">
                <a:latin typeface="+mn-lt"/>
              </a:rPr>
              <a:t>Responding to the 2020 Census</a:t>
            </a:r>
          </a:p>
        </p:txBody>
      </p:sp>
      <p:sp>
        <p:nvSpPr>
          <p:cNvPr id="3" name="Content Placeholder 2">
            <a:extLst>
              <a:ext uri="{FF2B5EF4-FFF2-40B4-BE49-F238E27FC236}">
                <a16:creationId xmlns:a16="http://schemas.microsoft.com/office/drawing/2014/main" id="{F1FC76D9-46FE-4419-B8B5-FA73202CB797}"/>
              </a:ext>
            </a:extLst>
          </p:cNvPr>
          <p:cNvSpPr>
            <a:spLocks noGrp="1"/>
          </p:cNvSpPr>
          <p:nvPr>
            <p:ph idx="1"/>
          </p:nvPr>
        </p:nvSpPr>
        <p:spPr>
          <a:xfrm>
            <a:off x="967409" y="1523354"/>
            <a:ext cx="5542725" cy="4237640"/>
          </a:xfrm>
        </p:spPr>
        <p:txBody>
          <a:bodyPr>
            <a:normAutofit fontScale="92500" lnSpcReduction="10000"/>
          </a:bodyPr>
          <a:lstStyle/>
          <a:p>
            <a:pPr marL="342900" indent="-342900">
              <a:buFont typeface="Wingdings" panose="05000000000000000000" pitchFamily="2" charset="2"/>
              <a:buChar char="§"/>
            </a:pPr>
            <a:r>
              <a:rPr lang="en-US" sz="2000" b="0" dirty="0"/>
              <a:t>Four ways to respond in 2020</a:t>
            </a:r>
          </a:p>
          <a:p>
            <a:pPr marL="914400" lvl="4" indent="-342900">
              <a:buFont typeface="Wingdings" panose="05000000000000000000" pitchFamily="2" charset="2"/>
              <a:buChar char="§"/>
            </a:pPr>
            <a:r>
              <a:rPr lang="en-US" sz="1800" dirty="0">
                <a:latin typeface="Century Gothic" panose="020B0502020202020204" pitchFamily="34" charset="0"/>
              </a:rPr>
              <a:t>Online</a:t>
            </a:r>
          </a:p>
          <a:p>
            <a:pPr marL="914400" lvl="4" indent="-342900">
              <a:buFont typeface="Wingdings" panose="05000000000000000000" pitchFamily="2" charset="2"/>
              <a:buChar char="§"/>
            </a:pPr>
            <a:r>
              <a:rPr lang="en-US" sz="1800" dirty="0">
                <a:latin typeface="Century Gothic" panose="020B0502020202020204" pitchFamily="34" charset="0"/>
              </a:rPr>
              <a:t>Phone</a:t>
            </a:r>
          </a:p>
          <a:p>
            <a:pPr marL="914400" lvl="4" indent="-342900">
              <a:buFont typeface="Wingdings" panose="05000000000000000000" pitchFamily="2" charset="2"/>
              <a:buChar char="§"/>
            </a:pPr>
            <a:r>
              <a:rPr lang="en-US" sz="1800" dirty="0">
                <a:latin typeface="Century Gothic" panose="020B0502020202020204" pitchFamily="34" charset="0"/>
              </a:rPr>
              <a:t>Paper</a:t>
            </a:r>
          </a:p>
          <a:p>
            <a:pPr marL="914400" lvl="4" indent="-342900">
              <a:buFont typeface="Wingdings" panose="05000000000000000000" pitchFamily="2" charset="2"/>
              <a:buChar char="§"/>
            </a:pPr>
            <a:r>
              <a:rPr lang="en-US" sz="1800" dirty="0">
                <a:latin typeface="Century Gothic" panose="020B0502020202020204" pitchFamily="34" charset="0"/>
              </a:rPr>
              <a:t>Personal Visit by Census Employee</a:t>
            </a:r>
          </a:p>
          <a:p>
            <a:pPr marL="342900" indent="-342900">
              <a:buFont typeface="Wingdings" panose="05000000000000000000" pitchFamily="2" charset="2"/>
              <a:buChar char="§"/>
            </a:pPr>
            <a:r>
              <a:rPr lang="en-US" sz="2000" b="0" dirty="0"/>
              <a:t>Name, age, DOB, race and origin, Hispanic origin, relationship, gender, tenure, operational questions (pop count, name, phone number, overcount, undercount)</a:t>
            </a:r>
          </a:p>
          <a:p>
            <a:r>
              <a:rPr lang="en-US" sz="2000" dirty="0">
                <a:latin typeface="+mj-lt"/>
                <a:cs typeface="Calibri" panose="020F0502020204030204" pitchFamily="34" charset="0"/>
              </a:rPr>
              <a:t>We will never ask for:</a:t>
            </a:r>
          </a:p>
          <a:p>
            <a:pPr marL="788670" lvl="2" indent="-285750">
              <a:lnSpc>
                <a:spcPct val="120000"/>
              </a:lnSpc>
              <a:spcBef>
                <a:spcPts val="0"/>
              </a:spcBef>
              <a:buFont typeface="Wingdings" panose="05000000000000000000" pitchFamily="2" charset="2"/>
              <a:buChar char="§"/>
            </a:pPr>
            <a:r>
              <a:rPr lang="en-US" sz="1800" dirty="0">
                <a:latin typeface="+mj-lt"/>
              </a:rPr>
              <a:t>Your social security number.</a:t>
            </a:r>
          </a:p>
          <a:p>
            <a:pPr marL="788670" lvl="2" indent="-285750">
              <a:lnSpc>
                <a:spcPct val="120000"/>
              </a:lnSpc>
              <a:spcBef>
                <a:spcPts val="0"/>
              </a:spcBef>
              <a:buFont typeface="Wingdings" panose="05000000000000000000" pitchFamily="2" charset="2"/>
              <a:buChar char="§"/>
            </a:pPr>
            <a:r>
              <a:rPr lang="en-US" sz="1800" dirty="0">
                <a:latin typeface="+mj-lt"/>
              </a:rPr>
              <a:t>Money or donations.</a:t>
            </a:r>
          </a:p>
          <a:p>
            <a:pPr marL="788670" lvl="2" indent="-285750">
              <a:lnSpc>
                <a:spcPct val="120000"/>
              </a:lnSpc>
              <a:spcBef>
                <a:spcPts val="0"/>
              </a:spcBef>
              <a:buFont typeface="Wingdings" panose="05000000000000000000" pitchFamily="2" charset="2"/>
              <a:buChar char="§"/>
            </a:pPr>
            <a:r>
              <a:rPr lang="en-US" sz="1800" dirty="0">
                <a:latin typeface="+mj-lt"/>
              </a:rPr>
              <a:t>Anything on behalf of a political party.</a:t>
            </a:r>
          </a:p>
          <a:p>
            <a:pPr marL="788670" lvl="2" indent="-285750">
              <a:lnSpc>
                <a:spcPct val="120000"/>
              </a:lnSpc>
              <a:spcBef>
                <a:spcPts val="0"/>
              </a:spcBef>
              <a:buFont typeface="Wingdings" panose="05000000000000000000" pitchFamily="2" charset="2"/>
              <a:buChar char="§"/>
            </a:pPr>
            <a:r>
              <a:rPr lang="en-US" sz="1800" dirty="0">
                <a:latin typeface="+mj-lt"/>
              </a:rPr>
              <a:t>Your bank or credit card account numbers.</a:t>
            </a:r>
          </a:p>
          <a:p>
            <a:pPr marL="342900" indent="-342900">
              <a:buFont typeface="Wingdings" panose="05000000000000000000" pitchFamily="2" charset="2"/>
              <a:buChar char="§"/>
            </a:pPr>
            <a:endParaRPr lang="en-US" sz="2000" b="0" dirty="0"/>
          </a:p>
          <a:p>
            <a:endParaRPr lang="en-US" sz="2000" dirty="0"/>
          </a:p>
        </p:txBody>
      </p:sp>
      <p:sp>
        <p:nvSpPr>
          <p:cNvPr id="4" name="Slide Number Placeholder 3">
            <a:extLst>
              <a:ext uri="{FF2B5EF4-FFF2-40B4-BE49-F238E27FC236}">
                <a16:creationId xmlns:a16="http://schemas.microsoft.com/office/drawing/2014/main" id="{CD9C56E7-72C3-4C42-8284-9297812A227F}"/>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3</a:t>
            </a:fld>
            <a:endParaRPr lang="en-US" dirty="0"/>
          </a:p>
        </p:txBody>
      </p:sp>
      <p:pic>
        <p:nvPicPr>
          <p:cNvPr id="5" name="Picture 4">
            <a:extLst>
              <a:ext uri="{FF2B5EF4-FFF2-40B4-BE49-F238E27FC236}">
                <a16:creationId xmlns:a16="http://schemas.microsoft.com/office/drawing/2014/main" id="{52A495C1-7347-4D1E-B256-09D195C8D2C7}"/>
              </a:ext>
            </a:extLst>
          </p:cNvPr>
          <p:cNvPicPr>
            <a:picLocks noChangeAspect="1"/>
          </p:cNvPicPr>
          <p:nvPr/>
        </p:nvPicPr>
        <p:blipFill>
          <a:blip r:embed="rId3"/>
          <a:stretch>
            <a:fillRect/>
          </a:stretch>
        </p:blipFill>
        <p:spPr>
          <a:xfrm>
            <a:off x="6719818" y="927825"/>
            <a:ext cx="5006005" cy="4237641"/>
          </a:xfrm>
          <a:prstGeom prst="rect">
            <a:avLst/>
          </a:prstGeom>
        </p:spPr>
      </p:pic>
      <p:sp>
        <p:nvSpPr>
          <p:cNvPr id="6" name="TextBox 5">
            <a:extLst>
              <a:ext uri="{FF2B5EF4-FFF2-40B4-BE49-F238E27FC236}">
                <a16:creationId xmlns:a16="http://schemas.microsoft.com/office/drawing/2014/main" id="{D42DFF17-C69F-4A70-8649-CFB9BC081DD1}"/>
              </a:ext>
            </a:extLst>
          </p:cNvPr>
          <p:cNvSpPr txBox="1"/>
          <p:nvPr/>
        </p:nvSpPr>
        <p:spPr>
          <a:xfrm>
            <a:off x="7087562" y="5282252"/>
            <a:ext cx="4638261" cy="369332"/>
          </a:xfrm>
          <a:prstGeom prst="rect">
            <a:avLst/>
          </a:prstGeom>
          <a:noFill/>
        </p:spPr>
        <p:txBody>
          <a:bodyPr wrap="square" rtlCol="0">
            <a:spAutoFit/>
          </a:bodyPr>
          <a:lstStyle/>
          <a:p>
            <a:r>
              <a:rPr lang="fr-FR" dirty="0">
                <a:hlinkClick r:id="rId4"/>
              </a:rPr>
              <a:t>Click HERE---&gt; 2020 </a:t>
            </a:r>
            <a:r>
              <a:rPr lang="fr-FR" dirty="0" err="1">
                <a:hlinkClick r:id="rId4"/>
              </a:rPr>
              <a:t>Census</a:t>
            </a:r>
            <a:r>
              <a:rPr lang="fr-FR" dirty="0">
                <a:hlinkClick r:id="rId4"/>
              </a:rPr>
              <a:t> Questionnaire</a:t>
            </a:r>
            <a:endParaRPr lang="en-US" dirty="0"/>
          </a:p>
        </p:txBody>
      </p:sp>
    </p:spTree>
    <p:extLst>
      <p:ext uri="{BB962C8B-B14F-4D97-AF65-F5344CB8AC3E}">
        <p14:creationId xmlns:p14="http://schemas.microsoft.com/office/powerpoint/2010/main" val="34795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E2F2-3F7E-4C06-9D59-B0A2CC42F965}"/>
              </a:ext>
            </a:extLst>
          </p:cNvPr>
          <p:cNvSpPr>
            <a:spLocks noGrp="1"/>
          </p:cNvSpPr>
          <p:nvPr>
            <p:ph type="title"/>
          </p:nvPr>
        </p:nvSpPr>
        <p:spPr>
          <a:xfrm>
            <a:off x="569743" y="-14681"/>
            <a:ext cx="10707189" cy="1325563"/>
          </a:xfrm>
        </p:spPr>
        <p:txBody>
          <a:bodyPr>
            <a:normAutofit/>
          </a:bodyPr>
          <a:lstStyle/>
          <a:p>
            <a:r>
              <a:rPr lang="en-US" sz="4000" dirty="0">
                <a:latin typeface="+mn-lt"/>
              </a:rPr>
              <a:t>Language Support – Online at 2020Census.gov</a:t>
            </a:r>
          </a:p>
        </p:txBody>
      </p:sp>
      <p:sp>
        <p:nvSpPr>
          <p:cNvPr id="9" name="Rectangle 8">
            <a:extLst>
              <a:ext uri="{FF2B5EF4-FFF2-40B4-BE49-F238E27FC236}">
                <a16:creationId xmlns:a16="http://schemas.microsoft.com/office/drawing/2014/main" id="{6BBDA6CA-79F5-45F0-B4D8-273FE11C39D5}"/>
              </a:ext>
            </a:extLst>
          </p:cNvPr>
          <p:cNvSpPr/>
          <p:nvPr/>
        </p:nvSpPr>
        <p:spPr>
          <a:xfrm>
            <a:off x="634068" y="1497582"/>
            <a:ext cx="9424332" cy="369332"/>
          </a:xfrm>
          <a:prstGeom prst="rect">
            <a:avLst/>
          </a:prstGeom>
        </p:spPr>
        <p:txBody>
          <a:bodyPr wrap="square">
            <a:spAutoFit/>
          </a:bodyPr>
          <a:lstStyle/>
          <a:p>
            <a:pPr>
              <a:defRPr/>
            </a:pPr>
            <a:r>
              <a:rPr lang="en-US" dirty="0">
                <a:solidFill>
                  <a:schemeClr val="tx2"/>
                </a:solidFill>
                <a:latin typeface="Century Gothic" panose="020B0502020202020204" pitchFamily="34" charset="0"/>
              </a:rPr>
              <a:t>LANGUAGE SUPPORT ONLINE, BY PHONE, BY MAIL, AS WELL AS ADVERTISING</a:t>
            </a:r>
          </a:p>
        </p:txBody>
      </p:sp>
      <p:sp>
        <p:nvSpPr>
          <p:cNvPr id="10" name="Rectangle 9">
            <a:extLst>
              <a:ext uri="{FF2B5EF4-FFF2-40B4-BE49-F238E27FC236}">
                <a16:creationId xmlns:a16="http://schemas.microsoft.com/office/drawing/2014/main" id="{7D6228BD-952F-4C73-8E77-72F1CEC9680D}"/>
              </a:ext>
            </a:extLst>
          </p:cNvPr>
          <p:cNvSpPr/>
          <p:nvPr/>
        </p:nvSpPr>
        <p:spPr>
          <a:xfrm>
            <a:off x="2066155" y="2157993"/>
            <a:ext cx="3280079" cy="3539430"/>
          </a:xfrm>
          <a:prstGeom prst="rect">
            <a:avLst/>
          </a:prstGeom>
        </p:spPr>
        <p:txBody>
          <a:bodyPr wrap="square">
            <a:spAutoFit/>
          </a:bodyPr>
          <a:lstStyle/>
          <a:p>
            <a:pPr>
              <a:defRPr/>
            </a:pPr>
            <a:r>
              <a:rPr lang="en-US" sz="1600" b="1" dirty="0">
                <a:solidFill>
                  <a:schemeClr val="tx2"/>
                </a:solidFill>
                <a:latin typeface="Calibri" panose="020F0502020204030204" pitchFamily="34" charset="0"/>
              </a:rPr>
              <a:t>12 languages </a:t>
            </a:r>
          </a:p>
          <a:p>
            <a:pPr>
              <a:defRPr/>
            </a:pPr>
            <a:r>
              <a:rPr lang="en-US" sz="1600" b="1" dirty="0">
                <a:solidFill>
                  <a:schemeClr val="tx2"/>
                </a:solidFill>
                <a:latin typeface="Calibri" panose="020F0502020204030204" pitchFamily="34" charset="0"/>
              </a:rPr>
              <a:t>(in addition to English):</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Spanish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Chinese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Vietnamese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Korean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Russian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Arabic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Tagalog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Polish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French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Haitian Creole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Portuguese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Japanese</a:t>
            </a:r>
          </a:p>
        </p:txBody>
      </p:sp>
      <p:sp>
        <p:nvSpPr>
          <p:cNvPr id="11" name="Right Brace 10">
            <a:extLst>
              <a:ext uri="{FF2B5EF4-FFF2-40B4-BE49-F238E27FC236}">
                <a16:creationId xmlns:a16="http://schemas.microsoft.com/office/drawing/2014/main" id="{24A18201-4D5C-48F2-B15E-58018FF87058}"/>
              </a:ext>
            </a:extLst>
          </p:cNvPr>
          <p:cNvSpPr/>
          <p:nvPr/>
        </p:nvSpPr>
        <p:spPr>
          <a:xfrm>
            <a:off x="3942660" y="2057399"/>
            <a:ext cx="1061993" cy="3740619"/>
          </a:xfrm>
          <a:prstGeom prst="rightBrace">
            <a:avLst/>
          </a:prstGeom>
          <a:ln w="19050"/>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US">
              <a:solidFill>
                <a:prstClr val="black"/>
              </a:solidFill>
              <a:latin typeface="Gotham Book"/>
            </a:endParaRPr>
          </a:p>
        </p:txBody>
      </p:sp>
      <p:sp>
        <p:nvSpPr>
          <p:cNvPr id="12" name="Rectangle 11">
            <a:extLst>
              <a:ext uri="{FF2B5EF4-FFF2-40B4-BE49-F238E27FC236}">
                <a16:creationId xmlns:a16="http://schemas.microsoft.com/office/drawing/2014/main" id="{BC759B01-07D9-47C1-B9AF-ADC620CBF733}"/>
              </a:ext>
            </a:extLst>
          </p:cNvPr>
          <p:cNvSpPr/>
          <p:nvPr/>
        </p:nvSpPr>
        <p:spPr>
          <a:xfrm>
            <a:off x="4657620" y="3963266"/>
            <a:ext cx="2039141" cy="830997"/>
          </a:xfrm>
          <a:prstGeom prst="rect">
            <a:avLst/>
          </a:prstGeom>
        </p:spPr>
        <p:txBody>
          <a:bodyPr wrap="square">
            <a:spAutoFit/>
          </a:bodyPr>
          <a:lstStyle/>
          <a:p>
            <a:pPr>
              <a:defRPr/>
            </a:pPr>
            <a:r>
              <a:rPr lang="en-US" sz="1600" dirty="0">
                <a:solidFill>
                  <a:schemeClr val="tx2"/>
                </a:solidFill>
                <a:latin typeface="Calibri" panose="020F0502020204030204" pitchFamily="34" charset="0"/>
              </a:rPr>
              <a:t>English plus these 12 languages cover 99% of all U.S. households. </a:t>
            </a:r>
          </a:p>
        </p:txBody>
      </p:sp>
      <p:sp>
        <p:nvSpPr>
          <p:cNvPr id="13" name="Rectangle 12">
            <a:extLst>
              <a:ext uri="{FF2B5EF4-FFF2-40B4-BE49-F238E27FC236}">
                <a16:creationId xmlns:a16="http://schemas.microsoft.com/office/drawing/2014/main" id="{ABBAC8BD-7E21-43F6-9C6B-878EF0719DE1}"/>
              </a:ext>
            </a:extLst>
          </p:cNvPr>
          <p:cNvSpPr/>
          <p:nvPr/>
        </p:nvSpPr>
        <p:spPr>
          <a:xfrm>
            <a:off x="5149916" y="3429001"/>
            <a:ext cx="1546844" cy="646331"/>
          </a:xfrm>
          <a:prstGeom prst="rect">
            <a:avLst/>
          </a:prstGeom>
        </p:spPr>
        <p:txBody>
          <a:bodyPr wrap="square">
            <a:spAutoFit/>
          </a:bodyPr>
          <a:lstStyle/>
          <a:p>
            <a:pPr>
              <a:defRPr/>
            </a:pPr>
            <a:r>
              <a:rPr lang="en-US" sz="3600" dirty="0">
                <a:solidFill>
                  <a:srgbClr val="205493"/>
                </a:solidFill>
                <a:latin typeface="Calibri" panose="020F0502020204030204" pitchFamily="34" charset="0"/>
              </a:rPr>
              <a:t>99%</a:t>
            </a:r>
          </a:p>
        </p:txBody>
      </p:sp>
      <p:pic>
        <p:nvPicPr>
          <p:cNvPr id="14" name="Picture 13">
            <a:extLst>
              <a:ext uri="{FF2B5EF4-FFF2-40B4-BE49-F238E27FC236}">
                <a16:creationId xmlns:a16="http://schemas.microsoft.com/office/drawing/2014/main" id="{EE20D002-2854-466C-B7B7-5467F83CBB88}"/>
              </a:ext>
            </a:extLst>
          </p:cNvPr>
          <p:cNvPicPr>
            <a:picLocks noChangeAspect="1"/>
          </p:cNvPicPr>
          <p:nvPr/>
        </p:nvPicPr>
        <p:blipFill>
          <a:blip r:embed="rId2"/>
          <a:stretch>
            <a:fillRect/>
          </a:stretch>
        </p:blipFill>
        <p:spPr>
          <a:xfrm>
            <a:off x="6956195" y="2438401"/>
            <a:ext cx="3280079" cy="2877587"/>
          </a:xfrm>
          <a:prstGeom prst="rect">
            <a:avLst/>
          </a:prstGeom>
          <a:effectLst>
            <a:softEdge rad="0"/>
          </a:effectLst>
        </p:spPr>
      </p:pic>
      <p:sp>
        <p:nvSpPr>
          <p:cNvPr id="3" name="Slide Number Placeholder 2">
            <a:extLst>
              <a:ext uri="{FF2B5EF4-FFF2-40B4-BE49-F238E27FC236}">
                <a16:creationId xmlns:a16="http://schemas.microsoft.com/office/drawing/2014/main" id="{1E1F3353-192C-44C1-9635-79D60220AB76}"/>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4</a:t>
            </a:fld>
            <a:endParaRPr lang="en-US" dirty="0"/>
          </a:p>
        </p:txBody>
      </p:sp>
    </p:spTree>
    <p:extLst>
      <p:ext uri="{BB962C8B-B14F-4D97-AF65-F5344CB8AC3E}">
        <p14:creationId xmlns:p14="http://schemas.microsoft.com/office/powerpoint/2010/main" val="162309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2AC2-E3B4-45A0-BE90-CCCA8797CD2D}"/>
              </a:ext>
            </a:extLst>
          </p:cNvPr>
          <p:cNvSpPr>
            <a:spLocks noGrp="1"/>
          </p:cNvSpPr>
          <p:nvPr>
            <p:ph type="title"/>
          </p:nvPr>
        </p:nvSpPr>
        <p:spPr>
          <a:xfrm>
            <a:off x="355306" y="0"/>
            <a:ext cx="10707189" cy="1325563"/>
          </a:xfrm>
        </p:spPr>
        <p:txBody>
          <a:bodyPr/>
          <a:lstStyle/>
          <a:p>
            <a:r>
              <a:rPr lang="en-US" sz="4000" dirty="0"/>
              <a:t>Completing the Census by Phone</a:t>
            </a:r>
          </a:p>
        </p:txBody>
      </p:sp>
      <p:sp>
        <p:nvSpPr>
          <p:cNvPr id="3" name="Content Placeholder 2">
            <a:extLst>
              <a:ext uri="{FF2B5EF4-FFF2-40B4-BE49-F238E27FC236}">
                <a16:creationId xmlns:a16="http://schemas.microsoft.com/office/drawing/2014/main" id="{4C91BC60-05A7-4BC3-8387-EB21E8252B7A}"/>
              </a:ext>
            </a:extLst>
          </p:cNvPr>
          <p:cNvSpPr>
            <a:spLocks noGrp="1"/>
          </p:cNvSpPr>
          <p:nvPr>
            <p:ph idx="1"/>
          </p:nvPr>
        </p:nvSpPr>
        <p:spPr>
          <a:xfrm>
            <a:off x="937730" y="1604832"/>
            <a:ext cx="6068954" cy="4307942"/>
          </a:xfrm>
        </p:spPr>
        <p:txBody>
          <a:bodyPr>
            <a:normAutofit fontScale="62500" lnSpcReduction="20000"/>
          </a:bodyPr>
          <a:lstStyle/>
          <a:p>
            <a:pPr lvl="0" eaLnBrk="0" fontAlgn="base" hangingPunct="0">
              <a:spcBef>
                <a:spcPct val="0"/>
              </a:spcBef>
              <a:spcAft>
                <a:spcPct val="0"/>
              </a:spcAft>
            </a:pPr>
            <a:r>
              <a:rPr lang="en-US" altLang="en-US" sz="2600" b="0" dirty="0">
                <a:solidFill>
                  <a:srgbClr val="000000"/>
                </a:solidFill>
                <a:latin typeface="+mn-lt"/>
                <a:cs typeface="Calibri" panose="020F0502020204030204" pitchFamily="34" charset="0"/>
              </a:rPr>
              <a:t>Beginning March 1, 2020, the English and Spanish language lines will be available to provide general information about the 2020 Census, including answers to frequently asked questions (FAQs), via an automated Interactive Voice Response (IVR) system. </a:t>
            </a:r>
            <a:endParaRPr lang="en-US" altLang="en-US" sz="2600" b="0" dirty="0">
              <a:latin typeface="+mn-lt"/>
            </a:endParaRPr>
          </a:p>
          <a:p>
            <a:pPr lvl="0" eaLnBrk="0" fontAlgn="base" hangingPunct="0">
              <a:spcBef>
                <a:spcPct val="0"/>
              </a:spcBef>
              <a:spcAft>
                <a:spcPct val="0"/>
              </a:spcAft>
            </a:pPr>
            <a:br>
              <a:rPr lang="en-US" altLang="en-US" sz="2600" b="0" dirty="0">
                <a:solidFill>
                  <a:srgbClr val="000000"/>
                </a:solidFill>
                <a:latin typeface="+mn-lt"/>
                <a:cs typeface="Calibri" panose="020F0502020204030204" pitchFamily="34" charset="0"/>
              </a:rPr>
            </a:br>
            <a:endParaRPr lang="en-US" altLang="en-US" sz="2600" b="0" dirty="0">
              <a:latin typeface="+mn-lt"/>
            </a:endParaRPr>
          </a:p>
          <a:p>
            <a:pPr lvl="0" eaLnBrk="0" fontAlgn="base" hangingPunct="0">
              <a:spcBef>
                <a:spcPct val="0"/>
              </a:spcBef>
              <a:spcAft>
                <a:spcPct val="0"/>
              </a:spcAft>
            </a:pPr>
            <a:r>
              <a:rPr lang="en-US" altLang="en-US" sz="2600" b="0" dirty="0">
                <a:solidFill>
                  <a:srgbClr val="000000"/>
                </a:solidFill>
                <a:latin typeface="+mn-lt"/>
                <a:cs typeface="Calibri" panose="020F0502020204030204" pitchFamily="34" charset="0"/>
              </a:rPr>
              <a:t>Callers to these lines will also be advised to call back starting March 9, 2020 to speak with a live customer service representative (CSR). Callers to all other language lines will hear the message to call back starting March 9, 2020, to speak with a live CSR. </a:t>
            </a:r>
            <a:endParaRPr lang="en-US" altLang="en-US" sz="2600" b="0" dirty="0">
              <a:latin typeface="+mn-lt"/>
            </a:endParaRPr>
          </a:p>
          <a:p>
            <a:pPr lvl="0" eaLnBrk="0" fontAlgn="base" hangingPunct="0">
              <a:spcBef>
                <a:spcPct val="0"/>
              </a:spcBef>
              <a:spcAft>
                <a:spcPct val="0"/>
              </a:spcAft>
            </a:pPr>
            <a:br>
              <a:rPr lang="en-US" altLang="en-US" sz="2600" b="0" dirty="0">
                <a:solidFill>
                  <a:srgbClr val="000000"/>
                </a:solidFill>
                <a:latin typeface="+mn-lt"/>
                <a:cs typeface="Calibri" panose="020F0502020204030204" pitchFamily="34" charset="0"/>
              </a:rPr>
            </a:br>
            <a:endParaRPr lang="en-US" altLang="en-US" sz="2600" b="0" dirty="0">
              <a:latin typeface="+mn-lt"/>
            </a:endParaRPr>
          </a:p>
          <a:p>
            <a:pPr lvl="0" eaLnBrk="0" fontAlgn="base" hangingPunct="0">
              <a:spcBef>
                <a:spcPct val="0"/>
              </a:spcBef>
              <a:spcAft>
                <a:spcPct val="0"/>
              </a:spcAft>
            </a:pPr>
            <a:r>
              <a:rPr lang="en-US" altLang="en-US" sz="2600" b="0" dirty="0">
                <a:solidFill>
                  <a:srgbClr val="000000"/>
                </a:solidFill>
                <a:latin typeface="+mn-lt"/>
                <a:cs typeface="Calibri" panose="020F0502020204030204" pitchFamily="34" charset="0"/>
              </a:rPr>
              <a:t>Beginning March 9, 2020, all lines will begin live CSR support providing information about the 2020 Census and assistance with the questionnaire.</a:t>
            </a:r>
            <a:endParaRPr lang="en-US" altLang="en-US" sz="2600" b="0" dirty="0">
              <a:latin typeface="+mn-lt"/>
            </a:endParaRPr>
          </a:p>
          <a:p>
            <a:pPr lvl="0" eaLnBrk="0" fontAlgn="base" hangingPunct="0">
              <a:spcBef>
                <a:spcPct val="0"/>
              </a:spcBef>
              <a:spcAft>
                <a:spcPct val="0"/>
              </a:spcAft>
            </a:pPr>
            <a:br>
              <a:rPr lang="en-US" altLang="en-US" sz="2600" b="0" dirty="0">
                <a:solidFill>
                  <a:srgbClr val="000000"/>
                </a:solidFill>
                <a:latin typeface="+mn-lt"/>
                <a:cs typeface="Calibri" panose="020F0502020204030204" pitchFamily="34" charset="0"/>
              </a:rPr>
            </a:br>
            <a:endParaRPr lang="en-US" altLang="en-US" sz="2600" b="0" dirty="0">
              <a:latin typeface="+mn-lt"/>
            </a:endParaRPr>
          </a:p>
          <a:p>
            <a:pPr lvl="0" eaLnBrk="0" fontAlgn="base" hangingPunct="0">
              <a:spcBef>
                <a:spcPct val="0"/>
              </a:spcBef>
              <a:spcAft>
                <a:spcPct val="0"/>
              </a:spcAft>
            </a:pPr>
            <a:r>
              <a:rPr lang="en-US" altLang="en-US" sz="2600" b="0" dirty="0">
                <a:solidFill>
                  <a:srgbClr val="000000"/>
                </a:solidFill>
                <a:latin typeface="+mn-lt"/>
                <a:cs typeface="Calibri" panose="020F0502020204030204" pitchFamily="34" charset="0"/>
              </a:rPr>
              <a:t>Callers to the English and Spanish language lines will be routed through the IVR system prior to being transferred to a CSR. Callers to all other language lines will be greeted in that language by a CSR. </a:t>
            </a:r>
            <a:endParaRPr lang="en-US" altLang="en-US" sz="2600" b="0" dirty="0">
              <a:latin typeface="+mn-lt"/>
            </a:endParaRPr>
          </a:p>
          <a:p>
            <a:pPr lvl="0" eaLnBrk="0" fontAlgn="base" hangingPunct="0">
              <a:spcBef>
                <a:spcPct val="0"/>
              </a:spcBef>
              <a:spcAft>
                <a:spcPct val="0"/>
              </a:spcAft>
            </a:pPr>
            <a:endParaRPr lang="en-US" altLang="en-US" sz="1600" b="0" dirty="0"/>
          </a:p>
        </p:txBody>
      </p:sp>
      <p:sp>
        <p:nvSpPr>
          <p:cNvPr id="4" name="Slide Number Placeholder 3">
            <a:extLst>
              <a:ext uri="{FF2B5EF4-FFF2-40B4-BE49-F238E27FC236}">
                <a16:creationId xmlns:a16="http://schemas.microsoft.com/office/drawing/2014/main" id="{B63668E7-89AC-43AC-9723-48D1C137DC1E}"/>
              </a:ext>
            </a:extLst>
          </p:cNvPr>
          <p:cNvSpPr>
            <a:spLocks noGrp="1"/>
          </p:cNvSpPr>
          <p:nvPr>
            <p:ph type="sldNum" sz="quarter" idx="11"/>
          </p:nvPr>
        </p:nvSpPr>
        <p:spPr/>
        <p:txBody>
          <a:bodyPr/>
          <a:lstStyle/>
          <a:p>
            <a:fld id="{2BEE099A-8562-47CA-944D-F82EDDAC5192}" type="slidenum">
              <a:rPr lang="en-US" smtClean="0"/>
              <a:pPr/>
              <a:t>5</a:t>
            </a:fld>
            <a:endParaRPr lang="en-US" dirty="0"/>
          </a:p>
        </p:txBody>
      </p:sp>
      <p:sp>
        <p:nvSpPr>
          <p:cNvPr id="7" name="Rectangle 5">
            <a:extLst>
              <a:ext uri="{FF2B5EF4-FFF2-40B4-BE49-F238E27FC236}">
                <a16:creationId xmlns:a16="http://schemas.microsoft.com/office/drawing/2014/main" id="{04FF8EB1-FD85-4317-97AE-3797B04B8C18}"/>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30960E1A-7406-4960-8C29-A38C9F3E3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594" y="1422467"/>
            <a:ext cx="3957901" cy="432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58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9A10-797E-452B-9E78-255C74681A12}"/>
              </a:ext>
            </a:extLst>
          </p:cNvPr>
          <p:cNvSpPr>
            <a:spLocks noGrp="1"/>
          </p:cNvSpPr>
          <p:nvPr>
            <p:ph type="title"/>
          </p:nvPr>
        </p:nvSpPr>
        <p:spPr>
          <a:xfrm>
            <a:off x="461629" y="141652"/>
            <a:ext cx="9078441" cy="1143000"/>
          </a:xfrm>
        </p:spPr>
        <p:txBody>
          <a:bodyPr>
            <a:normAutofit/>
          </a:bodyPr>
          <a:lstStyle/>
          <a:p>
            <a:r>
              <a:rPr lang="en-US" sz="3200" dirty="0">
                <a:latin typeface="+mn-lt"/>
              </a:rPr>
              <a:t>Overview of Non-English Language Support</a:t>
            </a:r>
          </a:p>
        </p:txBody>
      </p:sp>
      <p:sp>
        <p:nvSpPr>
          <p:cNvPr id="4" name="Rectangle 3">
            <a:extLst>
              <a:ext uri="{FF2B5EF4-FFF2-40B4-BE49-F238E27FC236}">
                <a16:creationId xmlns:a16="http://schemas.microsoft.com/office/drawing/2014/main" id="{7C7621DE-6567-4B1A-9C1C-703D5925B91E}"/>
              </a:ext>
            </a:extLst>
          </p:cNvPr>
          <p:cNvSpPr/>
          <p:nvPr/>
        </p:nvSpPr>
        <p:spPr>
          <a:xfrm>
            <a:off x="5784622" y="1530223"/>
            <a:ext cx="3609037" cy="444352"/>
          </a:xfrm>
          <a:prstGeom prst="rect">
            <a:avLst/>
          </a:prstGeom>
          <a:solidFill>
            <a:srgbClr val="EDF2F9"/>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466725">
              <a:spcBef>
                <a:spcPct val="0"/>
              </a:spcBef>
              <a:defRPr/>
            </a:pPr>
            <a:r>
              <a:rPr lang="en-US" sz="1200" b="1" kern="0" dirty="0">
                <a:solidFill>
                  <a:srgbClr val="4F81BD">
                    <a:lumMod val="75000"/>
                  </a:srgbClr>
                </a:solidFill>
                <a:latin typeface="Calibri"/>
                <a:cs typeface="Arial" panose="020B0604020202020204" pitchFamily="34" charset="0"/>
              </a:rPr>
              <a:t>Language Guides (Video and Print)</a:t>
            </a:r>
          </a:p>
          <a:p>
            <a:pPr defTabSz="466725">
              <a:spcBef>
                <a:spcPct val="0"/>
              </a:spcBef>
              <a:defRPr/>
            </a:pPr>
            <a:r>
              <a:rPr lang="en-US" sz="1200" b="1" kern="0" dirty="0">
                <a:solidFill>
                  <a:srgbClr val="4F81BD">
                    <a:lumMod val="75000"/>
                  </a:srgbClr>
                </a:solidFill>
                <a:latin typeface="Calibri"/>
                <a:cs typeface="Arial" panose="020B0604020202020204" pitchFamily="34" charset="0"/>
              </a:rPr>
              <a:t>Language Glossaries Language Identification Card</a:t>
            </a:r>
            <a:endParaRPr lang="en-US" sz="1200" b="1" kern="0" dirty="0">
              <a:solidFill>
                <a:srgbClr val="4F81BD">
                  <a:lumMod val="75000"/>
                </a:srgbClr>
              </a:solidFill>
              <a:latin typeface="Calibri"/>
            </a:endParaRPr>
          </a:p>
        </p:txBody>
      </p:sp>
      <p:sp>
        <p:nvSpPr>
          <p:cNvPr id="6" name="Rectangle 5">
            <a:extLst>
              <a:ext uri="{FF2B5EF4-FFF2-40B4-BE49-F238E27FC236}">
                <a16:creationId xmlns:a16="http://schemas.microsoft.com/office/drawing/2014/main" id="{98496A31-DBE1-45E8-9476-8A6D0169B387}"/>
              </a:ext>
            </a:extLst>
          </p:cNvPr>
          <p:cNvSpPr/>
          <p:nvPr/>
        </p:nvSpPr>
        <p:spPr>
          <a:xfrm>
            <a:off x="9393659" y="1527017"/>
            <a:ext cx="2317999" cy="444352"/>
          </a:xfrm>
          <a:prstGeom prst="rect">
            <a:avLst/>
          </a:prstGeom>
          <a:solidFill>
            <a:srgbClr val="4F81BD">
              <a:lumMod val="40000"/>
              <a:lumOff val="6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466725">
              <a:lnSpc>
                <a:spcPct val="90000"/>
              </a:lnSpc>
              <a:spcBef>
                <a:spcPct val="0"/>
              </a:spcBef>
              <a:defRPr/>
            </a:pPr>
            <a:r>
              <a:rPr lang="en-US" sz="1200" b="1" kern="0" dirty="0">
                <a:solidFill>
                  <a:srgbClr val="3576BA"/>
                </a:solidFill>
                <a:latin typeface="Calibri"/>
                <a:cs typeface="Arial" panose="020B0604020202020204" pitchFamily="34" charset="0"/>
              </a:rPr>
              <a:t>Paper Questionnaire </a:t>
            </a:r>
          </a:p>
          <a:p>
            <a:pPr defTabSz="466725">
              <a:lnSpc>
                <a:spcPct val="90000"/>
              </a:lnSpc>
              <a:spcBef>
                <a:spcPct val="0"/>
              </a:spcBef>
              <a:spcAft>
                <a:spcPct val="35000"/>
              </a:spcAft>
              <a:defRPr/>
            </a:pPr>
            <a:r>
              <a:rPr lang="en-US" sz="1200" b="1" kern="0" dirty="0">
                <a:solidFill>
                  <a:srgbClr val="3576BA"/>
                </a:solidFill>
                <a:latin typeface="Calibri"/>
                <a:cs typeface="Arial" panose="020B0604020202020204" pitchFamily="34" charset="0"/>
              </a:rPr>
              <a:t>&amp; Mailing Materials</a:t>
            </a:r>
          </a:p>
        </p:txBody>
      </p:sp>
      <p:sp>
        <p:nvSpPr>
          <p:cNvPr id="7" name="Rectangle 6">
            <a:extLst>
              <a:ext uri="{FF2B5EF4-FFF2-40B4-BE49-F238E27FC236}">
                <a16:creationId xmlns:a16="http://schemas.microsoft.com/office/drawing/2014/main" id="{0BA63D22-9893-4617-A7B8-95E916E05AB9}"/>
              </a:ext>
            </a:extLst>
          </p:cNvPr>
          <p:cNvSpPr/>
          <p:nvPr/>
        </p:nvSpPr>
        <p:spPr>
          <a:xfrm>
            <a:off x="5772253" y="2002090"/>
            <a:ext cx="3621406" cy="3771106"/>
          </a:xfrm>
          <a:prstGeom prst="rect">
            <a:avLst/>
          </a:prstGeom>
          <a:solidFill>
            <a:srgbClr val="EDF2F9"/>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defTabSz="685800">
              <a:spcAft>
                <a:spcPts val="450"/>
              </a:spcAft>
              <a:defRPr/>
            </a:pPr>
            <a:r>
              <a:rPr lang="en-US" sz="1200" b="1" kern="0" dirty="0">
                <a:solidFill>
                  <a:srgbClr val="4F81BD">
                    <a:lumMod val="75000"/>
                  </a:srgbClr>
                </a:solidFill>
                <a:latin typeface="Calibri"/>
              </a:rPr>
              <a:t>59 Non-English Languages</a:t>
            </a:r>
          </a:p>
          <a:p>
            <a:pPr defTabSz="685800">
              <a:defRPr/>
            </a:pPr>
            <a:r>
              <a:rPr lang="en-US" sz="1200" kern="0" dirty="0">
                <a:solidFill>
                  <a:prstClr val="black"/>
                </a:solidFill>
                <a:latin typeface="Calibri"/>
              </a:rPr>
              <a:t>Video and print language guides will be available online. Glossaries provide key terminology to bilingual staff. Language Identification Card expanded to 59 languages (50 in 2010). </a:t>
            </a:r>
            <a:r>
              <a:rPr lang="en-US" sz="1200" i="1" kern="0" dirty="0">
                <a:solidFill>
                  <a:prstClr val="black"/>
                </a:solidFill>
                <a:latin typeface="Calibri"/>
              </a:rPr>
              <a:t>Language listed below are in order of need (top to bottom, left to right).</a:t>
            </a:r>
          </a:p>
        </p:txBody>
      </p:sp>
      <p:sp>
        <p:nvSpPr>
          <p:cNvPr id="9" name="Rectangle 8">
            <a:extLst>
              <a:ext uri="{FF2B5EF4-FFF2-40B4-BE49-F238E27FC236}">
                <a16:creationId xmlns:a16="http://schemas.microsoft.com/office/drawing/2014/main" id="{CB63E2B5-52EC-4603-8F3D-CE1490C1AE76}"/>
              </a:ext>
            </a:extLst>
          </p:cNvPr>
          <p:cNvSpPr/>
          <p:nvPr/>
        </p:nvSpPr>
        <p:spPr>
          <a:xfrm>
            <a:off x="9434729" y="2002090"/>
            <a:ext cx="2276930" cy="1727098"/>
          </a:xfrm>
          <a:prstGeom prst="rect">
            <a:avLst/>
          </a:prstGeom>
          <a:solidFill>
            <a:srgbClr val="4F81BD">
              <a:lumMod val="40000"/>
              <a:lumOff val="6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defTabSz="685800">
              <a:spcAft>
                <a:spcPts val="450"/>
              </a:spcAft>
              <a:defRPr/>
            </a:pPr>
            <a:r>
              <a:rPr lang="en-US" sz="1200" b="1" kern="0" dirty="0">
                <a:solidFill>
                  <a:srgbClr val="4F81BD">
                    <a:lumMod val="75000"/>
                  </a:srgbClr>
                </a:solidFill>
                <a:latin typeface="Calibri"/>
              </a:rPr>
              <a:t>Spanish</a:t>
            </a:r>
          </a:p>
          <a:p>
            <a:pPr defTabSz="685800">
              <a:spcAft>
                <a:spcPts val="450"/>
              </a:spcAft>
              <a:defRPr/>
            </a:pPr>
            <a:r>
              <a:rPr lang="en-US" sz="1200" kern="0" dirty="0">
                <a:solidFill>
                  <a:prstClr val="black">
                    <a:lumMod val="75000"/>
                    <a:lumOff val="25000"/>
                  </a:prstClr>
                </a:solidFill>
                <a:latin typeface="Calibri"/>
              </a:rPr>
              <a:t>Bilingual mailing materials and questionnaires will be sent to addresses in bilingual tracts. </a:t>
            </a:r>
          </a:p>
          <a:p>
            <a:pPr defTabSz="685800">
              <a:defRPr/>
            </a:pPr>
            <a:r>
              <a:rPr lang="en-US" sz="1200" kern="0" dirty="0">
                <a:solidFill>
                  <a:prstClr val="black">
                    <a:lumMod val="75000"/>
                    <a:lumOff val="25000"/>
                  </a:prstClr>
                </a:solidFill>
                <a:latin typeface="Calibri"/>
              </a:rPr>
              <a:t>Mailings will include instructions on responding via Internet or phone in 12 non-English languages. </a:t>
            </a:r>
          </a:p>
        </p:txBody>
      </p:sp>
      <p:graphicFrame>
        <p:nvGraphicFramePr>
          <p:cNvPr id="10" name="Table 9">
            <a:extLst>
              <a:ext uri="{FF2B5EF4-FFF2-40B4-BE49-F238E27FC236}">
                <a16:creationId xmlns:a16="http://schemas.microsoft.com/office/drawing/2014/main" id="{30FF5DE4-0C03-4151-9BA8-6EE9C09409A7}"/>
              </a:ext>
            </a:extLst>
          </p:cNvPr>
          <p:cNvGraphicFramePr>
            <a:graphicFrameLocks noGrp="1"/>
          </p:cNvGraphicFramePr>
          <p:nvPr/>
        </p:nvGraphicFramePr>
        <p:xfrm>
          <a:off x="5865017" y="3305608"/>
          <a:ext cx="4037683" cy="2370582"/>
        </p:xfrm>
        <a:graphic>
          <a:graphicData uri="http://schemas.openxmlformats.org/drawingml/2006/table">
            <a:tbl>
              <a:tblPr firstRow="1" bandRow="1"/>
              <a:tblGrid>
                <a:gridCol w="798723">
                  <a:extLst>
                    <a:ext uri="{9D8B030D-6E8A-4147-A177-3AD203B41FA5}">
                      <a16:colId xmlns:a16="http://schemas.microsoft.com/office/drawing/2014/main" val="3260796918"/>
                    </a:ext>
                  </a:extLst>
                </a:gridCol>
                <a:gridCol w="620676">
                  <a:extLst>
                    <a:ext uri="{9D8B030D-6E8A-4147-A177-3AD203B41FA5}">
                      <a16:colId xmlns:a16="http://schemas.microsoft.com/office/drawing/2014/main" val="161387545"/>
                    </a:ext>
                  </a:extLst>
                </a:gridCol>
                <a:gridCol w="651772">
                  <a:extLst>
                    <a:ext uri="{9D8B030D-6E8A-4147-A177-3AD203B41FA5}">
                      <a16:colId xmlns:a16="http://schemas.microsoft.com/office/drawing/2014/main" val="1629139538"/>
                    </a:ext>
                  </a:extLst>
                </a:gridCol>
                <a:gridCol w="652750">
                  <a:extLst>
                    <a:ext uri="{9D8B030D-6E8A-4147-A177-3AD203B41FA5}">
                      <a16:colId xmlns:a16="http://schemas.microsoft.com/office/drawing/2014/main" val="3872559366"/>
                    </a:ext>
                  </a:extLst>
                </a:gridCol>
                <a:gridCol w="1313762">
                  <a:extLst>
                    <a:ext uri="{9D8B030D-6E8A-4147-A177-3AD203B41FA5}">
                      <a16:colId xmlns:a16="http://schemas.microsoft.com/office/drawing/2014/main" val="1529331261"/>
                    </a:ext>
                  </a:extLst>
                </a:gridCol>
              </a:tblGrid>
              <a:tr h="14849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Spanish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accent1">
                              <a:lumMod val="75000"/>
                            </a:schemeClr>
                          </a:solidFill>
                          <a:effectLst/>
                          <a:latin typeface="Calibri" panose="020F0502020204030204" pitchFamily="34" charset="0"/>
                          <a:ea typeface="+mn-ea"/>
                          <a:cs typeface="+mn-cs"/>
                        </a:rPr>
                        <a:t>Italian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Khmer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100" b="0" kern="1200" dirty="0">
                          <a:solidFill>
                            <a:schemeClr val="accent1">
                              <a:lumMod val="75000"/>
                            </a:schemeClr>
                          </a:solidFill>
                          <a:effectLst/>
                          <a:latin typeface="Calibri" panose="020F0502020204030204" pitchFamily="34" charset="0"/>
                          <a:ea typeface="+mn-ea"/>
                          <a:cs typeface="+mn-cs"/>
                        </a:rPr>
                        <a:t>Tamil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Croatian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48547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Chinese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Farsi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Nepali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Navajo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Bulgarian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3198314"/>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Vietnamese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German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Urdu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Hungarian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Twi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928039"/>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Korean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Armenian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Romanian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Hebrew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Lithuanian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01438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Russian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Hindi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Telugu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Malayalam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Yoruba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715595"/>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Ukrainian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Burmese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Swahili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Czech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97514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Tagalog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Bengali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Punjabi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Yiddish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Igbo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371144"/>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Polish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Greek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Lao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Indonesian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Marathi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85996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French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Amharic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Hmong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Serbian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Sinhala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7144690"/>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Haitian Creole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Somali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Albanian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Tigrinya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Slovak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6137085"/>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Portuguese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Thai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Turkish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Ilocano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0" kern="1200" dirty="0">
                          <a:solidFill>
                            <a:schemeClr val="accent1">
                              <a:lumMod val="75000"/>
                            </a:schemeClr>
                          </a:solidFill>
                          <a:effectLst/>
                          <a:latin typeface="Calibri" panose="020F0502020204030204" pitchFamily="34" charset="0"/>
                          <a:ea typeface="+mn-ea"/>
                          <a:cs typeface="+mn-cs"/>
                        </a:rPr>
                        <a:t>American</a:t>
                      </a:r>
                    </a:p>
                    <a:p>
                      <a:r>
                        <a:rPr lang="en-US" sz="1100" b="0" kern="1200" dirty="0">
                          <a:solidFill>
                            <a:schemeClr val="accent1">
                              <a:lumMod val="75000"/>
                            </a:schemeClr>
                          </a:solidFill>
                          <a:effectLst/>
                          <a:latin typeface="Calibri" panose="020F0502020204030204" pitchFamily="34" charset="0"/>
                          <a:ea typeface="+mn-ea"/>
                          <a:cs typeface="+mn-cs"/>
                        </a:rPr>
                        <a:t>Sign Language</a:t>
                      </a:r>
                      <a:endParaRPr lang="en-US" sz="1100" dirty="0">
                        <a:solidFill>
                          <a:schemeClr val="accent1">
                            <a:lumMod val="75000"/>
                          </a:schemeClr>
                        </a:solidFill>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917876"/>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0" kern="1200" dirty="0">
                          <a:solidFill>
                            <a:schemeClr val="accent1">
                              <a:lumMod val="75000"/>
                            </a:schemeClr>
                          </a:solidFill>
                          <a:effectLst/>
                          <a:latin typeface="Calibri" panose="020F0502020204030204" pitchFamily="34" charset="0"/>
                          <a:ea typeface="+mn-ea"/>
                          <a:cs typeface="+mn-cs"/>
                        </a:rPr>
                        <a:t>Japanese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accent1">
                              <a:lumMod val="75000"/>
                            </a:schemeClr>
                          </a:solidFill>
                          <a:effectLst/>
                          <a:latin typeface="Calibri" panose="020F0502020204030204" pitchFamily="34" charset="0"/>
                          <a:ea typeface="+mn-ea"/>
                          <a:cs typeface="+mn-cs"/>
                        </a:rPr>
                        <a:t>Gujarati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0" kern="1200" dirty="0">
                          <a:solidFill>
                            <a:schemeClr val="accent1">
                              <a:lumMod val="75000"/>
                            </a:schemeClr>
                          </a:solidFill>
                          <a:effectLst/>
                          <a:latin typeface="Calibri" panose="020F0502020204030204" pitchFamily="34" charset="0"/>
                          <a:ea typeface="+mn-ea"/>
                          <a:cs typeface="+mn-cs"/>
                        </a:rPr>
                        <a:t>Bosnian</a:t>
                      </a:r>
                      <a:endParaRPr lang="en-US" sz="1100" dirty="0">
                        <a:solidFill>
                          <a:schemeClr val="accent1">
                            <a:lumMod val="75000"/>
                          </a:schemeClr>
                        </a:solidFill>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0" kern="1200" dirty="0">
                          <a:solidFill>
                            <a:schemeClr val="accent1">
                              <a:lumMod val="75000"/>
                            </a:schemeClr>
                          </a:solidFill>
                          <a:effectLst/>
                          <a:latin typeface="Calibri" panose="020F0502020204030204" pitchFamily="34" charset="0"/>
                          <a:ea typeface="+mn-ea"/>
                          <a:cs typeface="+mn-cs"/>
                        </a:rPr>
                        <a:t>Dutch</a:t>
                      </a:r>
                      <a:endParaRPr lang="en-US" sz="1100" dirty="0">
                        <a:solidFill>
                          <a:schemeClr val="accent1">
                            <a:lumMod val="75000"/>
                          </a:schemeClr>
                        </a:solidFill>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2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299807"/>
                  </a:ext>
                </a:extLst>
              </a:tr>
            </a:tbl>
          </a:graphicData>
        </a:graphic>
      </p:graphicFrame>
      <p:sp>
        <p:nvSpPr>
          <p:cNvPr id="15" name="Rectangle 14">
            <a:extLst>
              <a:ext uri="{FF2B5EF4-FFF2-40B4-BE49-F238E27FC236}">
                <a16:creationId xmlns:a16="http://schemas.microsoft.com/office/drawing/2014/main" id="{502C0D6C-6E56-4B2D-BF1E-07BF08CDBE60}"/>
              </a:ext>
            </a:extLst>
          </p:cNvPr>
          <p:cNvSpPr/>
          <p:nvPr/>
        </p:nvSpPr>
        <p:spPr>
          <a:xfrm>
            <a:off x="9420379" y="3759909"/>
            <a:ext cx="2305630" cy="2011587"/>
          </a:xfrm>
          <a:prstGeom prst="rect">
            <a:avLst/>
          </a:prstGeom>
          <a:solidFill>
            <a:srgbClr val="4F81BD">
              <a:lumMod val="40000"/>
              <a:lumOff val="6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defTabSz="466725">
              <a:lnSpc>
                <a:spcPct val="90000"/>
              </a:lnSpc>
              <a:spcBef>
                <a:spcPct val="0"/>
              </a:spcBef>
              <a:spcAft>
                <a:spcPts val="450"/>
              </a:spcAft>
              <a:defRPr/>
            </a:pPr>
            <a:r>
              <a:rPr lang="en-US" sz="1200" b="1" kern="0" dirty="0">
                <a:solidFill>
                  <a:srgbClr val="4F81BD">
                    <a:lumMod val="75000"/>
                  </a:srgbClr>
                </a:solidFill>
                <a:latin typeface="Calibri"/>
              </a:rPr>
              <a:t>During Nonresponse Followup enumerators use:</a:t>
            </a:r>
          </a:p>
          <a:p>
            <a:pPr marL="41672" indent="-41672" defTabSz="685800">
              <a:buFont typeface="Arial" panose="020B0604020202020204" pitchFamily="34" charset="0"/>
              <a:buChar char="•"/>
              <a:tabLst>
                <a:tab pos="41672" algn="l"/>
              </a:tabLst>
              <a:defRPr/>
            </a:pPr>
            <a:r>
              <a:rPr lang="en-US" sz="1200" kern="0" dirty="0">
                <a:solidFill>
                  <a:prstClr val="black">
                    <a:lumMod val="75000"/>
                    <a:lumOff val="25000"/>
                  </a:prstClr>
                </a:solidFill>
                <a:latin typeface="Calibri"/>
              </a:rPr>
              <a:t>A bilingual handheld instrument (English/Spanish)</a:t>
            </a:r>
          </a:p>
          <a:p>
            <a:pPr marL="41672" indent="-41672" defTabSz="685800">
              <a:buFont typeface="Arial" panose="020B0604020202020204" pitchFamily="34" charset="0"/>
              <a:buChar char="•"/>
              <a:tabLst>
                <a:tab pos="41672" algn="l"/>
              </a:tabLst>
              <a:defRPr/>
            </a:pPr>
            <a:r>
              <a:rPr lang="en-US" sz="1200" kern="0" dirty="0">
                <a:solidFill>
                  <a:prstClr val="black">
                    <a:lumMod val="75000"/>
                    <a:lumOff val="25000"/>
                  </a:prstClr>
                </a:solidFill>
                <a:latin typeface="Calibri"/>
              </a:rPr>
              <a:t>Bilingual materials (English/Spanish) </a:t>
            </a:r>
          </a:p>
          <a:p>
            <a:pPr marL="41672" indent="-41672" defTabSz="685800">
              <a:buFont typeface="Arial" panose="020B0604020202020204" pitchFamily="34" charset="0"/>
              <a:buChar char="•"/>
              <a:tabLst>
                <a:tab pos="41672" algn="l"/>
              </a:tabLst>
              <a:defRPr/>
            </a:pPr>
            <a:r>
              <a:rPr lang="en-US" sz="1200" kern="0" dirty="0">
                <a:solidFill>
                  <a:prstClr val="black">
                    <a:lumMod val="75000"/>
                    <a:lumOff val="25000"/>
                  </a:prstClr>
                </a:solidFill>
                <a:latin typeface="Calibri"/>
              </a:rPr>
              <a:t>Instructions to respond online or by phone in 12 non-English languages</a:t>
            </a:r>
          </a:p>
          <a:p>
            <a:pPr marL="41672" indent="-41672" defTabSz="685800">
              <a:buFont typeface="Arial" panose="020B0604020202020204" pitchFamily="34" charset="0"/>
              <a:buChar char="•"/>
              <a:tabLst>
                <a:tab pos="41672" algn="l"/>
              </a:tabLst>
              <a:defRPr/>
            </a:pPr>
            <a:r>
              <a:rPr lang="en-US" sz="1200" kern="0" dirty="0">
                <a:solidFill>
                  <a:prstClr val="black">
                    <a:lumMod val="75000"/>
                    <a:lumOff val="25000"/>
                  </a:prstClr>
                </a:solidFill>
                <a:latin typeface="Calibri"/>
              </a:rPr>
              <a:t>Language Identification Card</a:t>
            </a:r>
          </a:p>
        </p:txBody>
      </p:sp>
      <p:sp>
        <p:nvSpPr>
          <p:cNvPr id="16" name="Slide Number Placeholder 15">
            <a:extLst>
              <a:ext uri="{FF2B5EF4-FFF2-40B4-BE49-F238E27FC236}">
                <a16:creationId xmlns:a16="http://schemas.microsoft.com/office/drawing/2014/main" id="{1502CA27-9BD9-4D90-8A11-518BD2460205}"/>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6</a:t>
            </a:fld>
            <a:endParaRPr lang="en-US" dirty="0"/>
          </a:p>
        </p:txBody>
      </p:sp>
      <p:sp>
        <p:nvSpPr>
          <p:cNvPr id="3" name="TextBox 2">
            <a:extLst>
              <a:ext uri="{FF2B5EF4-FFF2-40B4-BE49-F238E27FC236}">
                <a16:creationId xmlns:a16="http://schemas.microsoft.com/office/drawing/2014/main" id="{3DADDFCC-811F-4110-8D6A-964FEFB0AAE8}"/>
              </a:ext>
            </a:extLst>
          </p:cNvPr>
          <p:cNvSpPr txBox="1"/>
          <p:nvPr/>
        </p:nvSpPr>
        <p:spPr>
          <a:xfrm>
            <a:off x="775627" y="2174344"/>
            <a:ext cx="4950244" cy="3139321"/>
          </a:xfrm>
          <a:prstGeom prst="rect">
            <a:avLst/>
          </a:prstGeom>
          <a:noFill/>
        </p:spPr>
        <p:txBody>
          <a:bodyPr wrap="square" rtlCol="0">
            <a:spAutoFit/>
          </a:bodyPr>
          <a:lstStyle/>
          <a:p>
            <a:r>
              <a:rPr lang="en-US" dirty="0"/>
              <a:t>To view the 2020Census.gov landing page in any of the non-English 59 languages click</a:t>
            </a:r>
            <a:r>
              <a:rPr lang="en-US" dirty="0">
                <a:hlinkClick r:id="rId2" tooltip="https://2020census.gov/en/languages.html"/>
              </a:rPr>
              <a:t> here</a:t>
            </a:r>
            <a:r>
              <a:rPr lang="en-US" dirty="0"/>
              <a:t>.</a:t>
            </a:r>
          </a:p>
          <a:p>
            <a:endParaRPr lang="en-US" dirty="0"/>
          </a:p>
          <a:p>
            <a:r>
              <a:rPr lang="en-US" dirty="0"/>
              <a:t>Language Guides</a:t>
            </a:r>
          </a:p>
          <a:p>
            <a:r>
              <a:rPr lang="en-US" dirty="0">
                <a:hlinkClick r:id="rId3"/>
              </a:rPr>
              <a:t>https://www.census.gov/programs-surveys/decennial-census/2020-census/planning-management/language-resources/language-guides.html</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249410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7C36CE-8EE0-47C2-904C-E61EAF39BC04}"/>
              </a:ext>
            </a:extLst>
          </p:cNvPr>
          <p:cNvSpPr>
            <a:spLocks noGrp="1"/>
          </p:cNvSpPr>
          <p:nvPr>
            <p:ph type="sldNum" sz="quarter" idx="11"/>
          </p:nvPr>
        </p:nvSpPr>
        <p:spPr/>
        <p:txBody>
          <a:bodyPr/>
          <a:lstStyle/>
          <a:p>
            <a:fld id="{2BEE099A-8562-47CA-944D-F82EDDAC5192}" type="slidenum">
              <a:rPr lang="en-US" smtClean="0"/>
              <a:pPr/>
              <a:t>7</a:t>
            </a:fld>
            <a:endParaRPr lang="en-US" dirty="0"/>
          </a:p>
        </p:txBody>
      </p:sp>
      <p:pic>
        <p:nvPicPr>
          <p:cNvPr id="3" name="Picture 2">
            <a:extLst>
              <a:ext uri="{FF2B5EF4-FFF2-40B4-BE49-F238E27FC236}">
                <a16:creationId xmlns:a16="http://schemas.microsoft.com/office/drawing/2014/main" id="{A2C4017C-2EFC-4700-B16A-1B29F784887B}"/>
              </a:ext>
            </a:extLst>
          </p:cNvPr>
          <p:cNvPicPr>
            <a:picLocks noChangeAspect="1"/>
          </p:cNvPicPr>
          <p:nvPr/>
        </p:nvPicPr>
        <p:blipFill>
          <a:blip r:embed="rId2"/>
          <a:stretch>
            <a:fillRect/>
          </a:stretch>
        </p:blipFill>
        <p:spPr>
          <a:xfrm>
            <a:off x="1838117" y="1952538"/>
            <a:ext cx="3477302" cy="4038600"/>
          </a:xfrm>
          <a:prstGeom prst="rect">
            <a:avLst/>
          </a:prstGeom>
        </p:spPr>
      </p:pic>
      <p:sp>
        <p:nvSpPr>
          <p:cNvPr id="4" name="Rectangle 3">
            <a:extLst>
              <a:ext uri="{FF2B5EF4-FFF2-40B4-BE49-F238E27FC236}">
                <a16:creationId xmlns:a16="http://schemas.microsoft.com/office/drawing/2014/main" id="{EABBBAD2-BD49-4431-93A0-F5887DA2FEB0}"/>
              </a:ext>
            </a:extLst>
          </p:cNvPr>
          <p:cNvSpPr/>
          <p:nvPr/>
        </p:nvSpPr>
        <p:spPr>
          <a:xfrm>
            <a:off x="5858312" y="2117129"/>
            <a:ext cx="4572000" cy="1323439"/>
          </a:xfrm>
          <a:prstGeom prst="rect">
            <a:avLst/>
          </a:prstGeom>
        </p:spPr>
        <p:txBody>
          <a:bodyPr>
            <a:spAutoFit/>
          </a:bodyPr>
          <a:lstStyle/>
          <a:p>
            <a:pPr lvl="0">
              <a:defRPr/>
            </a:pPr>
            <a:r>
              <a:rPr lang="en-US" sz="1600" dirty="0">
                <a:solidFill>
                  <a:schemeClr val="tx2"/>
                </a:solidFill>
                <a:latin typeface="Calibri" panose="020F0502020204030204" pitchFamily="34" charset="0"/>
              </a:rPr>
              <a:t>Every household will have the option of responding online, by phone, or by mail. </a:t>
            </a:r>
          </a:p>
          <a:p>
            <a:pPr lvl="0">
              <a:defRPr/>
            </a:pPr>
            <a:endParaRPr lang="en-US" sz="1600" dirty="0">
              <a:solidFill>
                <a:schemeClr val="tx2"/>
              </a:solidFill>
              <a:latin typeface="Calibri" panose="020F0502020204030204" pitchFamily="34" charset="0"/>
            </a:endParaRPr>
          </a:p>
          <a:p>
            <a:pPr lvl="0">
              <a:defRPr/>
            </a:pPr>
            <a:r>
              <a:rPr lang="en-US" sz="1600" dirty="0">
                <a:solidFill>
                  <a:schemeClr val="tx2"/>
                </a:solidFill>
                <a:latin typeface="Calibri" panose="020F0502020204030204" pitchFamily="34" charset="0"/>
              </a:rPr>
              <a:t>Every household that hasn’t already responded will receive reminders and a paper questionnaire</a:t>
            </a:r>
            <a:r>
              <a:rPr lang="en-US" sz="1600" dirty="0">
                <a:solidFill>
                  <a:schemeClr val="tx2"/>
                </a:solidFill>
                <a:latin typeface="Gotham Book"/>
              </a:rPr>
              <a:t>. </a:t>
            </a:r>
          </a:p>
        </p:txBody>
      </p:sp>
      <p:pic>
        <p:nvPicPr>
          <p:cNvPr id="5" name="Picture 4">
            <a:extLst>
              <a:ext uri="{FF2B5EF4-FFF2-40B4-BE49-F238E27FC236}">
                <a16:creationId xmlns:a16="http://schemas.microsoft.com/office/drawing/2014/main" id="{5A20D0E9-3B02-4E4D-BD9D-BAD64CDFB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35730">
            <a:off x="6405807" y="4795751"/>
            <a:ext cx="3024785" cy="1396055"/>
          </a:xfrm>
          <a:prstGeom prst="ellipse">
            <a:avLst/>
          </a:prstGeom>
          <a:ln>
            <a:noFill/>
          </a:ln>
          <a:effectLst>
            <a:softEdge rad="112500"/>
          </a:effectLst>
        </p:spPr>
      </p:pic>
      <p:pic>
        <p:nvPicPr>
          <p:cNvPr id="6" name="Picture 5">
            <a:extLst>
              <a:ext uri="{FF2B5EF4-FFF2-40B4-BE49-F238E27FC236}">
                <a16:creationId xmlns:a16="http://schemas.microsoft.com/office/drawing/2014/main" id="{12C42D7F-9886-420C-8D42-42869E371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49299">
            <a:off x="5648143" y="4289722"/>
            <a:ext cx="2084462" cy="1387114"/>
          </a:xfrm>
          <a:prstGeom prst="ellipse">
            <a:avLst/>
          </a:prstGeom>
          <a:ln>
            <a:noFill/>
          </a:ln>
          <a:effectLst>
            <a:softEdge rad="112500"/>
          </a:effectLst>
        </p:spPr>
      </p:pic>
      <p:pic>
        <p:nvPicPr>
          <p:cNvPr id="7" name="Picture 6">
            <a:extLst>
              <a:ext uri="{FF2B5EF4-FFF2-40B4-BE49-F238E27FC236}">
                <a16:creationId xmlns:a16="http://schemas.microsoft.com/office/drawing/2014/main" id="{CBFA5628-64FA-446B-ABD0-1F47831648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2312" y="3781338"/>
            <a:ext cx="2421668" cy="1364320"/>
          </a:xfrm>
          <a:prstGeom prst="ellipse">
            <a:avLst/>
          </a:prstGeom>
          <a:ln>
            <a:noFill/>
          </a:ln>
          <a:effectLst>
            <a:softEdge rad="112500"/>
          </a:effectLst>
        </p:spPr>
      </p:pic>
      <p:pic>
        <p:nvPicPr>
          <p:cNvPr id="8" name="Picture 7">
            <a:extLst>
              <a:ext uri="{FF2B5EF4-FFF2-40B4-BE49-F238E27FC236}">
                <a16:creationId xmlns:a16="http://schemas.microsoft.com/office/drawing/2014/main" id="{3B9AE6A4-D402-4DCE-AFFA-B1937F8315C5}"/>
              </a:ext>
            </a:extLst>
          </p:cNvPr>
          <p:cNvPicPr>
            <a:picLocks noChangeAspect="1"/>
          </p:cNvPicPr>
          <p:nvPr/>
        </p:nvPicPr>
        <p:blipFill>
          <a:blip r:embed="rId6"/>
          <a:stretch>
            <a:fillRect/>
          </a:stretch>
        </p:blipFill>
        <p:spPr>
          <a:xfrm>
            <a:off x="1626297" y="452421"/>
            <a:ext cx="8939405" cy="1214545"/>
          </a:xfrm>
          <a:prstGeom prst="rect">
            <a:avLst/>
          </a:prstGeom>
        </p:spPr>
      </p:pic>
    </p:spTree>
    <p:extLst>
      <p:ext uri="{BB962C8B-B14F-4D97-AF65-F5344CB8AC3E}">
        <p14:creationId xmlns:p14="http://schemas.microsoft.com/office/powerpoint/2010/main" val="423822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EFBF37-ABFD-4EDE-BD64-1572EFF7D612}"/>
              </a:ext>
            </a:extLst>
          </p:cNvPr>
          <p:cNvSpPr>
            <a:spLocks noGrp="1"/>
          </p:cNvSpPr>
          <p:nvPr>
            <p:ph type="sldNum" sz="quarter" idx="11"/>
          </p:nvPr>
        </p:nvSpPr>
        <p:spPr/>
        <p:txBody>
          <a:bodyPr/>
          <a:lstStyle/>
          <a:p>
            <a:fld id="{2BEE099A-8562-47CA-944D-F82EDDAC5192}" type="slidenum">
              <a:rPr lang="en-US" smtClean="0"/>
              <a:pPr/>
              <a:t>8</a:t>
            </a:fld>
            <a:endParaRPr lang="en-US" dirty="0"/>
          </a:p>
        </p:txBody>
      </p:sp>
      <p:sp>
        <p:nvSpPr>
          <p:cNvPr id="3" name="TextBox 2">
            <a:extLst>
              <a:ext uri="{FF2B5EF4-FFF2-40B4-BE49-F238E27FC236}">
                <a16:creationId xmlns:a16="http://schemas.microsoft.com/office/drawing/2014/main" id="{146BC397-2658-42F9-AB76-640775060D29}"/>
              </a:ext>
            </a:extLst>
          </p:cNvPr>
          <p:cNvSpPr txBox="1"/>
          <p:nvPr/>
        </p:nvSpPr>
        <p:spPr>
          <a:xfrm>
            <a:off x="451168" y="473977"/>
            <a:ext cx="3475054" cy="707886"/>
          </a:xfrm>
          <a:prstGeom prst="rect">
            <a:avLst/>
          </a:prstGeom>
          <a:noFill/>
        </p:spPr>
        <p:txBody>
          <a:bodyPr wrap="none" rtlCol="0">
            <a:spAutoFit/>
          </a:bodyPr>
          <a:lstStyle/>
          <a:p>
            <a:r>
              <a:rPr lang="en-US" sz="4000" b="1" dirty="0">
                <a:solidFill>
                  <a:schemeClr val="accent1">
                    <a:lumMod val="75000"/>
                  </a:schemeClr>
                </a:solidFill>
              </a:rPr>
              <a:t>HELPFUL LINKS </a:t>
            </a:r>
          </a:p>
        </p:txBody>
      </p:sp>
      <p:sp>
        <p:nvSpPr>
          <p:cNvPr id="4" name="Rectangle 3">
            <a:extLst>
              <a:ext uri="{FF2B5EF4-FFF2-40B4-BE49-F238E27FC236}">
                <a16:creationId xmlns:a16="http://schemas.microsoft.com/office/drawing/2014/main" id="{E8E3A249-F797-4BB1-A8CA-34B70877456C}"/>
              </a:ext>
            </a:extLst>
          </p:cNvPr>
          <p:cNvSpPr/>
          <p:nvPr/>
        </p:nvSpPr>
        <p:spPr>
          <a:xfrm>
            <a:off x="1489427" y="1401494"/>
            <a:ext cx="7813964" cy="4193007"/>
          </a:xfrm>
          <a:prstGeom prst="rect">
            <a:avLst/>
          </a:prstGeom>
        </p:spPr>
        <p:txBody>
          <a:bodyPr wrap="square">
            <a:spAutoFit/>
          </a:bodyPr>
          <a:lstStyle/>
          <a:p>
            <a:r>
              <a:rPr lang="en-US" b="1" dirty="0">
                <a:latin typeface="Calibri" panose="020F0502020204030204" pitchFamily="34" charset="0"/>
                <a:cs typeface="Calibri" panose="020F0502020204030204" pitchFamily="34" charset="0"/>
              </a:rPr>
              <a:t>CONGRESSIONAL TOOLKIT:</a:t>
            </a:r>
          </a:p>
          <a:p>
            <a:r>
              <a:rPr lang="en-US" dirty="0">
                <a:hlinkClick r:id="rId2"/>
              </a:rPr>
              <a:t>https://2020census.gov/content/dam/2020census/materials/partners/2019-09/2020-census-congressional-toolkit.pdf</a:t>
            </a:r>
            <a:endParaRPr lang="en-US" dirty="0"/>
          </a:p>
          <a:p>
            <a:pPr>
              <a:lnSpc>
                <a:spcPct val="107000"/>
              </a:lnSpc>
              <a:spcAft>
                <a:spcPts val="800"/>
              </a:spcAft>
            </a:pPr>
            <a:endParaRPr lang="en-US" b="1"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Mangal" panose="02040503050203030202" pitchFamily="18" charset="0"/>
              </a:rPr>
              <a:t>MOBILE QUESTIONNAIRE ASSISTANCE FACT SHEET:</a:t>
            </a:r>
            <a:endParaRPr lang="en-US"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Mangal" panose="02040503050203030202" pitchFamily="18" charset="0"/>
                <a:hlinkClick r:id="rId3"/>
              </a:rPr>
              <a:t>https://2020census.gov/content/dam/2020census/materials/partners/2020-02/Mobile_Questionnaire_Assistance_Fact_Sheet.pdf</a:t>
            </a:r>
            <a:endParaRPr lang="en-US"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Mangal" panose="02040503050203030202" pitchFamily="18" charset="0"/>
              </a:rPr>
              <a:t>2020 CENSUS MAILINGS-VISUALS</a:t>
            </a:r>
            <a:endParaRPr lang="en-US"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Mangal" panose="02040503050203030202" pitchFamily="18" charset="0"/>
                <a:hlinkClick r:id="rId4"/>
              </a:rPr>
              <a:t>https://www.census.gov/newsroom/press-kits/2020/2020-census-mailings.html</a:t>
            </a:r>
            <a:endParaRPr lang="en-US"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Mangal" panose="02040503050203030202" pitchFamily="18" charset="0"/>
              </a:rPr>
              <a:t>PARTNER GUIDELINES TO SUPPORTING SELF-RESPONSE:</a:t>
            </a:r>
            <a:endParaRPr lang="en-US"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b="1" u="sng" dirty="0">
                <a:solidFill>
                  <a:srgbClr val="0563C1"/>
                </a:solidFill>
                <a:latin typeface="Calibri" panose="020F0502020204030204" pitchFamily="34" charset="0"/>
                <a:ea typeface="Calibri" panose="020F0502020204030204" pitchFamily="34" charset="0"/>
                <a:cs typeface="Mangal" panose="02040503050203030202" pitchFamily="18" charset="0"/>
                <a:hlinkClick r:id="rId5"/>
              </a:rPr>
              <a:t>https://2020census.gov/content/dam/2020census/materials/partners/2019-10/partners-self-response.pdf</a:t>
            </a:r>
            <a:endParaRPr lang="en-US" dirty="0">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71170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C99000-21A2-4749-87DE-003D5E0D76A3}"/>
              </a:ext>
            </a:extLst>
          </p:cNvPr>
          <p:cNvSpPr>
            <a:spLocks noGrp="1"/>
          </p:cNvSpPr>
          <p:nvPr>
            <p:ph type="sldNum" sz="quarter" idx="11"/>
          </p:nvPr>
        </p:nvSpPr>
        <p:spPr/>
        <p:txBody>
          <a:bodyPr/>
          <a:lstStyle/>
          <a:p>
            <a:fld id="{2BEE099A-8562-47CA-944D-F82EDDAC5192}" type="slidenum">
              <a:rPr lang="en-US" smtClean="0"/>
              <a:pPr/>
              <a:t>9</a:t>
            </a:fld>
            <a:endParaRPr lang="en-US" dirty="0"/>
          </a:p>
        </p:txBody>
      </p:sp>
      <p:sp>
        <p:nvSpPr>
          <p:cNvPr id="3" name="Rectangle 2">
            <a:extLst>
              <a:ext uri="{FF2B5EF4-FFF2-40B4-BE49-F238E27FC236}">
                <a16:creationId xmlns:a16="http://schemas.microsoft.com/office/drawing/2014/main" id="{515EEC4C-1BF4-41EF-B8DF-3CC12E7962AE}"/>
              </a:ext>
            </a:extLst>
          </p:cNvPr>
          <p:cNvSpPr/>
          <p:nvPr/>
        </p:nvSpPr>
        <p:spPr>
          <a:xfrm>
            <a:off x="569562" y="1391363"/>
            <a:ext cx="7827818" cy="4558877"/>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Mangal" panose="02040503050203030202" pitchFamily="18" charset="0"/>
              </a:rPr>
              <a:t>FACT SHEET ON ACCESSIBILITY OF THE 2020 CENSUS:</a:t>
            </a:r>
            <a:endParaRPr lang="en-US"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Mangal" panose="02040503050203030202" pitchFamily="18" charset="0"/>
                <a:hlinkClick r:id="rId2">
                  <a:extLst>
                    <a:ext uri="{A12FA001-AC4F-418D-AE19-62706E023703}">
                      <ahyp:hlinkClr xmlns:ahyp="http://schemas.microsoft.com/office/drawing/2018/hyperlinkcolor" val="tx"/>
                    </a:ext>
                  </a:extLst>
                </a:hlinkClick>
              </a:rPr>
              <a:t>https://2020census.gov/content/dam/2020census/materials/partners/2019-11/Fact_Sheet_on_Accessibility2.pdf</a:t>
            </a:r>
            <a:endParaRPr lang="en-US"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Mangal" panose="02040503050203030202" pitchFamily="18" charset="0"/>
              </a:rPr>
              <a:t>FACT SHEET FOR RESPONDING THE CENSUS ONLINE:</a:t>
            </a:r>
            <a:endParaRPr lang="en-US"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Mangal" panose="02040503050203030202" pitchFamily="18" charset="0"/>
                <a:hlinkClick r:id="rId3">
                  <a:extLst>
                    <a:ext uri="{A12FA001-AC4F-418D-AE19-62706E023703}">
                      <ahyp:hlinkClr xmlns:ahyp="http://schemas.microsoft.com/office/drawing/2018/hyperlinkcolor" val="tx"/>
                    </a:ext>
                  </a:extLst>
                </a:hlinkClick>
              </a:rPr>
              <a:t>https://2020census.gov/content/dam/2020census/materials/partners/2019-11/Fact_Sheet_Responding_Online.pdf</a:t>
            </a:r>
            <a:endParaRPr lang="en-US"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Mangal" panose="02040503050203030202" pitchFamily="18" charset="0"/>
              </a:rPr>
              <a:t>RESPONSE RATE MAP:</a:t>
            </a:r>
            <a:endParaRPr lang="en-US"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val="tx"/>
                    </a:ext>
                  </a:extLst>
                </a:hlinkClick>
              </a:rPr>
              <a:t>https://2020census.gov/en/response-rates.html</a:t>
            </a:r>
            <a:endParaRPr lang="en-US"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Mangal" panose="02040503050203030202" pitchFamily="18" charset="0"/>
              </a:rPr>
              <a:t>LANGUAGE SUPPORT:</a:t>
            </a:r>
            <a:endParaRPr lang="en-US"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val="tx"/>
                    </a:ext>
                  </a:extLst>
                </a:hlinkClick>
              </a:rPr>
              <a:t>https://2020census.gov/en/languages.html</a:t>
            </a:r>
            <a:endParaRPr lang="en-US"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Mangal" panose="02040503050203030202" pitchFamily="18" charset="0"/>
              </a:rPr>
              <a:t>INTERNET SELF-RESPONSE VIDEO GUIDE:</a:t>
            </a:r>
            <a:endParaRPr lang="en-US"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val="tx"/>
                    </a:ext>
                  </a:extLst>
                </a:hlinkClick>
              </a:rPr>
              <a:t>https://youtu.be/fXg1_1HHKzA</a:t>
            </a:r>
            <a:endParaRPr lang="en-US" dirty="0">
              <a:latin typeface="Calibri" panose="020F0502020204030204" pitchFamily="34" charset="0"/>
              <a:ea typeface="Calibri" panose="020F0502020204030204" pitchFamily="34" charset="0"/>
              <a:cs typeface="Mangal" panose="02040503050203030202" pitchFamily="18" charset="0"/>
            </a:endParaRPr>
          </a:p>
        </p:txBody>
      </p:sp>
      <p:sp>
        <p:nvSpPr>
          <p:cNvPr id="4" name="Rectangle 3">
            <a:extLst>
              <a:ext uri="{FF2B5EF4-FFF2-40B4-BE49-F238E27FC236}">
                <a16:creationId xmlns:a16="http://schemas.microsoft.com/office/drawing/2014/main" id="{B2477B28-5F11-4A76-B90F-C6029B9BECD8}"/>
              </a:ext>
            </a:extLst>
          </p:cNvPr>
          <p:cNvSpPr/>
          <p:nvPr/>
        </p:nvSpPr>
        <p:spPr>
          <a:xfrm>
            <a:off x="321470" y="467109"/>
            <a:ext cx="4924169" cy="707886"/>
          </a:xfrm>
          <a:prstGeom prst="rect">
            <a:avLst/>
          </a:prstGeom>
        </p:spPr>
        <p:txBody>
          <a:bodyPr wrap="none">
            <a:spAutoFit/>
          </a:bodyPr>
          <a:lstStyle/>
          <a:p>
            <a:pPr lvl="0"/>
            <a:r>
              <a:rPr lang="en-US" sz="4000" b="1" dirty="0">
                <a:solidFill>
                  <a:schemeClr val="accent1"/>
                </a:solidFill>
              </a:rPr>
              <a:t>MORE HELPFUL LINKS </a:t>
            </a:r>
          </a:p>
        </p:txBody>
      </p:sp>
      <p:pic>
        <p:nvPicPr>
          <p:cNvPr id="5" name="Picture 4">
            <a:extLst>
              <a:ext uri="{FF2B5EF4-FFF2-40B4-BE49-F238E27FC236}">
                <a16:creationId xmlns:a16="http://schemas.microsoft.com/office/drawing/2014/main" id="{1F3AA11E-F31F-4BA9-9D11-BECB0FEA0BC1}"/>
              </a:ext>
            </a:extLst>
          </p:cNvPr>
          <p:cNvPicPr>
            <a:picLocks noChangeAspect="1"/>
          </p:cNvPicPr>
          <p:nvPr/>
        </p:nvPicPr>
        <p:blipFill>
          <a:blip r:embed="rId7"/>
          <a:stretch>
            <a:fillRect/>
          </a:stretch>
        </p:blipFill>
        <p:spPr>
          <a:xfrm>
            <a:off x="8476378" y="521590"/>
            <a:ext cx="3146060" cy="4075578"/>
          </a:xfrm>
          <a:prstGeom prst="rect">
            <a:avLst/>
          </a:prstGeom>
        </p:spPr>
      </p:pic>
    </p:spTree>
    <p:extLst>
      <p:ext uri="{BB962C8B-B14F-4D97-AF65-F5344CB8AC3E}">
        <p14:creationId xmlns:p14="http://schemas.microsoft.com/office/powerpoint/2010/main" val="2635138788"/>
      </p:ext>
    </p:extLst>
  </p:cSld>
  <p:clrMapOvr>
    <a:masterClrMapping/>
  </p:clrMapOvr>
</p:sld>
</file>

<file path=ppt/theme/theme1.xml><?xml version="1.0" encoding="utf-8"?>
<a:theme xmlns:a="http://schemas.openxmlformats.org/drawingml/2006/main" name="Office Theme">
  <a:themeElements>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ensus-calibri" id="{A9ABB594-8503-4AE3-BB5C-10ABE4D3DB03}" vid="{0DDE8010-ADDA-4ADA-9E44-ECD3AD532E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21FE4478BD8940BC4FDB1D2EF71526" ma:contentTypeVersion="3" ma:contentTypeDescription="Create a new document." ma:contentTypeScope="" ma:versionID="3bf46e138cf54b4e3c25d5e7177f33f0">
  <xsd:schema xmlns:xsd="http://www.w3.org/2001/XMLSchema" xmlns:xs="http://www.w3.org/2001/XMLSchema" xmlns:p="http://schemas.microsoft.com/office/2006/metadata/properties" xmlns:ns2="8557a95a-962d-47e7-8af1-548f79049771" targetNamespace="http://schemas.microsoft.com/office/2006/metadata/properties" ma:root="true" ma:fieldsID="2ea6fe5a1da8529cdca9c53ace4eda54" ns2:_="">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2:Item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temNotes" ma:index="11" nillable="true" ma:displayName="Item Notes" ma:description="Place notes to help other people here. This column is Plain text only." ma:internalName="Item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8557a95a-962d-47e7-8af1-548f79049771">CNMPDOCID-1445103517-192</_dlc_DocId>
    <_dlc_DocIdUrl xmlns="8557a95a-962d-47e7-8af1-548f79049771">
      <Url>https://collab.ecm.census.gov/div/cnmp/RS/_layouts/DocIdRedir.aspx?ID=CNMPDOCID-1445103517-192</Url>
      <Description>CNMPDOCID-1445103517-192</Description>
    </_dlc_DocIdUrl>
    <ItemNotes xmlns="8557a95a-962d-47e7-8af1-548f79049771" xsi:nil="true"/>
  </documentManagement>
</p:properties>
</file>

<file path=customXml/itemProps1.xml><?xml version="1.0" encoding="utf-8"?>
<ds:datastoreItem xmlns:ds="http://schemas.openxmlformats.org/officeDocument/2006/customXml" ds:itemID="{BB9BC3E3-24F5-4B16-99A0-8DE1DE11FFE2}">
  <ds:schemaRefs>
    <ds:schemaRef ds:uri="http://schemas.microsoft.com/sharepoint/events"/>
  </ds:schemaRefs>
</ds:datastoreItem>
</file>

<file path=customXml/itemProps2.xml><?xml version="1.0" encoding="utf-8"?>
<ds:datastoreItem xmlns:ds="http://schemas.openxmlformats.org/officeDocument/2006/customXml" ds:itemID="{886A019A-42AF-4D90-8DFD-75C3BE03CC91}">
  <ds:schemaRefs>
    <ds:schemaRef ds:uri="http://schemas.microsoft.com/sharepoint/v3/contenttype/forms"/>
  </ds:schemaRefs>
</ds:datastoreItem>
</file>

<file path=customXml/itemProps3.xml><?xml version="1.0" encoding="utf-8"?>
<ds:datastoreItem xmlns:ds="http://schemas.openxmlformats.org/officeDocument/2006/customXml" ds:itemID="{AD17E946-2DBB-4A96-9BE4-815893AC9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E2547F5-F924-465C-BD83-95129FD4E04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557a95a-962d-47e7-8af1-548f79049771"/>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TotalTime>
  <Words>1379</Words>
  <Application>Microsoft Office PowerPoint</Application>
  <PresentationFormat>Widescreen</PresentationFormat>
  <Paragraphs>215</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Gotham Book</vt:lpstr>
      <vt:lpstr>Wingdings</vt:lpstr>
      <vt:lpstr>Office Theme</vt:lpstr>
      <vt:lpstr>PowerPoint Presentation</vt:lpstr>
      <vt:lpstr>The 2020 Census</vt:lpstr>
      <vt:lpstr>Responding to the 2020 Census</vt:lpstr>
      <vt:lpstr>Language Support – Online at 2020Census.gov</vt:lpstr>
      <vt:lpstr>Completing the Census by Phone</vt:lpstr>
      <vt:lpstr>Overview of Non-English Language Support</vt:lpstr>
      <vt:lpstr>PowerPoint Presentation</vt:lpstr>
      <vt:lpstr>PowerPoint Presentation</vt:lpstr>
      <vt:lpstr>PowerPoint Presentation</vt:lpstr>
      <vt:lpstr>PowerPoint Presentation</vt:lpstr>
      <vt:lpstr>Self-Response Rate Map- Congressional Districts </vt:lpstr>
      <vt:lpstr>Self-Response Rate- Cities</vt:lpstr>
      <vt:lpstr>Self-Response Rate Map- Census Tracts</vt:lpstr>
      <vt:lpstr>PROMOTE SOCIAL MEDIA</vt:lpstr>
      <vt:lpstr>PowerPoint Presentation</vt:lpstr>
      <vt:lpstr>PowerPoint Presentation</vt:lpstr>
      <vt:lpstr>PowerPoint Presentation</vt:lpstr>
      <vt:lpstr>PowerPoint Presentation</vt:lpstr>
      <vt:lpstr>PowerPoint Presentation</vt:lpstr>
      <vt:lpstr>PowerPoint Presentation</vt:lpstr>
      <vt:lpstr>PSAs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Moore (CENSUS/NY FED)</dc:creator>
  <cp:lastModifiedBy>Cheryl Bolden (CENSUS/NY FED)</cp:lastModifiedBy>
  <cp:revision>3</cp:revision>
  <dcterms:created xsi:type="dcterms:W3CDTF">2020-03-18T12:15:16Z</dcterms:created>
  <dcterms:modified xsi:type="dcterms:W3CDTF">2020-03-30T15:13:48Z</dcterms:modified>
</cp:coreProperties>
</file>