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6"/>
  </p:notesMasterIdLst>
  <p:sldIdLst>
    <p:sldId id="256" r:id="rId5"/>
    <p:sldId id="257" r:id="rId6"/>
    <p:sldId id="309" r:id="rId7"/>
    <p:sldId id="310" r:id="rId8"/>
    <p:sldId id="342" r:id="rId9"/>
    <p:sldId id="316" r:id="rId10"/>
    <p:sldId id="314" r:id="rId11"/>
    <p:sldId id="315" r:id="rId12"/>
    <p:sldId id="343" r:id="rId13"/>
    <p:sldId id="344" r:id="rId14"/>
    <p:sldId id="311" r:id="rId15"/>
    <p:sldId id="358" r:id="rId16"/>
    <p:sldId id="360" r:id="rId17"/>
    <p:sldId id="361" r:id="rId18"/>
    <p:sldId id="362" r:id="rId19"/>
    <p:sldId id="359" r:id="rId20"/>
    <p:sldId id="313" r:id="rId21"/>
    <p:sldId id="349" r:id="rId22"/>
    <p:sldId id="376" r:id="rId23"/>
    <p:sldId id="377" r:id="rId24"/>
    <p:sldId id="318" r:id="rId25"/>
    <p:sldId id="345" r:id="rId26"/>
    <p:sldId id="346" r:id="rId27"/>
    <p:sldId id="347" r:id="rId28"/>
    <p:sldId id="348" r:id="rId29"/>
    <p:sldId id="350" r:id="rId30"/>
    <p:sldId id="352" r:id="rId31"/>
    <p:sldId id="353" r:id="rId32"/>
    <p:sldId id="354" r:id="rId33"/>
    <p:sldId id="355" r:id="rId34"/>
    <p:sldId id="356" r:id="rId35"/>
    <p:sldId id="357" r:id="rId36"/>
    <p:sldId id="363" r:id="rId37"/>
    <p:sldId id="384" r:id="rId38"/>
    <p:sldId id="364" r:id="rId39"/>
    <p:sldId id="372" r:id="rId40"/>
    <p:sldId id="373" r:id="rId41"/>
    <p:sldId id="374" r:id="rId42"/>
    <p:sldId id="351" r:id="rId43"/>
    <p:sldId id="365" r:id="rId44"/>
    <p:sldId id="366" r:id="rId45"/>
    <p:sldId id="378" r:id="rId46"/>
    <p:sldId id="379" r:id="rId47"/>
    <p:sldId id="380" r:id="rId48"/>
    <p:sldId id="367" r:id="rId49"/>
    <p:sldId id="368" r:id="rId50"/>
    <p:sldId id="371" r:id="rId51"/>
    <p:sldId id="369" r:id="rId52"/>
    <p:sldId id="385" r:id="rId53"/>
    <p:sldId id="370" r:id="rId54"/>
    <p:sldId id="375" r:id="rId5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rrest, Bradley" initials="FB" lastIdx="1" clrIdx="0">
    <p:extLst>
      <p:ext uri="{19B8F6BF-5375-455C-9EA6-DF929625EA0E}">
        <p15:presenceInfo xmlns:p15="http://schemas.microsoft.com/office/powerpoint/2012/main" userId="S::Bradley.Forrest@stockton.edu::2be90e27-d6f0-4477-9080-da84fddb76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A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F2CB5-2376-4B6B-A8C7-D7A5F815F5A8}" v="1820" dt="2021-03-26T14:37:01.04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978" autoAdjust="0"/>
    <p:restoredTop sz="94660"/>
  </p:normalViewPr>
  <p:slideViewPr>
    <p:cSldViewPr snapToGrid="0">
      <p:cViewPr varScale="1">
        <p:scale>
          <a:sx n="53" d="100"/>
          <a:sy n="53" d="100"/>
        </p:scale>
        <p:origin x="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1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38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06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27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26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54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37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09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4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42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9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00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20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97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26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75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08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66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15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339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12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5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8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84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407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72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72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21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584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07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845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6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85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615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726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46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34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556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8330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348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01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892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9724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4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942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3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78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89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66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2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A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-115590" y="-503585"/>
            <a:ext cx="13235980" cy="229071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ctrTitle"/>
          </p:nvPr>
        </p:nvSpPr>
        <p:spPr>
          <a:xfrm>
            <a:off x="1270000" y="3365500"/>
            <a:ext cx="10464800" cy="330200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514095">
              <a:defRPr sz="7040"/>
            </a:lvl1pPr>
          </a:lstStyle>
          <a:p>
            <a:r>
              <a:rPr lang="en-US" dirty="0"/>
              <a:t>Symmetries of Julia Sets</a:t>
            </a:r>
            <a:endParaRPr dirty="0"/>
          </a:p>
        </p:txBody>
      </p:sp>
      <p:sp>
        <p:nvSpPr>
          <p:cNvPr id="121" name="Shape 121"/>
          <p:cNvSpPr>
            <a:spLocks noGrp="1"/>
          </p:cNvSpPr>
          <p:nvPr>
            <p:ph type="subTitle" sz="quarter" idx="1"/>
          </p:nvPr>
        </p:nvSpPr>
        <p:spPr>
          <a:xfrm>
            <a:off x="1270000" y="7012235"/>
            <a:ext cx="10464800" cy="1663701"/>
          </a:xfrm>
          <a:prstGeom prst="rect">
            <a:avLst/>
          </a:prstGeom>
        </p:spPr>
        <p:txBody>
          <a:bodyPr/>
          <a:lstStyle/>
          <a:p>
            <a:pPr defTabSz="461518">
              <a:defRPr sz="2528"/>
            </a:pPr>
            <a:r>
              <a:rPr dirty="0"/>
              <a:t>Dr. Bradley Forrest</a:t>
            </a:r>
          </a:p>
          <a:p>
            <a:pPr defTabSz="461518">
              <a:defRPr sz="2528"/>
            </a:pPr>
            <a:endParaRPr dirty="0"/>
          </a:p>
          <a:p>
            <a:pPr defTabSz="461518">
              <a:defRPr sz="2528"/>
            </a:pPr>
            <a:r>
              <a:rPr lang="en-US" dirty="0"/>
              <a:t>Stockton University – Day of Scholarship</a:t>
            </a:r>
            <a:endParaRPr dirty="0"/>
          </a:p>
          <a:p>
            <a:pPr defTabSz="461518">
              <a:defRPr sz="2528"/>
            </a:pPr>
            <a:r>
              <a:rPr lang="en-US" dirty="0"/>
              <a:t>April 8, 2021</a:t>
            </a:r>
            <a:endParaRPr dirty="0"/>
          </a:p>
        </p:txBody>
      </p:sp>
      <p:pic>
        <p:nvPicPr>
          <p:cNvPr id="122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014" y="61664"/>
            <a:ext cx="16764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8" y="283914"/>
            <a:ext cx="6629401" cy="121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3404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373B1A-46A1-465C-A105-FF3D3DA207D5}"/>
              </a:ext>
            </a:extLst>
          </p:cNvPr>
          <p:cNvCxnSpPr/>
          <p:nvPr/>
        </p:nvCxnSpPr>
        <p:spPr>
          <a:xfrm>
            <a:off x="1662304" y="4726888"/>
            <a:ext cx="626547" cy="1302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7E28D4-FD63-4C88-A257-2CCA5655EFF5}"/>
              </a:ext>
            </a:extLst>
          </p:cNvPr>
          <p:cNvCxnSpPr>
            <a:cxnSpLocks/>
          </p:cNvCxnSpPr>
          <p:nvPr/>
        </p:nvCxnSpPr>
        <p:spPr>
          <a:xfrm>
            <a:off x="8302604" y="3610956"/>
            <a:ext cx="1179252" cy="232132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4AAD20-62E4-4714-A7B1-C1D17B05C0E2}"/>
              </a:ext>
            </a:extLst>
          </p:cNvPr>
          <p:cNvGrpSpPr/>
          <p:nvPr/>
        </p:nvGrpSpPr>
        <p:grpSpPr>
          <a:xfrm>
            <a:off x="952500" y="2994431"/>
            <a:ext cx="11074447" cy="3532210"/>
            <a:chOff x="977853" y="3319419"/>
            <a:chExt cx="11074447" cy="35322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5D195F8-7616-4C0B-ACC6-FA9761A8C70A}"/>
                </a:ext>
              </a:extLst>
            </p:cNvPr>
            <p:cNvSpPr/>
            <p:nvPr/>
          </p:nvSpPr>
          <p:spPr>
            <a:xfrm>
              <a:off x="977853" y="3319419"/>
              <a:ext cx="4904509" cy="3525044"/>
            </a:xfrm>
            <a:prstGeom prst="rect">
              <a:avLst/>
            </a:prstGeom>
            <a:noFill/>
            <a:ln w="762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80BA3C-119D-491E-B416-FC69A335D00B}"/>
                </a:ext>
              </a:extLst>
            </p:cNvPr>
            <p:cNvSpPr/>
            <p:nvPr/>
          </p:nvSpPr>
          <p:spPr>
            <a:xfrm>
              <a:off x="7147791" y="3326585"/>
              <a:ext cx="4904509" cy="3525044"/>
            </a:xfrm>
            <a:prstGeom prst="rect">
              <a:avLst/>
            </a:prstGeom>
            <a:noFill/>
            <a:ln w="762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DD03B6-FD94-4525-AC1E-42E958771D6B}"/>
              </a:ext>
            </a:extLst>
          </p:cNvPr>
          <p:cNvGrpSpPr/>
          <p:nvPr/>
        </p:nvGrpSpPr>
        <p:grpSpPr>
          <a:xfrm>
            <a:off x="4466849" y="3117207"/>
            <a:ext cx="5432925" cy="5630139"/>
            <a:chOff x="1860824" y="3775710"/>
            <a:chExt cx="5943600" cy="52698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708E8F-450F-47CD-B774-F1975773EF8A}"/>
                </a:ext>
              </a:extLst>
            </p:cNvPr>
            <p:cNvCxnSpPr/>
            <p:nvPr/>
          </p:nvCxnSpPr>
          <p:spPr>
            <a:xfrm>
              <a:off x="2318024" y="6413882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31049CC-4A1B-47B7-9C94-103ADFFAE01E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2318024" y="6410618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8" name="Graphic 27" descr="Owl">
              <a:extLst>
                <a:ext uri="{FF2B5EF4-FFF2-40B4-BE49-F238E27FC236}">
                  <a16:creationId xmlns:a16="http://schemas.microsoft.com/office/drawing/2014/main" id="{B16F0801-698F-47ED-A2AA-2C52677CD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0024" y="5907290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Elephant">
              <a:extLst>
                <a:ext uri="{FF2B5EF4-FFF2-40B4-BE49-F238E27FC236}">
                  <a16:creationId xmlns:a16="http://schemas.microsoft.com/office/drawing/2014/main" id="{3207BE1C-95BF-460B-B053-A8616FFF9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2724" y="3775710"/>
              <a:ext cx="914400" cy="9144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FC111C7-DA4D-4436-A732-EC962F76522F}"/>
                </a:ext>
              </a:extLst>
            </p:cNvPr>
            <p:cNvSpPr/>
            <p:nvPr/>
          </p:nvSpPr>
          <p:spPr>
            <a:xfrm>
              <a:off x="4673598" y="6251592"/>
              <a:ext cx="318052" cy="31805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1" name="Graphic 30" descr="Owl">
              <a:extLst>
                <a:ext uri="{FF2B5EF4-FFF2-40B4-BE49-F238E27FC236}">
                  <a16:creationId xmlns:a16="http://schemas.microsoft.com/office/drawing/2014/main" id="{9E637803-FA60-4565-97FD-901689E95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60824" y="5953418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Elephant">
              <a:extLst>
                <a:ext uri="{FF2B5EF4-FFF2-40B4-BE49-F238E27FC236}">
                  <a16:creationId xmlns:a16="http://schemas.microsoft.com/office/drawing/2014/main" id="{6788521C-6B1E-48A4-A41B-7798A3B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18124" y="8131126"/>
              <a:ext cx="914400" cy="9144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434EBF-8D5F-45C5-A77D-8B00DE500F89}"/>
              </a:ext>
            </a:extLst>
          </p:cNvPr>
          <p:cNvGrpSpPr/>
          <p:nvPr/>
        </p:nvGrpSpPr>
        <p:grpSpPr>
          <a:xfrm>
            <a:off x="-473655" y="4419315"/>
            <a:ext cx="2961861" cy="3220280"/>
            <a:chOff x="1860824" y="3775710"/>
            <a:chExt cx="5943600" cy="526981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8FF1333-B6C5-436F-A0D8-161EBC3CCBA5}"/>
                </a:ext>
              </a:extLst>
            </p:cNvPr>
            <p:cNvCxnSpPr/>
            <p:nvPr/>
          </p:nvCxnSpPr>
          <p:spPr>
            <a:xfrm>
              <a:off x="2318024" y="6413882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634544-802D-40FA-8480-1C6C0591DBA2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2318024" y="6410618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36" name="Graphic 35" descr="Owl">
              <a:extLst>
                <a:ext uri="{FF2B5EF4-FFF2-40B4-BE49-F238E27FC236}">
                  <a16:creationId xmlns:a16="http://schemas.microsoft.com/office/drawing/2014/main" id="{F8FA3413-8B85-45B9-8F63-D974BAC6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0024" y="5907290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Elephant">
              <a:extLst>
                <a:ext uri="{FF2B5EF4-FFF2-40B4-BE49-F238E27FC236}">
                  <a16:creationId xmlns:a16="http://schemas.microsoft.com/office/drawing/2014/main" id="{CD053413-F1BC-475B-8E22-1D6511777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2724" y="3775710"/>
              <a:ext cx="914400" cy="914400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547E9E-5E70-4460-BC1C-D567627F68EB}"/>
                </a:ext>
              </a:extLst>
            </p:cNvPr>
            <p:cNvSpPr/>
            <p:nvPr/>
          </p:nvSpPr>
          <p:spPr>
            <a:xfrm>
              <a:off x="4673598" y="6251592"/>
              <a:ext cx="318052" cy="31805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9" name="Graphic 38" descr="Owl">
              <a:extLst>
                <a:ext uri="{FF2B5EF4-FFF2-40B4-BE49-F238E27FC236}">
                  <a16:creationId xmlns:a16="http://schemas.microsoft.com/office/drawing/2014/main" id="{72D7EFFC-0530-4792-B666-6C704867D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60824" y="5953418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Elephant">
              <a:extLst>
                <a:ext uri="{FF2B5EF4-FFF2-40B4-BE49-F238E27FC236}">
                  <a16:creationId xmlns:a16="http://schemas.microsoft.com/office/drawing/2014/main" id="{415BA130-A994-42CA-B9F0-746940C17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18124" y="8131126"/>
              <a:ext cx="914400" cy="9144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56EAA3E-BE89-42B8-9CEA-E0B1BF28A460}"/>
              </a:ext>
            </a:extLst>
          </p:cNvPr>
          <p:cNvSpPr txBox="1"/>
          <p:nvPr/>
        </p:nvSpPr>
        <p:spPr>
          <a:xfrm>
            <a:off x="701943" y="7300885"/>
            <a:ext cx="1160091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distance between the owl and elephant increased after </a:t>
            </a:r>
            <a:r>
              <a:rPr lang="en-US" dirty="0"/>
              <a:t>dila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tion</a:t>
            </a:r>
          </a:p>
        </p:txBody>
      </p:sp>
    </p:spTree>
    <p:extLst>
      <p:ext uri="{BB962C8B-B14F-4D97-AF65-F5344CB8AC3E}">
        <p14:creationId xmlns:p14="http://schemas.microsoft.com/office/powerpoint/2010/main" val="10090723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94E5C4-C814-4C15-AAC2-9FF3B8A23BE6}"/>
              </a:ext>
            </a:extLst>
          </p:cNvPr>
          <p:cNvSpPr txBox="1"/>
          <p:nvPr/>
        </p:nvSpPr>
        <p:spPr>
          <a:xfrm>
            <a:off x="703537" y="2641992"/>
            <a:ext cx="11597726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Contractions and dilations preserve the ratio of distances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If f is a contraction or a dilation, then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d(P,Q) = K d(f(P),f(Q))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where K is a fixed number for every pair of points P and Q.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72167-B903-47BB-8738-D7C68991321A}"/>
                  </a:ext>
                </a:extLst>
              </p:cNvPr>
              <p:cNvSpPr txBox="1"/>
              <p:nvPr/>
            </p:nvSpPr>
            <p:spPr>
              <a:xfrm>
                <a:off x="2331027" y="6272175"/>
                <a:ext cx="8342745" cy="18154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dirty="0"/>
                  <a:t>For any four distinct points P, Q, R, and 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d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P</m:t>
                          </m:r>
                          <m:r>
                            <m:rPr>
                              <m:nor/>
                            </m:rPr>
                            <a:rPr lang="en-US" dirty="0"/>
                            <m:t>,</m:t>
                          </m:r>
                          <m:r>
                            <m:rPr>
                              <m:nor/>
                            </m:rPr>
                            <a:rPr lang="en-US" dirty="0"/>
                            <m:t>Q</m:t>
                          </m:r>
                          <m:r>
                            <m:rPr>
                              <m:nor/>
                            </m:rPr>
                            <a:rPr lang="en-US" dirty="0"/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d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R</m:t>
                          </m:r>
                          <m:r>
                            <m:rPr>
                              <m:nor/>
                            </m:rPr>
                            <a:rPr lang="en-US" dirty="0"/>
                            <m:t>,</m:t>
                          </m:r>
                          <m:r>
                            <m:rPr>
                              <m:nor/>
                            </m:rPr>
                            <a:rPr lang="en-US" dirty="0"/>
                            <m:t>S</m:t>
                          </m:r>
                          <m:r>
                            <m:rPr>
                              <m:nor/>
                            </m:rPr>
                            <a:rPr lang="en-US" dirty="0"/>
                            <m:t>)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d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f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P</m:t>
                          </m:r>
                          <m:r>
                            <m:rPr>
                              <m:nor/>
                            </m:rPr>
                            <a:rPr lang="en-US" dirty="0"/>
                            <m:t>),</m:t>
                          </m:r>
                          <m:r>
                            <m:rPr>
                              <m:nor/>
                            </m:rPr>
                            <a:rPr lang="en-US" dirty="0"/>
                            <m:t>f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Q</m:t>
                          </m:r>
                          <m:r>
                            <m:rPr>
                              <m:nor/>
                            </m:rPr>
                            <a:rPr lang="en-US" dirty="0"/>
                            <m:t>))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d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f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R</m:t>
                          </m:r>
                          <m:r>
                            <m:rPr>
                              <m:nor/>
                            </m:rPr>
                            <a:rPr lang="en-US" dirty="0"/>
                            <m:t>),</m:t>
                          </m:r>
                          <m:r>
                            <m:rPr>
                              <m:nor/>
                            </m:rPr>
                            <a:rPr lang="en-US" dirty="0"/>
                            <m:t>f</m:t>
                          </m:r>
                          <m:r>
                            <m:rPr>
                              <m:nor/>
                            </m:rPr>
                            <a:rPr lang="en-US" dirty="0"/>
                            <m:t>(</m:t>
                          </m:r>
                          <m:r>
                            <m:rPr>
                              <m:nor/>
                            </m:rPr>
                            <a:rPr lang="en-US" dirty="0"/>
                            <m:t>S</m:t>
                          </m:r>
                          <m:r>
                            <m:rPr>
                              <m:nor/>
                            </m:rPr>
                            <a:rPr lang="en-US" dirty="0"/>
                            <m:t>))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572167-B903-47BB-8738-D7C689913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027" y="6272175"/>
                <a:ext cx="8342745" cy="1815497"/>
              </a:xfrm>
              <a:prstGeom prst="rect">
                <a:avLst/>
              </a:prstGeom>
              <a:blipFill>
                <a:blip r:embed="rId3"/>
                <a:stretch>
                  <a:fillRect l="-2557" t="-4362" r="-255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F65297B-FF90-4586-B15E-80A1752E02AA}"/>
              </a:ext>
            </a:extLst>
          </p:cNvPr>
          <p:cNvSpPr txBox="1"/>
          <p:nvPr/>
        </p:nvSpPr>
        <p:spPr>
          <a:xfrm>
            <a:off x="1658043" y="3758888"/>
            <a:ext cx="1027524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Transformations that preserve the ratio of distances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are called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US" i="1" dirty="0"/>
              <a:t>similarities</a:t>
            </a:r>
            <a:r>
              <a:rPr lang="en-US" dirty="0"/>
              <a:t>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91292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9C875D-59FD-4CC1-8A7D-FEABDB23AC71}"/>
              </a:ext>
            </a:extLst>
          </p:cNvPr>
          <p:cNvGrpSpPr/>
          <p:nvPr/>
        </p:nvGrpSpPr>
        <p:grpSpPr>
          <a:xfrm>
            <a:off x="5613400" y="3098800"/>
            <a:ext cx="1778000" cy="1778000"/>
            <a:chOff x="5613400" y="3098800"/>
            <a:chExt cx="1778000" cy="1778000"/>
          </a:xfrm>
        </p:grpSpPr>
        <p:sp>
          <p:nvSpPr>
            <p:cNvPr id="17" name="Rectangle 44">
              <a:extLst>
                <a:ext uri="{FF2B5EF4-FFF2-40B4-BE49-F238E27FC236}">
                  <a16:creationId xmlns:a16="http://schemas.microsoft.com/office/drawing/2014/main" id="{C9DBB515-0B8B-42FB-8400-020E3E94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0" y="3987800"/>
              <a:ext cx="889000" cy="889000"/>
            </a:xfrm>
            <a:prstGeom prst="rect">
              <a:avLst/>
            </a:prstGeom>
            <a:solidFill>
              <a:srgbClr val="D90B00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Rectangle 43">
              <a:extLst>
                <a:ext uri="{FF2B5EF4-FFF2-40B4-BE49-F238E27FC236}">
                  <a16:creationId xmlns:a16="http://schemas.microsoft.com/office/drawing/2014/main" id="{9C35D472-9BF7-45FC-A84C-C48BEA1F9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0" y="3987800"/>
              <a:ext cx="889000" cy="8890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Rectangle 45">
              <a:extLst>
                <a:ext uri="{FF2B5EF4-FFF2-40B4-BE49-F238E27FC236}">
                  <a16:creationId xmlns:a16="http://schemas.microsoft.com/office/drawing/2014/main" id="{BBBC0E07-20BE-42F3-99CB-529DBB454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0" y="3098800"/>
              <a:ext cx="889000" cy="889000"/>
            </a:xfrm>
            <a:prstGeom prst="rect">
              <a:avLst/>
            </a:prstGeom>
            <a:solidFill>
              <a:srgbClr val="66B132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19" name="Rectangle 46">
              <a:extLst>
                <a:ext uri="{FF2B5EF4-FFF2-40B4-BE49-F238E27FC236}">
                  <a16:creationId xmlns:a16="http://schemas.microsoft.com/office/drawing/2014/main" id="{CEFC9BCC-A9F0-4EEB-9072-BFD5A30D8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0" y="3098800"/>
              <a:ext cx="889000" cy="889000"/>
            </a:xfrm>
            <a:prstGeom prst="rect">
              <a:avLst/>
            </a:prstGeom>
            <a:solidFill>
              <a:srgbClr val="003DCC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</p:grp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dirty="0"/>
              <a:t>Transformations of Squares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9" name="Group 42">
            <a:extLst>
              <a:ext uri="{FF2B5EF4-FFF2-40B4-BE49-F238E27FC236}">
                <a16:creationId xmlns:a16="http://schemas.microsoft.com/office/drawing/2014/main" id="{010B4C65-3B66-4B01-8F31-A4B2F24AC4A0}"/>
              </a:ext>
            </a:extLst>
          </p:cNvPr>
          <p:cNvGrpSpPr>
            <a:grpSpLocks/>
          </p:cNvGrpSpPr>
          <p:nvPr/>
        </p:nvGrpSpPr>
        <p:grpSpPr bwMode="auto">
          <a:xfrm>
            <a:off x="5613400" y="3098800"/>
            <a:ext cx="1778000" cy="1778000"/>
            <a:chOff x="0" y="0"/>
            <a:chExt cx="1120" cy="1120"/>
          </a:xfrm>
        </p:grpSpPr>
        <p:sp>
          <p:nvSpPr>
            <p:cNvPr id="10" name="Rectangle 43">
              <a:extLst>
                <a:ext uri="{FF2B5EF4-FFF2-40B4-BE49-F238E27FC236}">
                  <a16:creationId xmlns:a16="http://schemas.microsoft.com/office/drawing/2014/main" id="{4D4B95C6-BF4E-4EF7-9746-B0964893E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0" cy="56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Rectangle 44">
              <a:extLst>
                <a:ext uri="{FF2B5EF4-FFF2-40B4-BE49-F238E27FC236}">
                  <a16:creationId xmlns:a16="http://schemas.microsoft.com/office/drawing/2014/main" id="{6FEB66CF-CD6D-4508-B39B-3A41AABD8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" y="0"/>
              <a:ext cx="560" cy="560"/>
            </a:xfrm>
            <a:prstGeom prst="rect">
              <a:avLst/>
            </a:prstGeom>
            <a:solidFill>
              <a:srgbClr val="D90B00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Rectangle 45">
              <a:extLst>
                <a:ext uri="{FF2B5EF4-FFF2-40B4-BE49-F238E27FC236}">
                  <a16:creationId xmlns:a16="http://schemas.microsoft.com/office/drawing/2014/main" id="{5FA4CCEF-4990-453B-AE0B-28FB12C4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0"/>
              <a:ext cx="560" cy="560"/>
            </a:xfrm>
            <a:prstGeom prst="rect">
              <a:avLst/>
            </a:prstGeom>
            <a:solidFill>
              <a:srgbClr val="66B132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14" name="Rectangle 46">
              <a:extLst>
                <a:ext uri="{FF2B5EF4-FFF2-40B4-BE49-F238E27FC236}">
                  <a16:creationId xmlns:a16="http://schemas.microsoft.com/office/drawing/2014/main" id="{F10622E8-2B0B-495A-B9B2-254F3239D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" y="560"/>
              <a:ext cx="560" cy="560"/>
            </a:xfrm>
            <a:prstGeom prst="rect">
              <a:avLst/>
            </a:prstGeom>
            <a:solidFill>
              <a:srgbClr val="003DCC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C679769-165A-48C0-981D-E4F078A77B6E}"/>
              </a:ext>
            </a:extLst>
          </p:cNvPr>
          <p:cNvSpPr txBox="1"/>
          <p:nvPr/>
        </p:nvSpPr>
        <p:spPr>
          <a:xfrm>
            <a:off x="739604" y="5765800"/>
            <a:ext cx="1152559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Finite objects, like polygons, also have transformations.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 isometries of the square are made up of rotations and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reflections.</a:t>
            </a:r>
          </a:p>
        </p:txBody>
      </p:sp>
    </p:spTree>
    <p:extLst>
      <p:ext uri="{BB962C8B-B14F-4D97-AF65-F5344CB8AC3E}">
        <p14:creationId xmlns:p14="http://schemas.microsoft.com/office/powerpoint/2010/main" val="33941293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4">
            <a:extLst>
              <a:ext uri="{FF2B5EF4-FFF2-40B4-BE49-F238E27FC236}">
                <a16:creationId xmlns:a16="http://schemas.microsoft.com/office/drawing/2014/main" id="{C9DBB515-0B8B-42FB-8400-020E3E943CA4}"/>
              </a:ext>
            </a:extLst>
          </p:cNvPr>
          <p:cNvSpPr>
            <a:spLocks/>
          </p:cNvSpPr>
          <p:nvPr/>
        </p:nvSpPr>
        <p:spPr bwMode="auto">
          <a:xfrm>
            <a:off x="6502400" y="3987800"/>
            <a:ext cx="889000" cy="889000"/>
          </a:xfrm>
          <a:prstGeom prst="rect">
            <a:avLst/>
          </a:prstGeom>
          <a:solidFill>
            <a:srgbClr val="D90B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9C35D472-9BF7-45FC-A84C-C48BEA1F987B}"/>
              </a:ext>
            </a:extLst>
          </p:cNvPr>
          <p:cNvSpPr>
            <a:spLocks/>
          </p:cNvSpPr>
          <p:nvPr/>
        </p:nvSpPr>
        <p:spPr bwMode="auto">
          <a:xfrm>
            <a:off x="5613400" y="3987800"/>
            <a:ext cx="889000" cy="8890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BBBC0E07-20BE-42F3-99CB-529DBB4543B6}"/>
              </a:ext>
            </a:extLst>
          </p:cNvPr>
          <p:cNvSpPr>
            <a:spLocks/>
          </p:cNvSpPr>
          <p:nvPr/>
        </p:nvSpPr>
        <p:spPr bwMode="auto">
          <a:xfrm>
            <a:off x="5613400" y="3098800"/>
            <a:ext cx="889000" cy="889000"/>
          </a:xfrm>
          <a:prstGeom prst="rect">
            <a:avLst/>
          </a:prstGeom>
          <a:solidFill>
            <a:srgbClr val="66B132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CEFC9BCC-A9F0-4EEB-9072-BFD5A30D8025}"/>
              </a:ext>
            </a:extLst>
          </p:cNvPr>
          <p:cNvSpPr>
            <a:spLocks/>
          </p:cNvSpPr>
          <p:nvPr/>
        </p:nvSpPr>
        <p:spPr bwMode="auto">
          <a:xfrm>
            <a:off x="6502400" y="3098800"/>
            <a:ext cx="889000" cy="889000"/>
          </a:xfrm>
          <a:prstGeom prst="rect">
            <a:avLst/>
          </a:prstGeom>
          <a:solidFill>
            <a:srgbClr val="003DCC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dirty="0"/>
              <a:t>Transformations of Squares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15154-F29E-4061-A2C9-45C96BC71EFA}"/>
              </a:ext>
            </a:extLst>
          </p:cNvPr>
          <p:cNvSpPr txBox="1"/>
          <p:nvPr/>
        </p:nvSpPr>
        <p:spPr>
          <a:xfrm>
            <a:off x="512791" y="5765800"/>
            <a:ext cx="1197924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Transformations do not have to have any specific effect on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 distances between points in the object.  Transformations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can be flexible.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470043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4">
            <a:extLst>
              <a:ext uri="{FF2B5EF4-FFF2-40B4-BE49-F238E27FC236}">
                <a16:creationId xmlns:a16="http://schemas.microsoft.com/office/drawing/2014/main" id="{C9DBB515-0B8B-42FB-8400-020E3E943CA4}"/>
              </a:ext>
            </a:extLst>
          </p:cNvPr>
          <p:cNvSpPr>
            <a:spLocks/>
          </p:cNvSpPr>
          <p:nvPr/>
        </p:nvSpPr>
        <p:spPr bwMode="auto">
          <a:xfrm>
            <a:off x="6261652" y="4483100"/>
            <a:ext cx="1129748" cy="393700"/>
          </a:xfrm>
          <a:prstGeom prst="rect">
            <a:avLst/>
          </a:prstGeom>
          <a:solidFill>
            <a:srgbClr val="D90B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9C35D472-9BF7-45FC-A84C-C48BEA1F987B}"/>
              </a:ext>
            </a:extLst>
          </p:cNvPr>
          <p:cNvSpPr>
            <a:spLocks/>
          </p:cNvSpPr>
          <p:nvPr/>
        </p:nvSpPr>
        <p:spPr bwMode="auto">
          <a:xfrm>
            <a:off x="5613400" y="4483100"/>
            <a:ext cx="648252" cy="3937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BBBC0E07-20BE-42F3-99CB-529DBB4543B6}"/>
              </a:ext>
            </a:extLst>
          </p:cNvPr>
          <p:cNvSpPr>
            <a:spLocks/>
          </p:cNvSpPr>
          <p:nvPr/>
        </p:nvSpPr>
        <p:spPr bwMode="auto">
          <a:xfrm>
            <a:off x="5613400" y="3098800"/>
            <a:ext cx="648252" cy="1384300"/>
          </a:xfrm>
          <a:prstGeom prst="rect">
            <a:avLst/>
          </a:prstGeom>
          <a:solidFill>
            <a:srgbClr val="66B132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CEFC9BCC-A9F0-4EEB-9072-BFD5A30D8025}"/>
              </a:ext>
            </a:extLst>
          </p:cNvPr>
          <p:cNvSpPr>
            <a:spLocks/>
          </p:cNvSpPr>
          <p:nvPr/>
        </p:nvSpPr>
        <p:spPr bwMode="auto">
          <a:xfrm>
            <a:off x="6261652" y="3098799"/>
            <a:ext cx="1129748" cy="1384299"/>
          </a:xfrm>
          <a:prstGeom prst="rect">
            <a:avLst/>
          </a:prstGeom>
          <a:solidFill>
            <a:srgbClr val="003DCC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dirty="0"/>
              <a:t>Transformations of Squares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15154-F29E-4061-A2C9-45C96BC71EFA}"/>
              </a:ext>
            </a:extLst>
          </p:cNvPr>
          <p:cNvSpPr txBox="1"/>
          <p:nvPr/>
        </p:nvSpPr>
        <p:spPr>
          <a:xfrm>
            <a:off x="512791" y="5765800"/>
            <a:ext cx="1197924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Transformations do not have to have any specific effect on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 distances between points in the object.  Transformations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can be flexible.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0720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4">
            <a:extLst>
              <a:ext uri="{FF2B5EF4-FFF2-40B4-BE49-F238E27FC236}">
                <a16:creationId xmlns:a16="http://schemas.microsoft.com/office/drawing/2014/main" id="{C9DBB515-0B8B-42FB-8400-020E3E943CA4}"/>
              </a:ext>
            </a:extLst>
          </p:cNvPr>
          <p:cNvSpPr>
            <a:spLocks/>
          </p:cNvSpPr>
          <p:nvPr/>
        </p:nvSpPr>
        <p:spPr bwMode="auto">
          <a:xfrm>
            <a:off x="7156174" y="4483098"/>
            <a:ext cx="235226" cy="393702"/>
          </a:xfrm>
          <a:prstGeom prst="rect">
            <a:avLst/>
          </a:prstGeom>
          <a:solidFill>
            <a:srgbClr val="D90B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9C35D472-9BF7-45FC-A84C-C48BEA1F987B}"/>
              </a:ext>
            </a:extLst>
          </p:cNvPr>
          <p:cNvSpPr>
            <a:spLocks/>
          </p:cNvSpPr>
          <p:nvPr/>
        </p:nvSpPr>
        <p:spPr bwMode="auto">
          <a:xfrm>
            <a:off x="5613400" y="4483098"/>
            <a:ext cx="1542774" cy="39370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BBBC0E07-20BE-42F3-99CB-529DBB4543B6}"/>
              </a:ext>
            </a:extLst>
          </p:cNvPr>
          <p:cNvSpPr>
            <a:spLocks/>
          </p:cNvSpPr>
          <p:nvPr/>
        </p:nvSpPr>
        <p:spPr bwMode="auto">
          <a:xfrm>
            <a:off x="5613400" y="3098800"/>
            <a:ext cx="1542774" cy="1384300"/>
          </a:xfrm>
          <a:prstGeom prst="rect">
            <a:avLst/>
          </a:prstGeom>
          <a:solidFill>
            <a:srgbClr val="66B132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CEFC9BCC-A9F0-4EEB-9072-BFD5A30D8025}"/>
              </a:ext>
            </a:extLst>
          </p:cNvPr>
          <p:cNvSpPr>
            <a:spLocks/>
          </p:cNvSpPr>
          <p:nvPr/>
        </p:nvSpPr>
        <p:spPr bwMode="auto">
          <a:xfrm>
            <a:off x="7156174" y="3098799"/>
            <a:ext cx="235226" cy="1384299"/>
          </a:xfrm>
          <a:prstGeom prst="rect">
            <a:avLst/>
          </a:prstGeom>
          <a:solidFill>
            <a:srgbClr val="003DCC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dirty="0"/>
              <a:t>Transformations of Squares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15154-F29E-4061-A2C9-45C96BC71EFA}"/>
              </a:ext>
            </a:extLst>
          </p:cNvPr>
          <p:cNvSpPr txBox="1"/>
          <p:nvPr/>
        </p:nvSpPr>
        <p:spPr>
          <a:xfrm>
            <a:off x="512791" y="5765800"/>
            <a:ext cx="1197924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Transformations do not have to have any specific effect on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 distances between points in the object.  Transformations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can be flexible.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4C1013-94B9-4B7F-9043-6B8491A63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947" y="3098799"/>
            <a:ext cx="1773936" cy="1883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FC0D58-6D32-4819-BF4C-D97AF251CEB7}"/>
              </a:ext>
            </a:extLst>
          </p:cNvPr>
          <p:cNvSpPr txBox="1"/>
          <p:nvPr/>
        </p:nvSpPr>
        <p:spPr>
          <a:xfrm>
            <a:off x="676274" y="6319798"/>
            <a:ext cx="1181573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These flexible transformations are called 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homeomorphisms.</a:t>
            </a:r>
          </a:p>
        </p:txBody>
      </p:sp>
    </p:spTree>
    <p:extLst>
      <p:ext uri="{BB962C8B-B14F-4D97-AF65-F5344CB8AC3E}">
        <p14:creationId xmlns:p14="http://schemas.microsoft.com/office/powerpoint/2010/main" val="341994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lang="en-US" dirty="0"/>
              <a:t>Transformations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725C7-C41F-464A-B227-6FEEE200AEEF}"/>
              </a:ext>
            </a:extLst>
          </p:cNvPr>
          <p:cNvGrpSpPr/>
          <p:nvPr/>
        </p:nvGrpSpPr>
        <p:grpSpPr>
          <a:xfrm>
            <a:off x="898904" y="2653438"/>
            <a:ext cx="11206991" cy="1010782"/>
            <a:chOff x="750465" y="3866018"/>
            <a:chExt cx="11206991" cy="10107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932147-3C0A-4C9C-B1D2-FB28473BB264}"/>
                </a:ext>
              </a:extLst>
            </p:cNvPr>
            <p:cNvSpPr txBox="1"/>
            <p:nvPr/>
          </p:nvSpPr>
          <p:spPr>
            <a:xfrm>
              <a:off x="750465" y="3866018"/>
              <a:ext cx="223619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More Rigid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4EA642-5274-402E-8471-50232B201E89}"/>
                </a:ext>
              </a:extLst>
            </p:cNvPr>
            <p:cNvSpPr txBox="1"/>
            <p:nvPr/>
          </p:nvSpPr>
          <p:spPr>
            <a:xfrm>
              <a:off x="9219527" y="3866018"/>
              <a:ext cx="273792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More Flexible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62D4719-C97D-4F7F-9913-1056CA122662}"/>
                </a:ext>
              </a:extLst>
            </p:cNvPr>
            <p:cNvCxnSpPr/>
            <p:nvPr/>
          </p:nvCxnSpPr>
          <p:spPr>
            <a:xfrm>
              <a:off x="1868560" y="4876800"/>
              <a:ext cx="8719931" cy="0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784B2B2-F089-4025-BFC8-1DDA0B84AE84}"/>
              </a:ext>
            </a:extLst>
          </p:cNvPr>
          <p:cNvSpPr txBox="1"/>
          <p:nvPr/>
        </p:nvSpPr>
        <p:spPr>
          <a:xfrm>
            <a:off x="1019130" y="3915956"/>
            <a:ext cx="211596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isometries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C5802-D218-4B4D-B6E3-FB426F70CA56}"/>
              </a:ext>
            </a:extLst>
          </p:cNvPr>
          <p:cNvSpPr txBox="1"/>
          <p:nvPr/>
        </p:nvSpPr>
        <p:spPr>
          <a:xfrm>
            <a:off x="3839129" y="3915956"/>
            <a:ext cx="21416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similarities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815981-48B7-4FA2-80A5-93A421425F3F}"/>
              </a:ext>
            </a:extLst>
          </p:cNvPr>
          <p:cNvSpPr txBox="1"/>
          <p:nvPr/>
        </p:nvSpPr>
        <p:spPr>
          <a:xfrm>
            <a:off x="8919124" y="3915956"/>
            <a:ext cx="36356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homeomorphisms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210508-D540-4BB2-A0B8-5522C579017C}"/>
              </a:ext>
            </a:extLst>
          </p:cNvPr>
          <p:cNvSpPr txBox="1"/>
          <p:nvPr/>
        </p:nvSpPr>
        <p:spPr>
          <a:xfrm>
            <a:off x="1343936" y="5641041"/>
            <a:ext cx="1031692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Every isometry is a similarity and every similarity is 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h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omeomorphism.  There are usually many more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homeomorphisms than isometries.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464892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lang="en-US" sz="9600" dirty="0"/>
              <a:t>Fractals</a:t>
            </a:r>
            <a:endParaRPr sz="9600"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89091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Fractals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1E35EF-C8BA-4CE9-89A6-8E70D680458A}"/>
              </a:ext>
            </a:extLst>
          </p:cNvPr>
          <p:cNvGrpSpPr/>
          <p:nvPr/>
        </p:nvGrpSpPr>
        <p:grpSpPr>
          <a:xfrm>
            <a:off x="7722510" y="2585540"/>
            <a:ext cx="3979862" cy="5716587"/>
            <a:chOff x="8412477" y="2253954"/>
            <a:chExt cx="3979862" cy="5716587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130FE1A5-9851-4259-AD15-F5B18BAC5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4414" y="2253954"/>
              <a:ext cx="3443288" cy="823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indent="6350" algn="l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139825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482725" indent="-228600" algn="l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825625" indent="-228600" algn="l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68525" indent="-228600" algn="l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5725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2925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0125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997325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BCSYMA" pitchFamily="2" charset="2"/>
                <a:buNone/>
              </a:pPr>
              <a:r>
                <a:rPr lang="en-US" altLang="en-US" dirty="0">
                  <a:latin typeface="+mn-lt"/>
                  <a:sym typeface="BCSYMA" pitchFamily="2" charset="2"/>
                </a:rPr>
                <a:t>Beno</a:t>
              </a:r>
              <a:r>
                <a:rPr lang="en-US" altLang="en-US" dirty="0">
                  <a:latin typeface="+mn-lt"/>
                  <a:cs typeface="Arial" panose="020B0604020202020204" pitchFamily="34" charset="0"/>
                  <a:sym typeface="BCSYMA" pitchFamily="2" charset="2"/>
                </a:rPr>
                <a:t>î</a:t>
              </a:r>
              <a:r>
                <a:rPr lang="en-US" altLang="en-US" dirty="0">
                  <a:latin typeface="+mn-lt"/>
                  <a:sym typeface="BCSYMA" pitchFamily="2" charset="2"/>
                </a:rPr>
                <a:t>t Mandelbrot</a:t>
              </a:r>
            </a:p>
            <a:p>
              <a:pPr algn="ctr">
                <a:spcBef>
                  <a:spcPct val="0"/>
                </a:spcBef>
                <a:buFont typeface="BCSYMA" pitchFamily="2" charset="2"/>
                <a:buNone/>
              </a:pPr>
              <a:r>
                <a:rPr lang="en-US" altLang="en-US" dirty="0">
                  <a:latin typeface="+mn-lt"/>
                  <a:sym typeface="BCSYMA" pitchFamily="2" charset="2"/>
                </a:rPr>
                <a:t>1924 </a:t>
              </a:r>
              <a:r>
                <a:rPr lang="en-US" altLang="en-US" dirty="0">
                  <a:latin typeface="+mn-lt"/>
                  <a:cs typeface="Arial" panose="020B0604020202020204" pitchFamily="34" charset="0"/>
                  <a:sym typeface="BCSYMA" pitchFamily="2" charset="2"/>
                </a:rPr>
                <a:t>– 2010</a:t>
              </a:r>
            </a:p>
          </p:txBody>
        </p:sp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5508F2B0-A4CE-477A-AA94-1D193B542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2" b="9015"/>
            <a:stretch>
              <a:fillRect/>
            </a:stretch>
          </p:blipFill>
          <p:spPr bwMode="auto">
            <a:xfrm>
              <a:off x="8412477" y="3230266"/>
              <a:ext cx="3979862" cy="474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10">
            <a:extLst>
              <a:ext uri="{FF2B5EF4-FFF2-40B4-BE49-F238E27FC236}">
                <a16:creationId xmlns:a16="http://schemas.microsoft.com/office/drawing/2014/main" id="{DD77B7F3-4809-4649-B510-E240FC7A3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2428" y="4364334"/>
            <a:ext cx="5199972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635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39825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2725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5625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8525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7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9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01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73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BCSYMA" pitchFamily="2" charset="2"/>
              <a:buNone/>
            </a:pPr>
            <a:r>
              <a:rPr lang="en-US" altLang="en-US" sz="3600" dirty="0">
                <a:latin typeface="+mn-lt"/>
                <a:sym typeface="BCSYMA" pitchFamily="2" charset="2"/>
              </a:rPr>
              <a:t>Mandelbrot’s insight:</a:t>
            </a:r>
          </a:p>
          <a:p>
            <a:pPr algn="ctr">
              <a:spcBef>
                <a:spcPct val="50000"/>
              </a:spcBef>
              <a:buFont typeface="BCSYMA" pitchFamily="2" charset="2"/>
              <a:buNone/>
            </a:pPr>
            <a:r>
              <a:rPr lang="en-US" altLang="en-US" sz="3600" dirty="0">
                <a:latin typeface="+mn-lt"/>
                <a:sym typeface="BCSYMA" pitchFamily="2" charset="2"/>
              </a:rPr>
              <a:t>Complicated shapes are often </a:t>
            </a:r>
            <a:r>
              <a:rPr lang="en-US" altLang="en-US" sz="3600" i="1" dirty="0">
                <a:latin typeface="+mn-lt"/>
                <a:sym typeface="BCSYMA" pitchFamily="2" charset="2"/>
              </a:rPr>
              <a:t>self-similar</a:t>
            </a:r>
            <a:r>
              <a:rPr lang="en-US" altLang="en-US" sz="3600" dirty="0">
                <a:latin typeface="+mn-lt"/>
                <a:sym typeface="BCSYMA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72667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Fractals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D77B7F3-4809-4649-B510-E240FC7A3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2227751"/>
            <a:ext cx="5795518" cy="118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635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39825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2725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5625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8525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7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9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01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73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BCSYMA" pitchFamily="2" charset="2"/>
              <a:buNone/>
            </a:pPr>
            <a:r>
              <a:rPr lang="en-US" altLang="en-US" sz="3600" dirty="0">
                <a:latin typeface="+mn-lt"/>
                <a:sym typeface="BCSYMA" pitchFamily="2" charset="2"/>
              </a:rPr>
              <a:t>One pattern repeats itself at many different size scales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383848E-2F46-4103-89BB-A08CE5E5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6"/>
          <a:stretch>
            <a:fillRect/>
          </a:stretch>
        </p:blipFill>
        <p:spPr bwMode="auto">
          <a:xfrm>
            <a:off x="8559640" y="5905896"/>
            <a:ext cx="3665310" cy="32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552D2DE-9A32-47FB-B5FB-99317F9B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/>
          <a:stretch>
            <a:fillRect/>
          </a:stretch>
        </p:blipFill>
        <p:spPr bwMode="auto">
          <a:xfrm>
            <a:off x="8579865" y="2328205"/>
            <a:ext cx="3645084" cy="32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B86CAB-32A1-4FA6-9CE0-C22DDD03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9"/>
          <a:stretch>
            <a:fillRect/>
          </a:stretch>
        </p:blipFill>
        <p:spPr bwMode="auto">
          <a:xfrm>
            <a:off x="779850" y="4214597"/>
            <a:ext cx="3078977" cy="425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1138B86-7D21-4546-AB2A-6D3183CAB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" b="11333"/>
          <a:stretch>
            <a:fillRect/>
          </a:stretch>
        </p:blipFill>
        <p:spPr bwMode="auto">
          <a:xfrm>
            <a:off x="4424936" y="4214597"/>
            <a:ext cx="3650661" cy="343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848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9B701-0CBB-4896-9465-F17C36854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11" y="1205948"/>
            <a:ext cx="3987178" cy="4515160"/>
          </a:xfrm>
          <a:prstGeom prst="rect">
            <a:avLst/>
          </a:prstGeom>
        </p:spPr>
      </p:pic>
      <p:sp>
        <p:nvSpPr>
          <p:cNvPr id="14" name="Shape 126">
            <a:extLst>
              <a:ext uri="{FF2B5EF4-FFF2-40B4-BE49-F238E27FC236}">
                <a16:creationId xmlns:a16="http://schemas.microsoft.com/office/drawing/2014/main" id="{0DE84ED8-A5C1-482D-9492-038006021F57}"/>
              </a:ext>
            </a:extLst>
          </p:cNvPr>
          <p:cNvSpPr/>
          <p:nvPr/>
        </p:nvSpPr>
        <p:spPr>
          <a:xfrm>
            <a:off x="2684632" y="6246335"/>
            <a:ext cx="763553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Joint work with Dr. James Belk of the University of St. Andrews</a:t>
            </a:r>
            <a:endParaRPr dirty="0"/>
          </a:p>
        </p:txBody>
      </p:sp>
    </p:spTree>
  </p:cSld>
  <p:clrMapOvr>
    <a:masterClrMapping/>
  </p:clrMapOvr>
  <p:transition spd="slow" advTm="8892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Fractals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D77B7F3-4809-4649-B510-E240FC7A3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207" y="2048565"/>
            <a:ext cx="5795518" cy="118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635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39825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2725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5625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8525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7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9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01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732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BCSYMA" pitchFamily="2" charset="2"/>
              <a:buNone/>
            </a:pPr>
            <a:r>
              <a:rPr lang="en-US" altLang="en-US" sz="3600" dirty="0">
                <a:latin typeface="+mn-lt"/>
                <a:sym typeface="BCSYMA" pitchFamily="2" charset="2"/>
              </a:rPr>
              <a:t>Fractals are used throughout the sciences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F71B7A98-6894-4BD0-BE5D-E3B5E2C1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37" y="5447329"/>
            <a:ext cx="4488180" cy="346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713DDB62-9C61-4611-8FE1-44511B7C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4576" r="3287" b="4575"/>
          <a:stretch>
            <a:fillRect/>
          </a:stretch>
        </p:blipFill>
        <p:spPr bwMode="auto">
          <a:xfrm>
            <a:off x="1185509" y="2269164"/>
            <a:ext cx="4190223" cy="346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hesapeake Bay - Wikipedia">
            <a:extLst>
              <a:ext uri="{FF2B5EF4-FFF2-40B4-BE49-F238E27FC236}">
                <a16:creationId xmlns:a16="http://schemas.microsoft.com/office/drawing/2014/main" id="{4A44AF31-4BC5-4508-8474-2F61C0DD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08" y="5940591"/>
            <a:ext cx="4190223" cy="31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8351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Sierpiński Triangle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49C1B3F-4F4B-4193-91F2-A5B63BCC01F3}"/>
              </a:ext>
            </a:extLst>
          </p:cNvPr>
          <p:cNvSpPr>
            <a:spLocks noChangeAspect="1"/>
          </p:cNvSpPr>
          <p:nvPr/>
        </p:nvSpPr>
        <p:spPr>
          <a:xfrm>
            <a:off x="2647372" y="2223650"/>
            <a:ext cx="7710055" cy="6675120"/>
          </a:xfrm>
          <a:prstGeom prst="triangle">
            <a:avLst>
              <a:gd name="adj" fmla="val 49461"/>
            </a:avLst>
          </a:prstGeom>
          <a:solidFill>
            <a:schemeClr val="tx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88294D4E-F05C-40F7-968C-9DEDC4695822}"/>
              </a:ext>
            </a:extLst>
          </p:cNvPr>
          <p:cNvSpPr>
            <a:spLocks noChangeAspect="1"/>
          </p:cNvSpPr>
          <p:nvPr/>
        </p:nvSpPr>
        <p:spPr>
          <a:xfrm rot="10800000">
            <a:off x="4578274" y="5567078"/>
            <a:ext cx="3848250" cy="333169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FA07571-44A9-46EE-9D9F-C364211ACF7C}"/>
              </a:ext>
            </a:extLst>
          </p:cNvPr>
          <p:cNvSpPr>
            <a:spLocks noChangeAspect="1"/>
          </p:cNvSpPr>
          <p:nvPr/>
        </p:nvSpPr>
        <p:spPr>
          <a:xfrm rot="10800000">
            <a:off x="5517822" y="3901836"/>
            <a:ext cx="1916648" cy="1659374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8151A69-78B4-4744-B64D-09E9E19633A3}"/>
              </a:ext>
            </a:extLst>
          </p:cNvPr>
          <p:cNvSpPr>
            <a:spLocks noChangeAspect="1"/>
          </p:cNvSpPr>
          <p:nvPr/>
        </p:nvSpPr>
        <p:spPr>
          <a:xfrm rot="10800000">
            <a:off x="3574968" y="7232924"/>
            <a:ext cx="1916648" cy="1659374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BACF91D-D97D-4AC0-88D8-CDD1440FA624}"/>
              </a:ext>
            </a:extLst>
          </p:cNvPr>
          <p:cNvSpPr>
            <a:spLocks noChangeAspect="1"/>
          </p:cNvSpPr>
          <p:nvPr/>
        </p:nvSpPr>
        <p:spPr>
          <a:xfrm rot="10800000">
            <a:off x="7513186" y="7239396"/>
            <a:ext cx="1916648" cy="1659374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F2720725-2E13-4A11-8D7F-8B8CD7EAD5C7}"/>
              </a:ext>
            </a:extLst>
          </p:cNvPr>
          <p:cNvSpPr>
            <a:spLocks noChangeAspect="1"/>
          </p:cNvSpPr>
          <p:nvPr/>
        </p:nvSpPr>
        <p:spPr>
          <a:xfrm rot="10800000">
            <a:off x="6005568" y="3081130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9A43DC7-C8B2-4423-A10D-FB6BD8E71388}"/>
              </a:ext>
            </a:extLst>
          </p:cNvPr>
          <p:cNvSpPr>
            <a:spLocks noChangeAspect="1"/>
          </p:cNvSpPr>
          <p:nvPr/>
        </p:nvSpPr>
        <p:spPr>
          <a:xfrm rot="10800000">
            <a:off x="5045541" y="4731523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6AED8937-CFB9-4D41-8577-3A39F18601D5}"/>
              </a:ext>
            </a:extLst>
          </p:cNvPr>
          <p:cNvSpPr>
            <a:spLocks noChangeAspect="1"/>
          </p:cNvSpPr>
          <p:nvPr/>
        </p:nvSpPr>
        <p:spPr>
          <a:xfrm rot="10800000">
            <a:off x="6985937" y="4704554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D2B4BA6E-FE12-45CB-8386-202957BE48FA}"/>
              </a:ext>
            </a:extLst>
          </p:cNvPr>
          <p:cNvSpPr>
            <a:spLocks noChangeAspect="1"/>
          </p:cNvSpPr>
          <p:nvPr/>
        </p:nvSpPr>
        <p:spPr>
          <a:xfrm rot="10800000">
            <a:off x="7975137" y="6399250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55092FE5-E2BC-4EA5-AB19-581D5C4C75F6}"/>
              </a:ext>
            </a:extLst>
          </p:cNvPr>
          <p:cNvSpPr>
            <a:spLocks noChangeAspect="1"/>
          </p:cNvSpPr>
          <p:nvPr/>
        </p:nvSpPr>
        <p:spPr>
          <a:xfrm rot="10800000">
            <a:off x="7030578" y="8042697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797EC34E-377A-4EFB-A6EA-6F0B7431942D}"/>
              </a:ext>
            </a:extLst>
          </p:cNvPr>
          <p:cNvSpPr>
            <a:spLocks noChangeAspect="1"/>
          </p:cNvSpPr>
          <p:nvPr/>
        </p:nvSpPr>
        <p:spPr>
          <a:xfrm rot="10800000">
            <a:off x="8963079" y="8103375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013E80A-A5BB-4BEC-944E-4155F2AD9EFC}"/>
              </a:ext>
            </a:extLst>
          </p:cNvPr>
          <p:cNvSpPr>
            <a:spLocks noChangeAspect="1"/>
          </p:cNvSpPr>
          <p:nvPr/>
        </p:nvSpPr>
        <p:spPr>
          <a:xfrm rot="10800000">
            <a:off x="4078254" y="6415154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9D3F8262-B677-499A-8459-0C18AFD9E9CC}"/>
              </a:ext>
            </a:extLst>
          </p:cNvPr>
          <p:cNvSpPr>
            <a:spLocks noChangeAspect="1"/>
          </p:cNvSpPr>
          <p:nvPr/>
        </p:nvSpPr>
        <p:spPr>
          <a:xfrm rot="10800000">
            <a:off x="3133695" y="8058601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2FF97B73-2295-4DBB-AAD1-DEE49C4C87CB}"/>
              </a:ext>
            </a:extLst>
          </p:cNvPr>
          <p:cNvSpPr>
            <a:spLocks noChangeAspect="1"/>
          </p:cNvSpPr>
          <p:nvPr/>
        </p:nvSpPr>
        <p:spPr>
          <a:xfrm rot="10800000">
            <a:off x="5066196" y="8119279"/>
            <a:ext cx="944559" cy="817770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6E59E5B8-8A77-4089-90CA-683CA109225C}"/>
              </a:ext>
            </a:extLst>
          </p:cNvPr>
          <p:cNvSpPr>
            <a:spLocks noChangeAspect="1"/>
          </p:cNvSpPr>
          <p:nvPr/>
        </p:nvSpPr>
        <p:spPr>
          <a:xfrm rot="10800000">
            <a:off x="6219293" y="2639732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06ED4300-C3E3-416A-9AB8-2D05B8653FFA}"/>
              </a:ext>
            </a:extLst>
          </p:cNvPr>
          <p:cNvSpPr>
            <a:spLocks noChangeAspect="1"/>
          </p:cNvSpPr>
          <p:nvPr/>
        </p:nvSpPr>
        <p:spPr>
          <a:xfrm rot="10800000">
            <a:off x="6718852" y="3431030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1CEBDEDC-EFC1-424E-9605-432F88823D4E}"/>
              </a:ext>
            </a:extLst>
          </p:cNvPr>
          <p:cNvSpPr>
            <a:spLocks noChangeAspect="1"/>
          </p:cNvSpPr>
          <p:nvPr/>
        </p:nvSpPr>
        <p:spPr>
          <a:xfrm rot="10800000">
            <a:off x="5719734" y="3466397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18723CAC-9C7A-4362-B72C-56B3552C20A3}"/>
              </a:ext>
            </a:extLst>
          </p:cNvPr>
          <p:cNvSpPr>
            <a:spLocks noChangeAspect="1"/>
          </p:cNvSpPr>
          <p:nvPr/>
        </p:nvSpPr>
        <p:spPr>
          <a:xfrm rot="10800000">
            <a:off x="5271574" y="4301444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FE830813-C25C-4E74-A4B0-F46105952949}"/>
              </a:ext>
            </a:extLst>
          </p:cNvPr>
          <p:cNvSpPr>
            <a:spLocks noChangeAspect="1"/>
          </p:cNvSpPr>
          <p:nvPr/>
        </p:nvSpPr>
        <p:spPr>
          <a:xfrm rot="10800000">
            <a:off x="5730605" y="5111125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CAC886A6-CB79-4B3F-9205-F310E6D40B22}"/>
              </a:ext>
            </a:extLst>
          </p:cNvPr>
          <p:cNvSpPr>
            <a:spLocks noChangeAspect="1"/>
          </p:cNvSpPr>
          <p:nvPr/>
        </p:nvSpPr>
        <p:spPr>
          <a:xfrm rot="10800000">
            <a:off x="4772015" y="5147459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2D72D59-51FC-44F0-A6D8-F85843936FF6}"/>
              </a:ext>
            </a:extLst>
          </p:cNvPr>
          <p:cNvSpPr>
            <a:spLocks noChangeAspect="1"/>
          </p:cNvSpPr>
          <p:nvPr/>
        </p:nvSpPr>
        <p:spPr>
          <a:xfrm rot="10800000">
            <a:off x="7197036" y="4312608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89A5907A-AABD-48EF-96D3-78863636B335}"/>
              </a:ext>
            </a:extLst>
          </p:cNvPr>
          <p:cNvSpPr>
            <a:spLocks noChangeAspect="1"/>
          </p:cNvSpPr>
          <p:nvPr/>
        </p:nvSpPr>
        <p:spPr>
          <a:xfrm rot="10800000">
            <a:off x="7696595" y="5103906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B686715-5AFC-47F7-BD75-B128AD6260F5}"/>
              </a:ext>
            </a:extLst>
          </p:cNvPr>
          <p:cNvSpPr>
            <a:spLocks noChangeAspect="1"/>
          </p:cNvSpPr>
          <p:nvPr/>
        </p:nvSpPr>
        <p:spPr>
          <a:xfrm rot="10800000">
            <a:off x="6736156" y="5119082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5BAE37E2-23D9-493D-B0D8-7B805DB8BE83}"/>
              </a:ext>
            </a:extLst>
          </p:cNvPr>
          <p:cNvSpPr>
            <a:spLocks noChangeAspect="1"/>
          </p:cNvSpPr>
          <p:nvPr/>
        </p:nvSpPr>
        <p:spPr>
          <a:xfrm rot="10800000">
            <a:off x="4324009" y="5992911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01D86C3E-464C-4AEE-82C6-38B10804A94A}"/>
              </a:ext>
            </a:extLst>
          </p:cNvPr>
          <p:cNvSpPr>
            <a:spLocks noChangeAspect="1"/>
          </p:cNvSpPr>
          <p:nvPr/>
        </p:nvSpPr>
        <p:spPr>
          <a:xfrm rot="10800000">
            <a:off x="4823568" y="6784209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0AD90400-1BDD-4407-88D7-C84845859751}"/>
              </a:ext>
            </a:extLst>
          </p:cNvPr>
          <p:cNvSpPr>
            <a:spLocks noChangeAspect="1"/>
          </p:cNvSpPr>
          <p:nvPr/>
        </p:nvSpPr>
        <p:spPr>
          <a:xfrm rot="10800000">
            <a:off x="3824450" y="6819576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44782B2F-3A3A-41C4-9AE5-5B44260A4AF5}"/>
              </a:ext>
            </a:extLst>
          </p:cNvPr>
          <p:cNvSpPr>
            <a:spLocks noChangeAspect="1"/>
          </p:cNvSpPr>
          <p:nvPr/>
        </p:nvSpPr>
        <p:spPr>
          <a:xfrm rot="10800000">
            <a:off x="3335762" y="7631886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796B83D4-699B-48F0-950F-C7683D82418A}"/>
              </a:ext>
            </a:extLst>
          </p:cNvPr>
          <p:cNvSpPr>
            <a:spLocks noChangeAspect="1"/>
          </p:cNvSpPr>
          <p:nvPr/>
        </p:nvSpPr>
        <p:spPr>
          <a:xfrm rot="10800000">
            <a:off x="3835321" y="8464304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4617C644-4768-4F90-B9BB-A9E9490D1353}"/>
              </a:ext>
            </a:extLst>
          </p:cNvPr>
          <p:cNvSpPr>
            <a:spLocks noChangeAspect="1"/>
          </p:cNvSpPr>
          <p:nvPr/>
        </p:nvSpPr>
        <p:spPr>
          <a:xfrm rot="10800000">
            <a:off x="2876100" y="8479528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7F4C052F-4821-4BC4-8E8E-9F99B3EAD151}"/>
              </a:ext>
            </a:extLst>
          </p:cNvPr>
          <p:cNvSpPr>
            <a:spLocks noChangeAspect="1"/>
          </p:cNvSpPr>
          <p:nvPr/>
        </p:nvSpPr>
        <p:spPr>
          <a:xfrm rot="10800000">
            <a:off x="5260333" y="7664399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965B390A-1C0B-4EE3-BD71-5C047C0C6FC8}"/>
              </a:ext>
            </a:extLst>
          </p:cNvPr>
          <p:cNvSpPr>
            <a:spLocks noChangeAspect="1"/>
          </p:cNvSpPr>
          <p:nvPr/>
        </p:nvSpPr>
        <p:spPr>
          <a:xfrm rot="10800000">
            <a:off x="5801311" y="8457085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7C41725E-06C7-49CA-9938-E6540310D6F7}"/>
              </a:ext>
            </a:extLst>
          </p:cNvPr>
          <p:cNvSpPr>
            <a:spLocks noChangeAspect="1"/>
          </p:cNvSpPr>
          <p:nvPr/>
        </p:nvSpPr>
        <p:spPr>
          <a:xfrm rot="10800000">
            <a:off x="4755510" y="8472225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B28AA04C-C7A4-46F4-A00D-92D16F7AF129}"/>
              </a:ext>
            </a:extLst>
          </p:cNvPr>
          <p:cNvSpPr>
            <a:spLocks noChangeAspect="1"/>
          </p:cNvSpPr>
          <p:nvPr/>
        </p:nvSpPr>
        <p:spPr>
          <a:xfrm rot="10800000">
            <a:off x="8197781" y="5937365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84DD5036-8D2F-4430-AF0A-D3E1B4435CAD}"/>
              </a:ext>
            </a:extLst>
          </p:cNvPr>
          <p:cNvSpPr>
            <a:spLocks noChangeAspect="1"/>
          </p:cNvSpPr>
          <p:nvPr/>
        </p:nvSpPr>
        <p:spPr>
          <a:xfrm rot="10800000">
            <a:off x="8676763" y="6808135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67134CFB-BCAE-401C-8E58-F2BF782A19E5}"/>
              </a:ext>
            </a:extLst>
          </p:cNvPr>
          <p:cNvSpPr>
            <a:spLocks noChangeAspect="1"/>
          </p:cNvSpPr>
          <p:nvPr/>
        </p:nvSpPr>
        <p:spPr>
          <a:xfrm rot="10800000">
            <a:off x="7698222" y="6764030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5F61282E-0718-492D-8D6C-9BFF01985D58}"/>
              </a:ext>
            </a:extLst>
          </p:cNvPr>
          <p:cNvSpPr>
            <a:spLocks noChangeAspect="1"/>
          </p:cNvSpPr>
          <p:nvPr/>
        </p:nvSpPr>
        <p:spPr>
          <a:xfrm rot="10800000">
            <a:off x="7250062" y="7599077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E88CA7E-E1A2-48A9-A446-986B2379C31E}"/>
              </a:ext>
            </a:extLst>
          </p:cNvPr>
          <p:cNvSpPr>
            <a:spLocks noChangeAspect="1"/>
          </p:cNvSpPr>
          <p:nvPr/>
        </p:nvSpPr>
        <p:spPr>
          <a:xfrm rot="10800000">
            <a:off x="7730429" y="8447103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F58A906A-2D3F-443A-B15C-A4B9EB663586}"/>
              </a:ext>
            </a:extLst>
          </p:cNvPr>
          <p:cNvSpPr>
            <a:spLocks noChangeAspect="1"/>
          </p:cNvSpPr>
          <p:nvPr/>
        </p:nvSpPr>
        <p:spPr>
          <a:xfrm rot="10800000">
            <a:off x="6750503" y="8445092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97D7BAFC-6038-4699-8CB3-6D38365BC9D4}"/>
              </a:ext>
            </a:extLst>
          </p:cNvPr>
          <p:cNvSpPr>
            <a:spLocks noChangeAspect="1"/>
          </p:cNvSpPr>
          <p:nvPr/>
        </p:nvSpPr>
        <p:spPr>
          <a:xfrm rot="10800000">
            <a:off x="9176322" y="7670872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DFA9BBF5-A9BE-4B8D-B3DD-4126986EF74C}"/>
              </a:ext>
            </a:extLst>
          </p:cNvPr>
          <p:cNvSpPr>
            <a:spLocks noChangeAspect="1"/>
          </p:cNvSpPr>
          <p:nvPr/>
        </p:nvSpPr>
        <p:spPr>
          <a:xfrm rot="10800000">
            <a:off x="9675080" y="8458346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8D417730-893D-42D4-BAE1-D4F90FADBA7A}"/>
              </a:ext>
            </a:extLst>
          </p:cNvPr>
          <p:cNvSpPr>
            <a:spLocks noChangeAspect="1"/>
          </p:cNvSpPr>
          <p:nvPr/>
        </p:nvSpPr>
        <p:spPr>
          <a:xfrm rot="10800000">
            <a:off x="8695154" y="8478027"/>
            <a:ext cx="499559" cy="432503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8454A4A7-B325-4C12-A566-C6322B435A98}"/>
              </a:ext>
            </a:extLst>
          </p:cNvPr>
          <p:cNvSpPr>
            <a:spLocks noChangeAspect="1"/>
          </p:cNvSpPr>
          <p:nvPr/>
        </p:nvSpPr>
        <p:spPr>
          <a:xfrm rot="10800000">
            <a:off x="6324846" y="242514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490B188D-5963-4A9F-AE1A-91CA4134822A}"/>
              </a:ext>
            </a:extLst>
          </p:cNvPr>
          <p:cNvSpPr>
            <a:spLocks noChangeAspect="1"/>
          </p:cNvSpPr>
          <p:nvPr/>
        </p:nvSpPr>
        <p:spPr>
          <a:xfrm rot="10800000">
            <a:off x="6576636" y="2835962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F50B89F7-EB3F-421C-BB8D-375C9E222F0A}"/>
              </a:ext>
            </a:extLst>
          </p:cNvPr>
          <p:cNvSpPr>
            <a:spLocks noChangeAspect="1"/>
          </p:cNvSpPr>
          <p:nvPr/>
        </p:nvSpPr>
        <p:spPr>
          <a:xfrm rot="10800000">
            <a:off x="6092931" y="284921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E2DB9D3A-75DE-46E7-9874-1E7A74C7E350}"/>
              </a:ext>
            </a:extLst>
          </p:cNvPr>
          <p:cNvSpPr>
            <a:spLocks noChangeAspect="1"/>
          </p:cNvSpPr>
          <p:nvPr/>
        </p:nvSpPr>
        <p:spPr>
          <a:xfrm rot="10800000">
            <a:off x="5838073" y="3235713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22F39CEB-3185-4B28-9334-0D5119744ADD}"/>
              </a:ext>
            </a:extLst>
          </p:cNvPr>
          <p:cNvSpPr>
            <a:spLocks noChangeAspect="1"/>
          </p:cNvSpPr>
          <p:nvPr/>
        </p:nvSpPr>
        <p:spPr>
          <a:xfrm rot="10800000">
            <a:off x="6109741" y="3666405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CD5DCA77-FF54-4A34-9B40-351675064495}"/>
              </a:ext>
            </a:extLst>
          </p:cNvPr>
          <p:cNvSpPr>
            <a:spLocks noChangeAspect="1"/>
          </p:cNvSpPr>
          <p:nvPr/>
        </p:nvSpPr>
        <p:spPr>
          <a:xfrm rot="10800000">
            <a:off x="5606158" y="3659781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04C25EAA-B460-4D64-8AB8-92D39A7FE917}"/>
              </a:ext>
            </a:extLst>
          </p:cNvPr>
          <p:cNvSpPr>
            <a:spLocks noChangeAspect="1"/>
          </p:cNvSpPr>
          <p:nvPr/>
        </p:nvSpPr>
        <p:spPr>
          <a:xfrm rot="10800000">
            <a:off x="6819948" y="3232165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A6EDBCC4-7AA0-49BA-A01B-B2C1311C791B}"/>
              </a:ext>
            </a:extLst>
          </p:cNvPr>
          <p:cNvSpPr>
            <a:spLocks noChangeAspect="1"/>
          </p:cNvSpPr>
          <p:nvPr/>
        </p:nvSpPr>
        <p:spPr>
          <a:xfrm rot="10800000">
            <a:off x="7051860" y="3682735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D87D143-465C-411D-8CC8-AC5A51D19F1D}"/>
              </a:ext>
            </a:extLst>
          </p:cNvPr>
          <p:cNvSpPr>
            <a:spLocks noChangeAspect="1"/>
          </p:cNvSpPr>
          <p:nvPr/>
        </p:nvSpPr>
        <p:spPr>
          <a:xfrm rot="10800000">
            <a:off x="6607911" y="3676111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68877EB3-1200-42E7-8CD6-F4922E9DB97D}"/>
              </a:ext>
            </a:extLst>
          </p:cNvPr>
          <p:cNvSpPr>
            <a:spLocks noChangeAspect="1"/>
          </p:cNvSpPr>
          <p:nvPr/>
        </p:nvSpPr>
        <p:spPr>
          <a:xfrm rot="10800000">
            <a:off x="4914838" y="489963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FE8C5EBA-74E7-4C09-9FFF-C00A63F21982}"/>
              </a:ext>
            </a:extLst>
          </p:cNvPr>
          <p:cNvSpPr>
            <a:spLocks noChangeAspect="1"/>
          </p:cNvSpPr>
          <p:nvPr/>
        </p:nvSpPr>
        <p:spPr>
          <a:xfrm rot="10800000">
            <a:off x="5146750" y="533032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6C1FB3F6-B706-4F44-A798-70AB90230C46}"/>
              </a:ext>
            </a:extLst>
          </p:cNvPr>
          <p:cNvSpPr>
            <a:spLocks noChangeAspect="1"/>
          </p:cNvSpPr>
          <p:nvPr/>
        </p:nvSpPr>
        <p:spPr>
          <a:xfrm rot="10800000">
            <a:off x="4643167" y="532370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D47F2330-EBB1-4734-9B6F-5FCD71405764}"/>
              </a:ext>
            </a:extLst>
          </p:cNvPr>
          <p:cNvSpPr>
            <a:spLocks noChangeAspect="1"/>
          </p:cNvSpPr>
          <p:nvPr/>
        </p:nvSpPr>
        <p:spPr>
          <a:xfrm rot="10800000">
            <a:off x="5856957" y="489608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02E036B1-9CF9-4C09-BF9C-4C08A47080C6}"/>
              </a:ext>
            </a:extLst>
          </p:cNvPr>
          <p:cNvSpPr>
            <a:spLocks noChangeAspect="1"/>
          </p:cNvSpPr>
          <p:nvPr/>
        </p:nvSpPr>
        <p:spPr>
          <a:xfrm rot="10800000">
            <a:off x="6088869" y="534665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03D037F4-BFD8-422D-B763-88429C237326}"/>
              </a:ext>
            </a:extLst>
          </p:cNvPr>
          <p:cNvSpPr>
            <a:spLocks noChangeAspect="1"/>
          </p:cNvSpPr>
          <p:nvPr/>
        </p:nvSpPr>
        <p:spPr>
          <a:xfrm rot="10800000">
            <a:off x="5625042" y="534003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D6CCD111-1333-43F3-83B6-A7150FB3D6A6}"/>
              </a:ext>
            </a:extLst>
          </p:cNvPr>
          <p:cNvSpPr>
            <a:spLocks noChangeAspect="1"/>
          </p:cNvSpPr>
          <p:nvPr/>
        </p:nvSpPr>
        <p:spPr>
          <a:xfrm rot="10800000">
            <a:off x="5355395" y="4064082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BB482971-3E10-4A6C-A03A-841840C2F50D}"/>
              </a:ext>
            </a:extLst>
          </p:cNvPr>
          <p:cNvSpPr>
            <a:spLocks noChangeAspect="1"/>
          </p:cNvSpPr>
          <p:nvPr/>
        </p:nvSpPr>
        <p:spPr>
          <a:xfrm rot="10800000">
            <a:off x="5627063" y="449477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4" name="Isosceles Triangle 103">
            <a:extLst>
              <a:ext uri="{FF2B5EF4-FFF2-40B4-BE49-F238E27FC236}">
                <a16:creationId xmlns:a16="http://schemas.microsoft.com/office/drawing/2014/main" id="{93DA21A2-48B6-4594-8855-71759C186BB9}"/>
              </a:ext>
            </a:extLst>
          </p:cNvPr>
          <p:cNvSpPr>
            <a:spLocks noChangeAspect="1"/>
          </p:cNvSpPr>
          <p:nvPr/>
        </p:nvSpPr>
        <p:spPr>
          <a:xfrm rot="10800000">
            <a:off x="5123480" y="448815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CA3E33D2-AAFB-43E2-BE5B-548D5ECF4DFA}"/>
              </a:ext>
            </a:extLst>
          </p:cNvPr>
          <p:cNvSpPr>
            <a:spLocks noChangeAspect="1"/>
          </p:cNvSpPr>
          <p:nvPr/>
        </p:nvSpPr>
        <p:spPr>
          <a:xfrm rot="10800000">
            <a:off x="6856286" y="4893012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CABAAD51-A6CE-4673-9D6F-DAA89CBE1DDB}"/>
              </a:ext>
            </a:extLst>
          </p:cNvPr>
          <p:cNvSpPr>
            <a:spLocks noChangeAspect="1"/>
          </p:cNvSpPr>
          <p:nvPr/>
        </p:nvSpPr>
        <p:spPr>
          <a:xfrm rot="10800000">
            <a:off x="7088198" y="532370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02AEC8C2-5BE1-4B36-9EAF-6DDCA1683973}"/>
              </a:ext>
            </a:extLst>
          </p:cNvPr>
          <p:cNvSpPr>
            <a:spLocks noChangeAspect="1"/>
          </p:cNvSpPr>
          <p:nvPr/>
        </p:nvSpPr>
        <p:spPr>
          <a:xfrm rot="10800000">
            <a:off x="6604493" y="531708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76BE0433-00D1-466D-AD91-B80C28DAB046}"/>
              </a:ext>
            </a:extLst>
          </p:cNvPr>
          <p:cNvSpPr>
            <a:spLocks noChangeAspect="1"/>
          </p:cNvSpPr>
          <p:nvPr/>
        </p:nvSpPr>
        <p:spPr>
          <a:xfrm rot="10800000">
            <a:off x="7798405" y="488946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9" name="Isosceles Triangle 108">
            <a:extLst>
              <a:ext uri="{FF2B5EF4-FFF2-40B4-BE49-F238E27FC236}">
                <a16:creationId xmlns:a16="http://schemas.microsoft.com/office/drawing/2014/main" id="{E6D28C98-6D52-4EF8-AD7B-CC56FFAF60E6}"/>
              </a:ext>
            </a:extLst>
          </p:cNvPr>
          <p:cNvSpPr>
            <a:spLocks noChangeAspect="1"/>
          </p:cNvSpPr>
          <p:nvPr/>
        </p:nvSpPr>
        <p:spPr>
          <a:xfrm rot="10800000">
            <a:off x="8030317" y="534003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0" name="Isosceles Triangle 109">
            <a:extLst>
              <a:ext uri="{FF2B5EF4-FFF2-40B4-BE49-F238E27FC236}">
                <a16:creationId xmlns:a16="http://schemas.microsoft.com/office/drawing/2014/main" id="{CDE00DBB-9AD7-4620-A81A-E854F6FE9E58}"/>
              </a:ext>
            </a:extLst>
          </p:cNvPr>
          <p:cNvSpPr>
            <a:spLocks noChangeAspect="1"/>
          </p:cNvSpPr>
          <p:nvPr/>
        </p:nvSpPr>
        <p:spPr>
          <a:xfrm rot="10800000">
            <a:off x="7566490" y="533341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3090CBCB-F992-4356-82C2-D6B395FEB1B6}"/>
              </a:ext>
            </a:extLst>
          </p:cNvPr>
          <p:cNvSpPr>
            <a:spLocks noChangeAspect="1"/>
          </p:cNvSpPr>
          <p:nvPr/>
        </p:nvSpPr>
        <p:spPr>
          <a:xfrm rot="10800000">
            <a:off x="7301449" y="4094332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F2D0DD4C-2F06-4C2A-AED8-28C1DBF47714}"/>
              </a:ext>
            </a:extLst>
          </p:cNvPr>
          <p:cNvSpPr>
            <a:spLocks noChangeAspect="1"/>
          </p:cNvSpPr>
          <p:nvPr/>
        </p:nvSpPr>
        <p:spPr>
          <a:xfrm rot="10800000">
            <a:off x="7553239" y="448526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CE86525E-D53B-446F-922B-455CC782799B}"/>
              </a:ext>
            </a:extLst>
          </p:cNvPr>
          <p:cNvSpPr>
            <a:spLocks noChangeAspect="1"/>
          </p:cNvSpPr>
          <p:nvPr/>
        </p:nvSpPr>
        <p:spPr>
          <a:xfrm rot="10800000">
            <a:off x="7069534" y="447864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4" name="Isosceles Triangle 113">
            <a:extLst>
              <a:ext uri="{FF2B5EF4-FFF2-40B4-BE49-F238E27FC236}">
                <a16:creationId xmlns:a16="http://schemas.microsoft.com/office/drawing/2014/main" id="{F42A4271-0803-4EFB-879B-7B5A356CC212}"/>
              </a:ext>
            </a:extLst>
          </p:cNvPr>
          <p:cNvSpPr>
            <a:spLocks noChangeAspect="1"/>
          </p:cNvSpPr>
          <p:nvPr/>
        </p:nvSpPr>
        <p:spPr>
          <a:xfrm rot="10800000">
            <a:off x="4428932" y="5757503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5" name="Isosceles Triangle 114">
            <a:extLst>
              <a:ext uri="{FF2B5EF4-FFF2-40B4-BE49-F238E27FC236}">
                <a16:creationId xmlns:a16="http://schemas.microsoft.com/office/drawing/2014/main" id="{E9E7C2E7-8B61-422A-A584-247C2E9F9D70}"/>
              </a:ext>
            </a:extLst>
          </p:cNvPr>
          <p:cNvSpPr>
            <a:spLocks noChangeAspect="1"/>
          </p:cNvSpPr>
          <p:nvPr/>
        </p:nvSpPr>
        <p:spPr>
          <a:xfrm rot="10800000">
            <a:off x="4700600" y="6168317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6" name="Isosceles Triangle 115">
            <a:extLst>
              <a:ext uri="{FF2B5EF4-FFF2-40B4-BE49-F238E27FC236}">
                <a16:creationId xmlns:a16="http://schemas.microsoft.com/office/drawing/2014/main" id="{3DE4B595-4CDA-40EB-9924-42FB41562645}"/>
              </a:ext>
            </a:extLst>
          </p:cNvPr>
          <p:cNvSpPr>
            <a:spLocks noChangeAspect="1"/>
          </p:cNvSpPr>
          <p:nvPr/>
        </p:nvSpPr>
        <p:spPr>
          <a:xfrm rot="10800000">
            <a:off x="4197017" y="6181571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7" name="Isosceles Triangle 116">
            <a:extLst>
              <a:ext uri="{FF2B5EF4-FFF2-40B4-BE49-F238E27FC236}">
                <a16:creationId xmlns:a16="http://schemas.microsoft.com/office/drawing/2014/main" id="{4DBFE0A4-B3A4-4DF5-812C-6D8D219C9EBC}"/>
              </a:ext>
            </a:extLst>
          </p:cNvPr>
          <p:cNvSpPr>
            <a:spLocks noChangeAspect="1"/>
          </p:cNvSpPr>
          <p:nvPr/>
        </p:nvSpPr>
        <p:spPr>
          <a:xfrm rot="10800000">
            <a:off x="3942159" y="658794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8" name="Isosceles Triangle 117">
            <a:extLst>
              <a:ext uri="{FF2B5EF4-FFF2-40B4-BE49-F238E27FC236}">
                <a16:creationId xmlns:a16="http://schemas.microsoft.com/office/drawing/2014/main" id="{2AAAD644-F36A-4242-B9C0-A651167E468B}"/>
              </a:ext>
            </a:extLst>
          </p:cNvPr>
          <p:cNvSpPr>
            <a:spLocks noChangeAspect="1"/>
          </p:cNvSpPr>
          <p:nvPr/>
        </p:nvSpPr>
        <p:spPr>
          <a:xfrm rot="10800000">
            <a:off x="3690366" y="701201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9" name="Isosceles Triangle 118">
            <a:extLst>
              <a:ext uri="{FF2B5EF4-FFF2-40B4-BE49-F238E27FC236}">
                <a16:creationId xmlns:a16="http://schemas.microsoft.com/office/drawing/2014/main" id="{29BDD0E4-2A60-496F-BA23-9B532EDE708D}"/>
              </a:ext>
            </a:extLst>
          </p:cNvPr>
          <p:cNvSpPr>
            <a:spLocks noChangeAspect="1"/>
          </p:cNvSpPr>
          <p:nvPr/>
        </p:nvSpPr>
        <p:spPr>
          <a:xfrm rot="10800000">
            <a:off x="4924034" y="656452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0" name="Isosceles Triangle 119">
            <a:extLst>
              <a:ext uri="{FF2B5EF4-FFF2-40B4-BE49-F238E27FC236}">
                <a16:creationId xmlns:a16="http://schemas.microsoft.com/office/drawing/2014/main" id="{341B26C9-B5AE-40F5-AFA6-992713D45DE7}"/>
              </a:ext>
            </a:extLst>
          </p:cNvPr>
          <p:cNvSpPr>
            <a:spLocks noChangeAspect="1"/>
          </p:cNvSpPr>
          <p:nvPr/>
        </p:nvSpPr>
        <p:spPr>
          <a:xfrm rot="10800000">
            <a:off x="5175824" y="701509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1" name="Isosceles Triangle 120">
            <a:extLst>
              <a:ext uri="{FF2B5EF4-FFF2-40B4-BE49-F238E27FC236}">
                <a16:creationId xmlns:a16="http://schemas.microsoft.com/office/drawing/2014/main" id="{4056BF6A-AEEA-400C-A6D4-D6C222DB8ED0}"/>
              </a:ext>
            </a:extLst>
          </p:cNvPr>
          <p:cNvSpPr>
            <a:spLocks noChangeAspect="1"/>
          </p:cNvSpPr>
          <p:nvPr/>
        </p:nvSpPr>
        <p:spPr>
          <a:xfrm rot="10800000">
            <a:off x="3018924" y="8231991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2" name="Isosceles Triangle 121">
            <a:extLst>
              <a:ext uri="{FF2B5EF4-FFF2-40B4-BE49-F238E27FC236}">
                <a16:creationId xmlns:a16="http://schemas.microsoft.com/office/drawing/2014/main" id="{F3E3B57C-7288-4384-8AF4-6B4655709F21}"/>
              </a:ext>
            </a:extLst>
          </p:cNvPr>
          <p:cNvSpPr>
            <a:spLocks noChangeAspect="1"/>
          </p:cNvSpPr>
          <p:nvPr/>
        </p:nvSpPr>
        <p:spPr>
          <a:xfrm rot="10800000">
            <a:off x="2767131" y="8656059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3" name="Isosceles Triangle 122">
            <a:extLst>
              <a:ext uri="{FF2B5EF4-FFF2-40B4-BE49-F238E27FC236}">
                <a16:creationId xmlns:a16="http://schemas.microsoft.com/office/drawing/2014/main" id="{1A8122BD-6CB8-40FE-826B-29A33B87271C}"/>
              </a:ext>
            </a:extLst>
          </p:cNvPr>
          <p:cNvSpPr>
            <a:spLocks noChangeAspect="1"/>
          </p:cNvSpPr>
          <p:nvPr/>
        </p:nvSpPr>
        <p:spPr>
          <a:xfrm rot="10800000">
            <a:off x="3961043" y="8228443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4" name="Isosceles Triangle 123">
            <a:extLst>
              <a:ext uri="{FF2B5EF4-FFF2-40B4-BE49-F238E27FC236}">
                <a16:creationId xmlns:a16="http://schemas.microsoft.com/office/drawing/2014/main" id="{882100E3-02CB-4F34-8716-57865A50C52A}"/>
              </a:ext>
            </a:extLst>
          </p:cNvPr>
          <p:cNvSpPr>
            <a:spLocks noChangeAspect="1"/>
          </p:cNvSpPr>
          <p:nvPr/>
        </p:nvSpPr>
        <p:spPr>
          <a:xfrm rot="10800000">
            <a:off x="4192955" y="8679013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7" name="Isosceles Triangle 126">
            <a:extLst>
              <a:ext uri="{FF2B5EF4-FFF2-40B4-BE49-F238E27FC236}">
                <a16:creationId xmlns:a16="http://schemas.microsoft.com/office/drawing/2014/main" id="{89411A44-90E9-4215-A260-04B5C22768AA}"/>
              </a:ext>
            </a:extLst>
          </p:cNvPr>
          <p:cNvSpPr>
            <a:spLocks noChangeAspect="1"/>
          </p:cNvSpPr>
          <p:nvPr/>
        </p:nvSpPr>
        <p:spPr>
          <a:xfrm rot="10800000">
            <a:off x="3709250" y="8672389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8" name="Isosceles Triangle 127">
            <a:extLst>
              <a:ext uri="{FF2B5EF4-FFF2-40B4-BE49-F238E27FC236}">
                <a16:creationId xmlns:a16="http://schemas.microsoft.com/office/drawing/2014/main" id="{4564D205-BFE5-4DEB-8460-F107CA9B7078}"/>
              </a:ext>
            </a:extLst>
          </p:cNvPr>
          <p:cNvSpPr>
            <a:spLocks noChangeAspect="1"/>
          </p:cNvSpPr>
          <p:nvPr/>
        </p:nvSpPr>
        <p:spPr>
          <a:xfrm rot="10800000">
            <a:off x="3459481" y="7396437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9" name="Isosceles Triangle 128">
            <a:extLst>
              <a:ext uri="{FF2B5EF4-FFF2-40B4-BE49-F238E27FC236}">
                <a16:creationId xmlns:a16="http://schemas.microsoft.com/office/drawing/2014/main" id="{B33160FA-9842-4F44-80ED-CC931A577B70}"/>
              </a:ext>
            </a:extLst>
          </p:cNvPr>
          <p:cNvSpPr>
            <a:spLocks noChangeAspect="1"/>
          </p:cNvSpPr>
          <p:nvPr/>
        </p:nvSpPr>
        <p:spPr>
          <a:xfrm rot="10800000">
            <a:off x="3227566" y="7820505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0" name="Isosceles Triangle 129">
            <a:extLst>
              <a:ext uri="{FF2B5EF4-FFF2-40B4-BE49-F238E27FC236}">
                <a16:creationId xmlns:a16="http://schemas.microsoft.com/office/drawing/2014/main" id="{9F6586C8-7295-425A-AF50-AF3F7A036E19}"/>
              </a:ext>
            </a:extLst>
          </p:cNvPr>
          <p:cNvSpPr>
            <a:spLocks noChangeAspect="1"/>
          </p:cNvSpPr>
          <p:nvPr/>
        </p:nvSpPr>
        <p:spPr>
          <a:xfrm rot="10800000">
            <a:off x="4900738" y="8225367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1" name="Isosceles Triangle 130">
            <a:extLst>
              <a:ext uri="{FF2B5EF4-FFF2-40B4-BE49-F238E27FC236}">
                <a16:creationId xmlns:a16="http://schemas.microsoft.com/office/drawing/2014/main" id="{C11ECF00-C89E-4309-B703-EB91C2B9F139}"/>
              </a:ext>
            </a:extLst>
          </p:cNvPr>
          <p:cNvSpPr>
            <a:spLocks noChangeAspect="1"/>
          </p:cNvSpPr>
          <p:nvPr/>
        </p:nvSpPr>
        <p:spPr>
          <a:xfrm rot="10800000">
            <a:off x="5132650" y="8656059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2" name="Isosceles Triangle 131">
            <a:extLst>
              <a:ext uri="{FF2B5EF4-FFF2-40B4-BE49-F238E27FC236}">
                <a16:creationId xmlns:a16="http://schemas.microsoft.com/office/drawing/2014/main" id="{29B7161E-871F-4452-BD57-C522A6844595}"/>
              </a:ext>
            </a:extLst>
          </p:cNvPr>
          <p:cNvSpPr>
            <a:spLocks noChangeAspect="1"/>
          </p:cNvSpPr>
          <p:nvPr/>
        </p:nvSpPr>
        <p:spPr>
          <a:xfrm rot="10800000">
            <a:off x="4629067" y="8689191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3" name="Isosceles Triangle 132">
            <a:extLst>
              <a:ext uri="{FF2B5EF4-FFF2-40B4-BE49-F238E27FC236}">
                <a16:creationId xmlns:a16="http://schemas.microsoft.com/office/drawing/2014/main" id="{C4AED051-1597-45B3-AFCD-8F14CD1354E6}"/>
              </a:ext>
            </a:extLst>
          </p:cNvPr>
          <p:cNvSpPr>
            <a:spLocks noChangeAspect="1"/>
          </p:cNvSpPr>
          <p:nvPr/>
        </p:nvSpPr>
        <p:spPr>
          <a:xfrm rot="10800000">
            <a:off x="5902491" y="8221819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4" name="Isosceles Triangle 133">
            <a:extLst>
              <a:ext uri="{FF2B5EF4-FFF2-40B4-BE49-F238E27FC236}">
                <a16:creationId xmlns:a16="http://schemas.microsoft.com/office/drawing/2014/main" id="{D85FF025-28DE-4E96-90D3-CB6FA41A4673}"/>
              </a:ext>
            </a:extLst>
          </p:cNvPr>
          <p:cNvSpPr>
            <a:spLocks noChangeAspect="1"/>
          </p:cNvSpPr>
          <p:nvPr/>
        </p:nvSpPr>
        <p:spPr>
          <a:xfrm rot="10800000">
            <a:off x="6134403" y="8672389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5" name="Isosceles Triangle 134">
            <a:extLst>
              <a:ext uri="{FF2B5EF4-FFF2-40B4-BE49-F238E27FC236}">
                <a16:creationId xmlns:a16="http://schemas.microsoft.com/office/drawing/2014/main" id="{C3476794-2E78-470C-A8B7-CF19E7134AFE}"/>
              </a:ext>
            </a:extLst>
          </p:cNvPr>
          <p:cNvSpPr>
            <a:spLocks noChangeAspect="1"/>
          </p:cNvSpPr>
          <p:nvPr/>
        </p:nvSpPr>
        <p:spPr>
          <a:xfrm rot="10800000">
            <a:off x="5405535" y="7426687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6" name="Isosceles Triangle 135">
            <a:extLst>
              <a:ext uri="{FF2B5EF4-FFF2-40B4-BE49-F238E27FC236}">
                <a16:creationId xmlns:a16="http://schemas.microsoft.com/office/drawing/2014/main" id="{341B0927-BF19-4140-9876-AA3BC251664D}"/>
              </a:ext>
            </a:extLst>
          </p:cNvPr>
          <p:cNvSpPr>
            <a:spLocks noChangeAspect="1"/>
          </p:cNvSpPr>
          <p:nvPr/>
        </p:nvSpPr>
        <p:spPr>
          <a:xfrm rot="10800000">
            <a:off x="5657325" y="7837501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7" name="Isosceles Triangle 136">
            <a:extLst>
              <a:ext uri="{FF2B5EF4-FFF2-40B4-BE49-F238E27FC236}">
                <a16:creationId xmlns:a16="http://schemas.microsoft.com/office/drawing/2014/main" id="{88D86CFC-64B5-4566-87DE-5CD353CFB0B6}"/>
              </a:ext>
            </a:extLst>
          </p:cNvPr>
          <p:cNvSpPr>
            <a:spLocks noChangeAspect="1"/>
          </p:cNvSpPr>
          <p:nvPr/>
        </p:nvSpPr>
        <p:spPr>
          <a:xfrm rot="10800000">
            <a:off x="4195728" y="7000783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8" name="Isosceles Triangle 137">
            <a:extLst>
              <a:ext uri="{FF2B5EF4-FFF2-40B4-BE49-F238E27FC236}">
                <a16:creationId xmlns:a16="http://schemas.microsoft.com/office/drawing/2014/main" id="{7DBB11E7-03A0-48ED-A5AD-6FDE31817CF1}"/>
              </a:ext>
            </a:extLst>
          </p:cNvPr>
          <p:cNvSpPr>
            <a:spLocks noChangeAspect="1"/>
          </p:cNvSpPr>
          <p:nvPr/>
        </p:nvSpPr>
        <p:spPr>
          <a:xfrm rot="10800000">
            <a:off x="4693898" y="6990611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9" name="Isosceles Triangle 138">
            <a:extLst>
              <a:ext uri="{FF2B5EF4-FFF2-40B4-BE49-F238E27FC236}">
                <a16:creationId xmlns:a16="http://schemas.microsoft.com/office/drawing/2014/main" id="{C4F29B72-A485-4DB5-94BB-59B57A465D17}"/>
              </a:ext>
            </a:extLst>
          </p:cNvPr>
          <p:cNvSpPr>
            <a:spLocks noChangeAspect="1"/>
          </p:cNvSpPr>
          <p:nvPr/>
        </p:nvSpPr>
        <p:spPr>
          <a:xfrm rot="10800000">
            <a:off x="3232737" y="864482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0" name="Isosceles Triangle 139">
            <a:extLst>
              <a:ext uri="{FF2B5EF4-FFF2-40B4-BE49-F238E27FC236}">
                <a16:creationId xmlns:a16="http://schemas.microsoft.com/office/drawing/2014/main" id="{0C89890D-C903-41FA-8CD5-C2C537E9F751}"/>
              </a:ext>
            </a:extLst>
          </p:cNvPr>
          <p:cNvSpPr>
            <a:spLocks noChangeAspect="1"/>
          </p:cNvSpPr>
          <p:nvPr/>
        </p:nvSpPr>
        <p:spPr>
          <a:xfrm rot="10800000">
            <a:off x="3713050" y="780927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1" name="Isosceles Triangle 140">
            <a:extLst>
              <a:ext uri="{FF2B5EF4-FFF2-40B4-BE49-F238E27FC236}">
                <a16:creationId xmlns:a16="http://schemas.microsoft.com/office/drawing/2014/main" id="{C73A69DB-0EF1-4B26-9D2F-647B6A5A2BB1}"/>
              </a:ext>
            </a:extLst>
          </p:cNvPr>
          <p:cNvSpPr>
            <a:spLocks noChangeAspect="1"/>
          </p:cNvSpPr>
          <p:nvPr/>
        </p:nvSpPr>
        <p:spPr>
          <a:xfrm rot="10800000">
            <a:off x="5652477" y="864791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2" name="Isosceles Triangle 141">
            <a:extLst>
              <a:ext uri="{FF2B5EF4-FFF2-40B4-BE49-F238E27FC236}">
                <a16:creationId xmlns:a16="http://schemas.microsoft.com/office/drawing/2014/main" id="{41D67F61-7057-4BBE-B66C-3E121DF15142}"/>
              </a:ext>
            </a:extLst>
          </p:cNvPr>
          <p:cNvSpPr>
            <a:spLocks noChangeAspect="1"/>
          </p:cNvSpPr>
          <p:nvPr/>
        </p:nvSpPr>
        <p:spPr>
          <a:xfrm rot="10800000">
            <a:off x="5135643" y="785277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27582285-5767-46EA-ABB9-DD98FF765465}"/>
              </a:ext>
            </a:extLst>
          </p:cNvPr>
          <p:cNvSpPr>
            <a:spLocks noChangeAspect="1"/>
          </p:cNvSpPr>
          <p:nvPr/>
        </p:nvSpPr>
        <p:spPr>
          <a:xfrm rot="10800000">
            <a:off x="8294382" y="573104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B3D6ADCD-79AF-4593-92F0-0EB8D8E6D902}"/>
              </a:ext>
            </a:extLst>
          </p:cNvPr>
          <p:cNvSpPr>
            <a:spLocks noChangeAspect="1"/>
          </p:cNvSpPr>
          <p:nvPr/>
        </p:nvSpPr>
        <p:spPr>
          <a:xfrm rot="10800000">
            <a:off x="8546172" y="616173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5" name="Isosceles Triangle 144">
            <a:extLst>
              <a:ext uri="{FF2B5EF4-FFF2-40B4-BE49-F238E27FC236}">
                <a16:creationId xmlns:a16="http://schemas.microsoft.com/office/drawing/2014/main" id="{8B8DF45F-B129-4E05-8FB8-E62EA49322C2}"/>
              </a:ext>
            </a:extLst>
          </p:cNvPr>
          <p:cNvSpPr>
            <a:spLocks noChangeAspect="1"/>
          </p:cNvSpPr>
          <p:nvPr/>
        </p:nvSpPr>
        <p:spPr>
          <a:xfrm rot="10800000">
            <a:off x="8062467" y="615511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6" name="Isosceles Triangle 145">
            <a:extLst>
              <a:ext uri="{FF2B5EF4-FFF2-40B4-BE49-F238E27FC236}">
                <a16:creationId xmlns:a16="http://schemas.microsoft.com/office/drawing/2014/main" id="{0328C7A0-BD53-4E3F-93B5-400F94C7C8D9}"/>
              </a:ext>
            </a:extLst>
          </p:cNvPr>
          <p:cNvSpPr>
            <a:spLocks noChangeAspect="1"/>
          </p:cNvSpPr>
          <p:nvPr/>
        </p:nvSpPr>
        <p:spPr>
          <a:xfrm rot="10800000">
            <a:off x="7807609" y="6561489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7" name="Isosceles Triangle 146">
            <a:extLst>
              <a:ext uri="{FF2B5EF4-FFF2-40B4-BE49-F238E27FC236}">
                <a16:creationId xmlns:a16="http://schemas.microsoft.com/office/drawing/2014/main" id="{87C05A36-ADA1-4F8B-A7CB-3B22ECAEC49E}"/>
              </a:ext>
            </a:extLst>
          </p:cNvPr>
          <p:cNvSpPr>
            <a:spLocks noChangeAspect="1"/>
          </p:cNvSpPr>
          <p:nvPr/>
        </p:nvSpPr>
        <p:spPr>
          <a:xfrm rot="10800000">
            <a:off x="7575694" y="7005435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8" name="Isosceles Triangle 147">
            <a:extLst>
              <a:ext uri="{FF2B5EF4-FFF2-40B4-BE49-F238E27FC236}">
                <a16:creationId xmlns:a16="http://schemas.microsoft.com/office/drawing/2014/main" id="{1613756F-8B61-4D43-9AD4-58DA0877504C}"/>
              </a:ext>
            </a:extLst>
          </p:cNvPr>
          <p:cNvSpPr>
            <a:spLocks noChangeAspect="1"/>
          </p:cNvSpPr>
          <p:nvPr/>
        </p:nvSpPr>
        <p:spPr>
          <a:xfrm rot="10800000">
            <a:off x="8789484" y="658093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9" name="Isosceles Triangle 148">
            <a:extLst>
              <a:ext uri="{FF2B5EF4-FFF2-40B4-BE49-F238E27FC236}">
                <a16:creationId xmlns:a16="http://schemas.microsoft.com/office/drawing/2014/main" id="{1133D72B-C115-4CF3-A3A5-87E21E672A38}"/>
              </a:ext>
            </a:extLst>
          </p:cNvPr>
          <p:cNvSpPr>
            <a:spLocks noChangeAspect="1"/>
          </p:cNvSpPr>
          <p:nvPr/>
        </p:nvSpPr>
        <p:spPr>
          <a:xfrm rot="10800000">
            <a:off x="9041274" y="702197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0" name="Isosceles Triangle 149">
            <a:extLst>
              <a:ext uri="{FF2B5EF4-FFF2-40B4-BE49-F238E27FC236}">
                <a16:creationId xmlns:a16="http://schemas.microsoft.com/office/drawing/2014/main" id="{AF3925FC-734E-4FB3-A2C5-87A65212777F}"/>
              </a:ext>
            </a:extLst>
          </p:cNvPr>
          <p:cNvSpPr>
            <a:spLocks noChangeAspect="1"/>
          </p:cNvSpPr>
          <p:nvPr/>
        </p:nvSpPr>
        <p:spPr>
          <a:xfrm rot="10800000">
            <a:off x="6884374" y="820553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1" name="Isosceles Triangle 150">
            <a:extLst>
              <a:ext uri="{FF2B5EF4-FFF2-40B4-BE49-F238E27FC236}">
                <a16:creationId xmlns:a16="http://schemas.microsoft.com/office/drawing/2014/main" id="{F9582CD7-7B37-4EBA-96F2-AA45DA72FC92}"/>
              </a:ext>
            </a:extLst>
          </p:cNvPr>
          <p:cNvSpPr>
            <a:spLocks noChangeAspect="1"/>
          </p:cNvSpPr>
          <p:nvPr/>
        </p:nvSpPr>
        <p:spPr>
          <a:xfrm rot="10800000">
            <a:off x="6632581" y="866935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2" name="Isosceles Triangle 151">
            <a:extLst>
              <a:ext uri="{FF2B5EF4-FFF2-40B4-BE49-F238E27FC236}">
                <a16:creationId xmlns:a16="http://schemas.microsoft.com/office/drawing/2014/main" id="{562A6441-A1FD-4AE1-9E7A-15FEAE2EDFDD}"/>
              </a:ext>
            </a:extLst>
          </p:cNvPr>
          <p:cNvSpPr>
            <a:spLocks noChangeAspect="1"/>
          </p:cNvSpPr>
          <p:nvPr/>
        </p:nvSpPr>
        <p:spPr>
          <a:xfrm rot="10800000">
            <a:off x="7826493" y="820198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3" name="Isosceles Triangle 152">
            <a:extLst>
              <a:ext uri="{FF2B5EF4-FFF2-40B4-BE49-F238E27FC236}">
                <a16:creationId xmlns:a16="http://schemas.microsoft.com/office/drawing/2014/main" id="{7245D503-D80F-404C-9347-31FEEA4AEF62}"/>
              </a:ext>
            </a:extLst>
          </p:cNvPr>
          <p:cNvSpPr>
            <a:spLocks noChangeAspect="1"/>
          </p:cNvSpPr>
          <p:nvPr/>
        </p:nvSpPr>
        <p:spPr>
          <a:xfrm rot="10800000">
            <a:off x="8098161" y="865255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4" name="Isosceles Triangle 153">
            <a:extLst>
              <a:ext uri="{FF2B5EF4-FFF2-40B4-BE49-F238E27FC236}">
                <a16:creationId xmlns:a16="http://schemas.microsoft.com/office/drawing/2014/main" id="{6F52963B-DACB-42E3-AB1B-5FDEE2E25213}"/>
              </a:ext>
            </a:extLst>
          </p:cNvPr>
          <p:cNvSpPr>
            <a:spLocks noChangeAspect="1"/>
          </p:cNvSpPr>
          <p:nvPr/>
        </p:nvSpPr>
        <p:spPr>
          <a:xfrm rot="10800000">
            <a:off x="7594578" y="866581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id="{966A5858-41BE-4C2B-8999-0EFCBA5CFD78}"/>
              </a:ext>
            </a:extLst>
          </p:cNvPr>
          <p:cNvSpPr>
            <a:spLocks noChangeAspect="1"/>
          </p:cNvSpPr>
          <p:nvPr/>
        </p:nvSpPr>
        <p:spPr>
          <a:xfrm rot="10800000">
            <a:off x="7344809" y="736998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6" name="Isosceles Triangle 155">
            <a:extLst>
              <a:ext uri="{FF2B5EF4-FFF2-40B4-BE49-F238E27FC236}">
                <a16:creationId xmlns:a16="http://schemas.microsoft.com/office/drawing/2014/main" id="{48B0B490-4E39-4E85-8702-D868E0DB591C}"/>
              </a:ext>
            </a:extLst>
          </p:cNvPr>
          <p:cNvSpPr>
            <a:spLocks noChangeAspect="1"/>
          </p:cNvSpPr>
          <p:nvPr/>
        </p:nvSpPr>
        <p:spPr>
          <a:xfrm rot="10800000">
            <a:off x="7112894" y="781392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7" name="Isosceles Triangle 156">
            <a:extLst>
              <a:ext uri="{FF2B5EF4-FFF2-40B4-BE49-F238E27FC236}">
                <a16:creationId xmlns:a16="http://schemas.microsoft.com/office/drawing/2014/main" id="{A9A5E717-19E8-4893-8E4D-E1B9E463500B}"/>
              </a:ext>
            </a:extLst>
          </p:cNvPr>
          <p:cNvSpPr>
            <a:spLocks noChangeAspect="1"/>
          </p:cNvSpPr>
          <p:nvPr/>
        </p:nvSpPr>
        <p:spPr>
          <a:xfrm rot="10800000">
            <a:off x="8825822" y="823866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8" name="Isosceles Triangle 157">
            <a:extLst>
              <a:ext uri="{FF2B5EF4-FFF2-40B4-BE49-F238E27FC236}">
                <a16:creationId xmlns:a16="http://schemas.microsoft.com/office/drawing/2014/main" id="{C700EF55-20A4-491B-9847-F9380CD8EB5E}"/>
              </a:ext>
            </a:extLst>
          </p:cNvPr>
          <p:cNvSpPr>
            <a:spLocks noChangeAspect="1"/>
          </p:cNvSpPr>
          <p:nvPr/>
        </p:nvSpPr>
        <p:spPr>
          <a:xfrm rot="10800000">
            <a:off x="9057734" y="866935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749606CD-614F-404C-B992-F0D1D77EAB28}"/>
              </a:ext>
            </a:extLst>
          </p:cNvPr>
          <p:cNvSpPr>
            <a:spLocks noChangeAspect="1"/>
          </p:cNvSpPr>
          <p:nvPr/>
        </p:nvSpPr>
        <p:spPr>
          <a:xfrm rot="10800000">
            <a:off x="8574029" y="8662734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7D28948F-F3A4-48E1-B2F9-0E5E938E9DD4}"/>
              </a:ext>
            </a:extLst>
          </p:cNvPr>
          <p:cNvSpPr>
            <a:spLocks noChangeAspect="1"/>
          </p:cNvSpPr>
          <p:nvPr/>
        </p:nvSpPr>
        <p:spPr>
          <a:xfrm rot="10800000">
            <a:off x="9787819" y="825499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1" name="Isosceles Triangle 160">
            <a:extLst>
              <a:ext uri="{FF2B5EF4-FFF2-40B4-BE49-F238E27FC236}">
                <a16:creationId xmlns:a16="http://schemas.microsoft.com/office/drawing/2014/main" id="{6EAED00D-589A-4E5D-BFAF-DA4B6C30E84A}"/>
              </a:ext>
            </a:extLst>
          </p:cNvPr>
          <p:cNvSpPr>
            <a:spLocks noChangeAspect="1"/>
          </p:cNvSpPr>
          <p:nvPr/>
        </p:nvSpPr>
        <p:spPr>
          <a:xfrm rot="10800000">
            <a:off x="10019731" y="870556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2" name="Isosceles Triangle 161">
            <a:extLst>
              <a:ext uri="{FF2B5EF4-FFF2-40B4-BE49-F238E27FC236}">
                <a16:creationId xmlns:a16="http://schemas.microsoft.com/office/drawing/2014/main" id="{DA93A1C8-583E-41BA-84ED-106131D7E13A}"/>
              </a:ext>
            </a:extLst>
          </p:cNvPr>
          <p:cNvSpPr>
            <a:spLocks noChangeAspect="1"/>
          </p:cNvSpPr>
          <p:nvPr/>
        </p:nvSpPr>
        <p:spPr>
          <a:xfrm rot="10800000">
            <a:off x="9290863" y="742010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3" name="Isosceles Triangle 162">
            <a:extLst>
              <a:ext uri="{FF2B5EF4-FFF2-40B4-BE49-F238E27FC236}">
                <a16:creationId xmlns:a16="http://schemas.microsoft.com/office/drawing/2014/main" id="{0AAE2B7F-F3B5-438D-ACE5-62190D0BEA28}"/>
              </a:ext>
            </a:extLst>
          </p:cNvPr>
          <p:cNvSpPr>
            <a:spLocks noChangeAspect="1"/>
          </p:cNvSpPr>
          <p:nvPr/>
        </p:nvSpPr>
        <p:spPr>
          <a:xfrm rot="10800000">
            <a:off x="9542653" y="7870678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4" name="Isosceles Triangle 163">
            <a:extLst>
              <a:ext uri="{FF2B5EF4-FFF2-40B4-BE49-F238E27FC236}">
                <a16:creationId xmlns:a16="http://schemas.microsoft.com/office/drawing/2014/main" id="{77E69F5B-712B-4378-8D02-25F79D4EF45A}"/>
              </a:ext>
            </a:extLst>
          </p:cNvPr>
          <p:cNvSpPr>
            <a:spLocks noChangeAspect="1"/>
          </p:cNvSpPr>
          <p:nvPr/>
        </p:nvSpPr>
        <p:spPr>
          <a:xfrm rot="10800000">
            <a:off x="8065456" y="6994930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5" name="Isosceles Triangle 164">
            <a:extLst>
              <a:ext uri="{FF2B5EF4-FFF2-40B4-BE49-F238E27FC236}">
                <a16:creationId xmlns:a16="http://schemas.microsoft.com/office/drawing/2014/main" id="{F16D1612-C197-4FDB-B378-1CACEE22D94E}"/>
              </a:ext>
            </a:extLst>
          </p:cNvPr>
          <p:cNvSpPr>
            <a:spLocks noChangeAspect="1"/>
          </p:cNvSpPr>
          <p:nvPr/>
        </p:nvSpPr>
        <p:spPr>
          <a:xfrm rot="10800000">
            <a:off x="8563626" y="7004636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6" name="Isosceles Triangle 165">
            <a:extLst>
              <a:ext uri="{FF2B5EF4-FFF2-40B4-BE49-F238E27FC236}">
                <a16:creationId xmlns:a16="http://schemas.microsoft.com/office/drawing/2014/main" id="{556B1950-9537-40A7-9254-2B29C90728B1}"/>
              </a:ext>
            </a:extLst>
          </p:cNvPr>
          <p:cNvSpPr>
            <a:spLocks noChangeAspect="1"/>
          </p:cNvSpPr>
          <p:nvPr/>
        </p:nvSpPr>
        <p:spPr>
          <a:xfrm rot="10800000">
            <a:off x="7142221" y="8658853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7" name="Isosceles Triangle 166">
            <a:extLst>
              <a:ext uri="{FF2B5EF4-FFF2-40B4-BE49-F238E27FC236}">
                <a16:creationId xmlns:a16="http://schemas.microsoft.com/office/drawing/2014/main" id="{A71137E6-FB52-4C34-BFC9-421B4693E599}"/>
              </a:ext>
            </a:extLst>
          </p:cNvPr>
          <p:cNvSpPr>
            <a:spLocks noChangeAspect="1"/>
          </p:cNvSpPr>
          <p:nvPr/>
        </p:nvSpPr>
        <p:spPr>
          <a:xfrm rot="10800000">
            <a:off x="7602656" y="7803421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8" name="Isosceles Triangle 167">
            <a:extLst>
              <a:ext uri="{FF2B5EF4-FFF2-40B4-BE49-F238E27FC236}">
                <a16:creationId xmlns:a16="http://schemas.microsoft.com/office/drawing/2014/main" id="{D7179660-13EE-48B8-B30B-CC7C73AE6C99}"/>
              </a:ext>
            </a:extLst>
          </p:cNvPr>
          <p:cNvSpPr>
            <a:spLocks noChangeAspect="1"/>
          </p:cNvSpPr>
          <p:nvPr/>
        </p:nvSpPr>
        <p:spPr>
          <a:xfrm rot="10800000">
            <a:off x="9542083" y="8661935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9" name="Isosceles Triangle 168">
            <a:extLst>
              <a:ext uri="{FF2B5EF4-FFF2-40B4-BE49-F238E27FC236}">
                <a16:creationId xmlns:a16="http://schemas.microsoft.com/office/drawing/2014/main" id="{227A7EEB-5792-4A6C-9723-429A7B1A31D8}"/>
              </a:ext>
            </a:extLst>
          </p:cNvPr>
          <p:cNvSpPr>
            <a:spLocks noChangeAspect="1"/>
          </p:cNvSpPr>
          <p:nvPr/>
        </p:nvSpPr>
        <p:spPr>
          <a:xfrm rot="10800000">
            <a:off x="9045127" y="7866803"/>
            <a:ext cx="257693" cy="223102"/>
          </a:xfrm>
          <a:prstGeom prst="triangle">
            <a:avLst>
              <a:gd name="adj" fmla="val 494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3628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>
            <a:extLst>
              <a:ext uri="{FF2B5EF4-FFF2-40B4-BE49-F238E27FC236}">
                <a16:creationId xmlns:a16="http://schemas.microsoft.com/office/drawing/2014/main" id="{444D2DBD-0E3B-439F-9BF0-03BB6338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47" y="1974274"/>
            <a:ext cx="8519782" cy="71836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2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Sierpiński Triangle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12519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>
            <a:extLst>
              <a:ext uri="{FF2B5EF4-FFF2-40B4-BE49-F238E27FC236}">
                <a16:creationId xmlns:a16="http://schemas.microsoft.com/office/drawing/2014/main" id="{444D2DBD-0E3B-439F-9BF0-03BB6338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898764"/>
            <a:ext cx="5077414" cy="42811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2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Sierpiński Triangle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278412-59EB-4E93-8F52-39D1B7FE86A8}"/>
              </a:ext>
            </a:extLst>
          </p:cNvPr>
          <p:cNvSpPr/>
          <p:nvPr/>
        </p:nvSpPr>
        <p:spPr>
          <a:xfrm>
            <a:off x="4508476" y="4876800"/>
            <a:ext cx="204631" cy="22860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ECF33D-4F6E-4018-AE25-A12A625590C0}"/>
              </a:ext>
            </a:extLst>
          </p:cNvPr>
          <p:cNvSpPr/>
          <p:nvPr/>
        </p:nvSpPr>
        <p:spPr>
          <a:xfrm>
            <a:off x="3388891" y="6851629"/>
            <a:ext cx="204631" cy="22860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5B0ED8-EAED-4060-9B2A-2AA695C3A1BA}"/>
              </a:ext>
            </a:extLst>
          </p:cNvPr>
          <p:cNvSpPr/>
          <p:nvPr/>
        </p:nvSpPr>
        <p:spPr>
          <a:xfrm>
            <a:off x="2219914" y="4876800"/>
            <a:ext cx="204631" cy="22860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79FA12-EF79-4A71-9BE8-509C703CE553}"/>
              </a:ext>
            </a:extLst>
          </p:cNvPr>
          <p:cNvSpPr txBox="1"/>
          <p:nvPr/>
        </p:nvSpPr>
        <p:spPr>
          <a:xfrm>
            <a:off x="6029914" y="3084505"/>
            <a:ext cx="5777223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Red points are the only set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of three points that separate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 fractal into three pieces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D1A9DC-4D92-409A-B9FE-CE8E6932A4F4}"/>
              </a:ext>
            </a:extLst>
          </p:cNvPr>
          <p:cNvSpPr txBox="1"/>
          <p:nvPr/>
        </p:nvSpPr>
        <p:spPr>
          <a:xfrm>
            <a:off x="5961789" y="5878078"/>
            <a:ext cx="591347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Any transformation preserves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this set of three points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677960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Sierpiński Carpet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pic>
        <p:nvPicPr>
          <p:cNvPr id="5" name="Picture 10703">
            <a:extLst>
              <a:ext uri="{FF2B5EF4-FFF2-40B4-BE49-F238E27FC236}">
                <a16:creationId xmlns:a16="http://schemas.microsoft.com/office/drawing/2014/main" id="{17F283F1-5EF8-4DFF-835A-8ABE02E16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82" y="2603500"/>
            <a:ext cx="4338636" cy="43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596573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E8AC1E-AD3B-40C0-A14E-3821722845A5}"/>
              </a:ext>
            </a:extLst>
          </p:cNvPr>
          <p:cNvGrpSpPr/>
          <p:nvPr/>
        </p:nvGrpSpPr>
        <p:grpSpPr>
          <a:xfrm>
            <a:off x="2003960" y="2694584"/>
            <a:ext cx="8996880" cy="3737665"/>
            <a:chOff x="2353781" y="3007967"/>
            <a:chExt cx="8996880" cy="3737665"/>
          </a:xfrm>
        </p:grpSpPr>
        <p:pic>
          <p:nvPicPr>
            <p:cNvPr id="5" name="Picture 10703">
              <a:extLst>
                <a:ext uri="{FF2B5EF4-FFF2-40B4-BE49-F238E27FC236}">
                  <a16:creationId xmlns:a16="http://schemas.microsoft.com/office/drawing/2014/main" id="{17F283F1-5EF8-4DFF-835A-8ABE02E16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781" y="3007967"/>
              <a:ext cx="3737665" cy="3737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10703">
              <a:extLst>
                <a:ext uri="{FF2B5EF4-FFF2-40B4-BE49-F238E27FC236}">
                  <a16:creationId xmlns:a16="http://schemas.microsoft.com/office/drawing/2014/main" id="{BD129F8F-3896-48FC-837E-E69D35A23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2996" y="3007967"/>
              <a:ext cx="3737665" cy="3737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DBB1B95-B5F0-48D8-82A6-9D70882B9BAF}"/>
              </a:ext>
            </a:extLst>
          </p:cNvPr>
          <p:cNvSpPr/>
          <p:nvPr/>
        </p:nvSpPr>
        <p:spPr>
          <a:xfrm>
            <a:off x="10157791" y="3130877"/>
            <a:ext cx="420624" cy="420624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Sierpiński Carpet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46E25-AE46-4AE8-A612-B24386AD1F45}"/>
              </a:ext>
            </a:extLst>
          </p:cNvPr>
          <p:cNvSpPr txBox="1"/>
          <p:nvPr/>
        </p:nvSpPr>
        <p:spPr>
          <a:xfrm>
            <a:off x="2146079" y="7150101"/>
            <a:ext cx="871264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There are homeomorphisms of the </a:t>
            </a:r>
            <a:r>
              <a:rPr lang="en-US" altLang="en-US" dirty="0">
                <a:sym typeface="BCSYMA" pitchFamily="2" charset="2"/>
              </a:rPr>
              <a:t>Sierpiński Carpet </a:t>
            </a:r>
            <a:r>
              <a:rPr lang="en-US" dirty="0">
                <a:sym typeface="BCSYMA" pitchFamily="2" charset="2"/>
              </a:rPr>
              <a:t>that take any collection of empty squares to any other collection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34B27-86EB-4977-9AE5-E994BE3729EE}"/>
              </a:ext>
            </a:extLst>
          </p:cNvPr>
          <p:cNvSpPr/>
          <p:nvPr/>
        </p:nvSpPr>
        <p:spPr>
          <a:xfrm>
            <a:off x="3240157" y="3955774"/>
            <a:ext cx="1271016" cy="127220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441B2D-6B4D-40FD-991A-A163B1F17651}"/>
              </a:ext>
            </a:extLst>
          </p:cNvPr>
          <p:cNvSpPr/>
          <p:nvPr/>
        </p:nvSpPr>
        <p:spPr>
          <a:xfrm>
            <a:off x="2438400" y="5569277"/>
            <a:ext cx="420624" cy="4206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848E7C-4589-45A9-B2D0-5AA2B476E06B}"/>
              </a:ext>
            </a:extLst>
          </p:cNvPr>
          <p:cNvSpPr/>
          <p:nvPr/>
        </p:nvSpPr>
        <p:spPr>
          <a:xfrm>
            <a:off x="8468139" y="3927311"/>
            <a:ext cx="1296504" cy="127220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3CA61A-86B5-4C52-92C3-B42B376E7D16}"/>
              </a:ext>
            </a:extLst>
          </p:cNvPr>
          <p:cNvSpPr/>
          <p:nvPr/>
        </p:nvSpPr>
        <p:spPr>
          <a:xfrm>
            <a:off x="3671624" y="3133950"/>
            <a:ext cx="402336" cy="4023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241690-1DD5-4BA2-9113-E816EAD9A94F}"/>
              </a:ext>
            </a:extLst>
          </p:cNvPr>
          <p:cNvSpPr/>
          <p:nvPr/>
        </p:nvSpPr>
        <p:spPr>
          <a:xfrm>
            <a:off x="10697308" y="5730689"/>
            <a:ext cx="128016" cy="1280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188106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sz="9600" dirty="0"/>
              <a:t>Dynamics – Julia Sets</a:t>
            </a:r>
            <a:endParaRPr sz="9600"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6467691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Dynamics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46E25-AE46-4AE8-A612-B24386AD1F45}"/>
              </a:ext>
            </a:extLst>
          </p:cNvPr>
          <p:cNvSpPr txBox="1"/>
          <p:nvPr/>
        </p:nvSpPr>
        <p:spPr>
          <a:xfrm>
            <a:off x="1244213" y="3230266"/>
            <a:ext cx="1051637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Dynamics is the branch of mathematics concerned with the results of applying sequences of operations</a:t>
            </a:r>
          </a:p>
        </p:txBody>
      </p:sp>
    </p:spTree>
    <p:extLst>
      <p:ext uri="{BB962C8B-B14F-4D97-AF65-F5344CB8AC3E}">
        <p14:creationId xmlns:p14="http://schemas.microsoft.com/office/powerpoint/2010/main" val="3054761625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Dynamics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46E25-AE46-4AE8-A612-B24386AD1F45}"/>
              </a:ext>
            </a:extLst>
          </p:cNvPr>
          <p:cNvSpPr txBox="1"/>
          <p:nvPr/>
        </p:nvSpPr>
        <p:spPr>
          <a:xfrm>
            <a:off x="1244213" y="3230266"/>
            <a:ext cx="1051637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Example: Suppose we repeatedly square a positive number.  What happens?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6B3670-AAC4-4FB6-B13C-F08A03B3E20E}"/>
              </a:ext>
            </a:extLst>
          </p:cNvPr>
          <p:cNvGrpSpPr/>
          <p:nvPr/>
        </p:nvGrpSpPr>
        <p:grpSpPr>
          <a:xfrm>
            <a:off x="1606831" y="5312747"/>
            <a:ext cx="9791143" cy="656590"/>
            <a:chOff x="1606831" y="5312747"/>
            <a:chExt cx="9791143" cy="65659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A7B886F-BC11-482B-B1BA-EF582C4933E0}"/>
                </a:ext>
              </a:extLst>
            </p:cNvPr>
            <p:cNvSpPr txBox="1"/>
            <p:nvPr/>
          </p:nvSpPr>
          <p:spPr>
            <a:xfrm>
              <a:off x="1606831" y="5312747"/>
              <a:ext cx="979114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dirty="0"/>
                <a:t>2           2</a:t>
              </a:r>
              <a:r>
                <a:rPr kumimoji="0" lang="en-US" sz="36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2</a:t>
              </a:r>
              <a:r>
                <a:rPr lang="en-US" dirty="0"/>
                <a:t>=4          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4</a:t>
              </a:r>
              <a:r>
                <a:rPr kumimoji="0" lang="en-US" sz="36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2</a:t>
              </a:r>
              <a:r>
                <a:rPr lang="en-US" dirty="0"/>
                <a:t>=16         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16</a:t>
              </a:r>
              <a:r>
                <a:rPr kumimoji="0" lang="en-US" sz="36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2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= </a:t>
              </a:r>
              <a:r>
                <a:rPr lang="en-US" dirty="0"/>
                <a:t>256          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…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2977C77-E963-43B4-BD68-5652F02C51B3}"/>
                </a:ext>
              </a:extLst>
            </p:cNvPr>
            <p:cNvCxnSpPr>
              <a:cxnSpLocks/>
            </p:cNvCxnSpPr>
            <p:nvPr/>
          </p:nvCxnSpPr>
          <p:spPr>
            <a:xfrm>
              <a:off x="2266122" y="5641042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B6D85D-4913-4383-A5E4-0943D37C29D0}"/>
                </a:ext>
              </a:extLst>
            </p:cNvPr>
            <p:cNvCxnSpPr>
              <a:cxnSpLocks/>
            </p:cNvCxnSpPr>
            <p:nvPr/>
          </p:nvCxnSpPr>
          <p:spPr>
            <a:xfrm>
              <a:off x="4505739" y="5641042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E7DAAD4-2EB0-4A8F-A875-B66E07CB3D49}"/>
                </a:ext>
              </a:extLst>
            </p:cNvPr>
            <p:cNvCxnSpPr>
              <a:cxnSpLocks/>
            </p:cNvCxnSpPr>
            <p:nvPr/>
          </p:nvCxnSpPr>
          <p:spPr>
            <a:xfrm>
              <a:off x="6864626" y="5641042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2B67147-CB3B-4729-80A5-B2A460F5D75E}"/>
                </a:ext>
              </a:extLst>
            </p:cNvPr>
            <p:cNvCxnSpPr>
              <a:cxnSpLocks/>
            </p:cNvCxnSpPr>
            <p:nvPr/>
          </p:nvCxnSpPr>
          <p:spPr>
            <a:xfrm>
              <a:off x="9866243" y="5641042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86366E-1ACB-4480-B3C7-9F5607D9939B}"/>
              </a:ext>
            </a:extLst>
          </p:cNvPr>
          <p:cNvGrpSpPr/>
          <p:nvPr/>
        </p:nvGrpSpPr>
        <p:grpSpPr>
          <a:xfrm>
            <a:off x="2119788" y="6523334"/>
            <a:ext cx="8765220" cy="656590"/>
            <a:chOff x="2119788" y="6523334"/>
            <a:chExt cx="8765220" cy="6565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6C57-CAB1-46B9-A309-DBB7A9C81838}"/>
                </a:ext>
              </a:extLst>
            </p:cNvPr>
            <p:cNvSpPr txBox="1"/>
            <p:nvPr/>
          </p:nvSpPr>
          <p:spPr>
            <a:xfrm>
              <a:off x="2119788" y="6523334"/>
              <a:ext cx="876522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dirty="0"/>
                <a:t>1           1</a:t>
              </a:r>
              <a:r>
                <a:rPr kumimoji="0" lang="en-US" sz="36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2</a:t>
              </a:r>
              <a:r>
                <a:rPr lang="en-US" dirty="0"/>
                <a:t>=1          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1</a:t>
              </a:r>
              <a:r>
                <a:rPr kumimoji="0" lang="en-US" sz="36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2</a:t>
              </a:r>
              <a:r>
                <a:rPr lang="en-US" dirty="0"/>
                <a:t>=1         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1</a:t>
              </a:r>
              <a:r>
                <a:rPr kumimoji="0" lang="en-US" sz="36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2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= </a:t>
              </a:r>
              <a:r>
                <a:rPr lang="en-US" dirty="0"/>
                <a:t>1          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…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827D1CC-C04B-42C8-B931-CB59710D4525}"/>
                </a:ext>
              </a:extLst>
            </p:cNvPr>
            <p:cNvCxnSpPr>
              <a:cxnSpLocks/>
            </p:cNvCxnSpPr>
            <p:nvPr/>
          </p:nvCxnSpPr>
          <p:spPr>
            <a:xfrm>
              <a:off x="2696819" y="6851629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AC3A9F5-2165-45BD-9420-39FF1B409B01}"/>
                </a:ext>
              </a:extLst>
            </p:cNvPr>
            <p:cNvCxnSpPr>
              <a:cxnSpLocks/>
            </p:cNvCxnSpPr>
            <p:nvPr/>
          </p:nvCxnSpPr>
          <p:spPr>
            <a:xfrm>
              <a:off x="5055706" y="6851629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894C8D5-F271-445D-9F9A-43A48613BDD0}"/>
                </a:ext>
              </a:extLst>
            </p:cNvPr>
            <p:cNvCxnSpPr>
              <a:cxnSpLocks/>
            </p:cNvCxnSpPr>
            <p:nvPr/>
          </p:nvCxnSpPr>
          <p:spPr>
            <a:xfrm>
              <a:off x="7036906" y="6851629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7F694C1-886E-4D7C-A848-0EA3C567B8C7}"/>
                </a:ext>
              </a:extLst>
            </p:cNvPr>
            <p:cNvCxnSpPr>
              <a:cxnSpLocks/>
            </p:cNvCxnSpPr>
            <p:nvPr/>
          </p:nvCxnSpPr>
          <p:spPr>
            <a:xfrm>
              <a:off x="9316280" y="6851629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BC3459-1F63-4317-8911-478FCA786B9E}"/>
              </a:ext>
            </a:extLst>
          </p:cNvPr>
          <p:cNvGrpSpPr/>
          <p:nvPr/>
        </p:nvGrpSpPr>
        <p:grpSpPr>
          <a:xfrm>
            <a:off x="1018141" y="7538856"/>
            <a:ext cx="11086369" cy="1025922"/>
            <a:chOff x="1018141" y="7538856"/>
            <a:chExt cx="11086369" cy="10259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E9EBC3A-33FE-4F37-8336-4E21DCD0C248}"/>
                    </a:ext>
                  </a:extLst>
                </p:cNvPr>
                <p:cNvSpPr txBox="1"/>
                <p:nvPr/>
              </p:nvSpPr>
              <p:spPr>
                <a:xfrm>
                  <a:off x="1018141" y="7538856"/>
                  <a:ext cx="11086369" cy="10259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</m:t>
                          </m:r>
                        </m:den>
                      </m:f>
                    </m:oMath>
                  </a14:m>
                  <a:r>
                    <a:rPr lang="en-US" dirty="0"/>
                    <a:t>         </a:t>
                  </a:r>
                  <a:r>
                    <a:rPr lang="en-US" sz="6000" dirty="0"/>
                    <a:t>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2</m:t>
                          </m:r>
                        </m:den>
                      </m:f>
                    </m:oMath>
                  </a14:m>
                  <a:r>
                    <a:rPr kumimoji="0" lang="en-US" sz="6000" b="0" i="0" u="none" strike="noStrike" cap="none" spc="0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rPr>
                    <a:t>)</a:t>
                  </a:r>
                  <a:r>
                    <a:rPr kumimoji="0" lang="en-US" b="0" i="0" u="none" strike="noStrike" cap="none" spc="0" normalizeH="0" baseline="7000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rPr>
                    <a:t>2</a:t>
                  </a:r>
                  <a:r>
                    <a:rPr lang="en-US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dirty="0" smtClean="0"/>
                            <m:t>4</m:t>
                          </m:r>
                        </m:den>
                      </m:f>
                    </m:oMath>
                  </a14:m>
                  <a:r>
                    <a:rPr lang="en-US" dirty="0"/>
                    <a:t>         </a:t>
                  </a:r>
                  <a:r>
                    <a:rPr lang="en-US" sz="6000" dirty="0"/>
                    <a:t>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dirty="0" smtClean="0"/>
                            <m:t>4</m:t>
                          </m:r>
                        </m:den>
                      </m:f>
                    </m:oMath>
                  </a14:m>
                  <a:r>
                    <a:rPr lang="en-US" sz="6000" dirty="0"/>
                    <a:t>)</a:t>
                  </a:r>
                  <a:r>
                    <a:rPr lang="en-US" baseline="70000" dirty="0"/>
                    <a:t>2</a:t>
                  </a:r>
                  <a:r>
                    <a:rPr lang="en-US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dirty="0" smtClean="0"/>
                            <m:t>16</m:t>
                          </m:r>
                        </m:den>
                      </m:f>
                    </m:oMath>
                  </a14:m>
                  <a:r>
                    <a:rPr lang="en-US" dirty="0"/>
                    <a:t>          </a:t>
                  </a:r>
                  <a:r>
                    <a:rPr lang="en-US" sz="6000" dirty="0"/>
                    <a:t>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dirty="0" smtClean="0"/>
                            <m:t>16</m:t>
                          </m:r>
                        </m:den>
                      </m:f>
                    </m:oMath>
                  </a14:m>
                  <a:r>
                    <a:rPr lang="en-US" sz="6000" dirty="0"/>
                    <a:t>)</a:t>
                  </a:r>
                  <a:r>
                    <a:rPr lang="en-US" baseline="70000" dirty="0"/>
                    <a:t>2</a:t>
                  </a:r>
                  <a:r>
                    <a:rPr lang="en-US" dirty="0"/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dirty="0" smtClean="0"/>
                            <m:t>25</m:t>
                          </m:r>
                          <m:r>
                            <m:rPr>
                              <m:nor/>
                            </m:rPr>
                            <a:rPr lang="en-US" dirty="0"/>
                            <m:t>6</m:t>
                          </m:r>
                        </m:den>
                      </m:f>
                    </m:oMath>
                  </a14:m>
                  <a:r>
                    <a:rPr kumimoji="0" 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rPr>
                    <a:t>          …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E9EBC3A-33FE-4F37-8336-4E21DCD0C2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141" y="7538856"/>
                  <a:ext cx="11086369" cy="1025922"/>
                </a:xfrm>
                <a:prstGeom prst="rect">
                  <a:avLst/>
                </a:prstGeom>
                <a:blipFill>
                  <a:blip r:embed="rId3"/>
                  <a:stretch>
                    <a:fillRect t="-22619" r="-1539" b="-3392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D04662A-81E0-474C-AFA3-1F2CFF9EC1A8}"/>
                </a:ext>
              </a:extLst>
            </p:cNvPr>
            <p:cNvCxnSpPr>
              <a:cxnSpLocks/>
            </p:cNvCxnSpPr>
            <p:nvPr/>
          </p:nvCxnSpPr>
          <p:spPr>
            <a:xfrm>
              <a:off x="1606831" y="8058698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FB10B2A-45F6-4F27-AE49-F547CB749129}"/>
                </a:ext>
              </a:extLst>
            </p:cNvPr>
            <p:cNvCxnSpPr>
              <a:cxnSpLocks/>
            </p:cNvCxnSpPr>
            <p:nvPr/>
          </p:nvCxnSpPr>
          <p:spPr>
            <a:xfrm>
              <a:off x="4234071" y="8058698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AF5BD15-563E-4788-A116-7F075A1CAADC}"/>
                </a:ext>
              </a:extLst>
            </p:cNvPr>
            <p:cNvCxnSpPr>
              <a:cxnSpLocks/>
            </p:cNvCxnSpPr>
            <p:nvPr/>
          </p:nvCxnSpPr>
          <p:spPr>
            <a:xfrm>
              <a:off x="7189307" y="8058698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B55634B-D6F3-454B-9867-A369C43B39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97381" y="8058698"/>
              <a:ext cx="775253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4985782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Dynamics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45F4192-8669-4410-A94D-6BCE0B32F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18" y="2482936"/>
            <a:ext cx="6826164" cy="68261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4B71AD-FF3A-4B54-857A-8A75D4BA8889}"/>
              </a:ext>
            </a:extLst>
          </p:cNvPr>
          <p:cNvGrpSpPr/>
          <p:nvPr/>
        </p:nvGrpSpPr>
        <p:grpSpPr>
          <a:xfrm>
            <a:off x="5565913" y="2603500"/>
            <a:ext cx="4349569" cy="5983909"/>
            <a:chOff x="5565913" y="2603500"/>
            <a:chExt cx="4349569" cy="598390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2F15D35-C4BC-4B93-B889-20976E7FFB21}"/>
                </a:ext>
              </a:extLst>
            </p:cNvPr>
            <p:cNvCxnSpPr/>
            <p:nvPr/>
          </p:nvCxnSpPr>
          <p:spPr>
            <a:xfrm flipV="1">
              <a:off x="5565913" y="5983357"/>
              <a:ext cx="0" cy="26040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B65916-585D-447A-876A-D85A6405773D}"/>
                </a:ext>
              </a:extLst>
            </p:cNvPr>
            <p:cNvCxnSpPr/>
            <p:nvPr/>
          </p:nvCxnSpPr>
          <p:spPr>
            <a:xfrm>
              <a:off x="5565913" y="5963478"/>
              <a:ext cx="93648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61E9B4-A4F4-4EAD-B9FC-E2EED60493B1}"/>
                </a:ext>
              </a:extLst>
            </p:cNvPr>
            <p:cNvCxnSpPr/>
            <p:nvPr/>
          </p:nvCxnSpPr>
          <p:spPr>
            <a:xfrm flipV="1">
              <a:off x="6502400" y="2603500"/>
              <a:ext cx="0" cy="33798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8BA6F8-ED52-46C6-AF98-11C0FAC60516}"/>
                </a:ext>
              </a:extLst>
            </p:cNvPr>
            <p:cNvCxnSpPr/>
            <p:nvPr/>
          </p:nvCxnSpPr>
          <p:spPr>
            <a:xfrm>
              <a:off x="6502400" y="2603500"/>
              <a:ext cx="341308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DF867B-8D17-4BF3-9B3B-9FE856483769}"/>
              </a:ext>
            </a:extLst>
          </p:cNvPr>
          <p:cNvGrpSpPr/>
          <p:nvPr/>
        </p:nvGrpSpPr>
        <p:grpSpPr>
          <a:xfrm>
            <a:off x="3856383" y="7653130"/>
            <a:ext cx="993913" cy="934279"/>
            <a:chOff x="3856383" y="7653130"/>
            <a:chExt cx="993913" cy="9342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FB45B2-59BD-4936-BBA5-BBA76FF5A31E}"/>
                </a:ext>
              </a:extLst>
            </p:cNvPr>
            <p:cNvCxnSpPr/>
            <p:nvPr/>
          </p:nvCxnSpPr>
          <p:spPr>
            <a:xfrm flipH="1">
              <a:off x="4711148" y="7653130"/>
              <a:ext cx="139148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28F207-3759-46C2-A604-909085DF6BDF}"/>
                </a:ext>
              </a:extLst>
            </p:cNvPr>
            <p:cNvCxnSpPr/>
            <p:nvPr/>
          </p:nvCxnSpPr>
          <p:spPr>
            <a:xfrm>
              <a:off x="4075043" y="8269357"/>
              <a:ext cx="0" cy="3180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7217D4B-1B06-4A50-BD46-9718F5BD5F6E}"/>
                </a:ext>
              </a:extLst>
            </p:cNvPr>
            <p:cNvGrpSpPr/>
            <p:nvPr/>
          </p:nvGrpSpPr>
          <p:grpSpPr>
            <a:xfrm>
              <a:off x="3856383" y="7653130"/>
              <a:ext cx="993913" cy="934279"/>
              <a:chOff x="3856383" y="7653130"/>
              <a:chExt cx="993913" cy="93427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698CB74-CF09-4C50-BCA5-A339FE3BE9A1}"/>
                  </a:ext>
                </a:extLst>
              </p:cNvPr>
              <p:cNvCxnSpPr/>
              <p:nvPr/>
            </p:nvCxnSpPr>
            <p:spPr>
              <a:xfrm flipV="1">
                <a:off x="4850296" y="7653130"/>
                <a:ext cx="0" cy="9342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43FD2F5-E0C3-4E98-B87C-2A079104F841}"/>
                  </a:ext>
                </a:extLst>
              </p:cNvPr>
              <p:cNvCxnSpPr/>
              <p:nvPr/>
            </p:nvCxnSpPr>
            <p:spPr>
              <a:xfrm>
                <a:off x="4711148" y="7653130"/>
                <a:ext cx="0" cy="2782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123CA58-79C2-4D10-BE50-0916A5C01444}"/>
                  </a:ext>
                </a:extLst>
              </p:cNvPr>
              <p:cNvCxnSpPr/>
              <p:nvPr/>
            </p:nvCxnSpPr>
            <p:spPr>
              <a:xfrm flipH="1">
                <a:off x="4432852" y="7931426"/>
                <a:ext cx="278296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7D05600-490A-4431-AAF0-2B7C3220AFBE}"/>
                  </a:ext>
                </a:extLst>
              </p:cNvPr>
              <p:cNvCxnSpPr/>
              <p:nvPr/>
            </p:nvCxnSpPr>
            <p:spPr>
              <a:xfrm>
                <a:off x="4432852" y="7931426"/>
                <a:ext cx="0" cy="3379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CE4C267-B63B-4986-9EC0-2020B5F629BB}"/>
                  </a:ext>
                </a:extLst>
              </p:cNvPr>
              <p:cNvCxnSpPr/>
              <p:nvPr/>
            </p:nvCxnSpPr>
            <p:spPr>
              <a:xfrm flipH="1">
                <a:off x="4094922" y="8269357"/>
                <a:ext cx="337930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2A4F0E5-7746-4E47-8DE3-44EB4AAD9511}"/>
                  </a:ext>
                </a:extLst>
              </p:cNvPr>
              <p:cNvCxnSpPr/>
              <p:nvPr/>
            </p:nvCxnSpPr>
            <p:spPr>
              <a:xfrm flipH="1">
                <a:off x="3856383" y="8587409"/>
                <a:ext cx="238539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B54C7CF-AE40-4634-8921-9C7E1B2D6CB9}"/>
              </a:ext>
            </a:extLst>
          </p:cNvPr>
          <p:cNvCxnSpPr>
            <a:cxnSpLocks/>
          </p:cNvCxnSpPr>
          <p:nvPr/>
        </p:nvCxnSpPr>
        <p:spPr>
          <a:xfrm flipV="1">
            <a:off x="4989445" y="7434470"/>
            <a:ext cx="0" cy="117281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416054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satOff val="-3355"/>
            <a:lumOff val="26614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attern seamless circle abstract">
            <a:extLst>
              <a:ext uri="{FF2B5EF4-FFF2-40B4-BE49-F238E27FC236}">
                <a16:creationId xmlns:a16="http://schemas.microsoft.com/office/drawing/2014/main" id="{584767BF-6ABA-4063-9FEF-6CCF2B030C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5902" y="-7252037"/>
            <a:ext cx="43703422" cy="24766315"/>
          </a:xfrm>
          <a:prstGeom prst="rect">
            <a:avLst/>
          </a:prstGeom>
        </p:spPr>
      </p:pic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E872C-5E2C-493E-BC86-836C701EE9F4}"/>
              </a:ext>
            </a:extLst>
          </p:cNvPr>
          <p:cNvGrpSpPr/>
          <p:nvPr/>
        </p:nvGrpSpPr>
        <p:grpSpPr>
          <a:xfrm>
            <a:off x="3444009" y="2496212"/>
            <a:ext cx="5943600" cy="5269816"/>
            <a:chOff x="1860824" y="3775710"/>
            <a:chExt cx="5943600" cy="526981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1C3B822-BD65-4C97-A5FF-0D4B68023A5C}"/>
                </a:ext>
              </a:extLst>
            </p:cNvPr>
            <p:cNvCxnSpPr/>
            <p:nvPr/>
          </p:nvCxnSpPr>
          <p:spPr>
            <a:xfrm>
              <a:off x="2318024" y="6413882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FF5B14-3A6A-44E1-AC76-B17A0BE6A5FC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2318024" y="6410618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4" name="Graphic 3" descr="Owl">
              <a:extLst>
                <a:ext uri="{FF2B5EF4-FFF2-40B4-BE49-F238E27FC236}">
                  <a16:creationId xmlns:a16="http://schemas.microsoft.com/office/drawing/2014/main" id="{16A2E800-7AFF-4C8E-9D82-B44BF99A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90024" y="5907290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Elephant">
              <a:extLst>
                <a:ext uri="{FF2B5EF4-FFF2-40B4-BE49-F238E27FC236}">
                  <a16:creationId xmlns:a16="http://schemas.microsoft.com/office/drawing/2014/main" id="{1BEA8EB2-740F-4855-803D-BF5FD12F4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24" y="3775710"/>
              <a:ext cx="914400" cy="9144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7057B05-2A8B-47A1-8380-EAB64F942631}"/>
                </a:ext>
              </a:extLst>
            </p:cNvPr>
            <p:cNvSpPr/>
            <p:nvPr/>
          </p:nvSpPr>
          <p:spPr>
            <a:xfrm>
              <a:off x="4673598" y="6251592"/>
              <a:ext cx="318052" cy="31805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7" name="Graphic 16" descr="Owl">
              <a:extLst>
                <a:ext uri="{FF2B5EF4-FFF2-40B4-BE49-F238E27FC236}">
                  <a16:creationId xmlns:a16="http://schemas.microsoft.com/office/drawing/2014/main" id="{B505C4F4-6926-4B1C-AE94-1BA0DCAF7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60824" y="5953418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Elephant">
              <a:extLst>
                <a:ext uri="{FF2B5EF4-FFF2-40B4-BE49-F238E27FC236}">
                  <a16:creationId xmlns:a16="http://schemas.microsoft.com/office/drawing/2014/main" id="{8E09D445-09ED-4893-9710-D49E74B4A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18124" y="8131126"/>
              <a:ext cx="914400" cy="9144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59996375"/>
      </p:ext>
    </p:extLst>
  </p:cSld>
  <p:clrMapOvr>
    <a:masterClrMapping/>
  </p:clrMapOvr>
  <p:transition spd="slow" advTm="349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212 0.21321 " pathEditMode="relative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212 0.21321 " pathEditMode="relative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Dynamics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25207-FBDB-43DD-B3E5-65332C776134}"/>
              </a:ext>
            </a:extLst>
          </p:cNvPr>
          <p:cNvSpPr txBox="1"/>
          <p:nvPr/>
        </p:nvSpPr>
        <p:spPr>
          <a:xfrm>
            <a:off x="1244213" y="2216474"/>
            <a:ext cx="1051637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Example: Suppose we repeatedly square a 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complex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number,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x+yi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=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</a:t>
            </a:r>
            <a:r>
              <a:rPr kumimoji="0" lang="en-US" sz="3600" b="0" i="0" u="none" strike="noStrike" cap="none" spc="0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</a:t>
            </a:r>
            <a:r>
              <a:rPr kumimoji="0" lang="en-US" sz="3600" b="0" i="0" u="none" strike="noStrike" cap="none" spc="0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Pi" panose="02000500070000020004" pitchFamily="2" charset="0"/>
                <a:sym typeface="Helvetica Light"/>
              </a:rPr>
              <a:t>q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  What happens?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BD1043-0918-4D53-A88D-B80E6B3F22C8}"/>
              </a:ext>
            </a:extLst>
          </p:cNvPr>
          <p:cNvGrpSpPr/>
          <p:nvPr/>
        </p:nvGrpSpPr>
        <p:grpSpPr>
          <a:xfrm>
            <a:off x="1244213" y="3565918"/>
            <a:ext cx="5914832" cy="5914832"/>
            <a:chOff x="3544983" y="3565918"/>
            <a:chExt cx="5914832" cy="5914832"/>
          </a:xfrm>
        </p:grpSpPr>
        <p:pic>
          <p:nvPicPr>
            <p:cNvPr id="3" name="Picture 2" descr="Chart, radar chart&#10;&#10;Description automatically generated">
              <a:extLst>
                <a:ext uri="{FF2B5EF4-FFF2-40B4-BE49-F238E27FC236}">
                  <a16:creationId xmlns:a16="http://schemas.microsoft.com/office/drawing/2014/main" id="{7C24879B-E3A7-46A1-9A8A-254095EA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83" y="3565918"/>
              <a:ext cx="5914832" cy="5914832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5E3FB3C-9C1C-437B-9077-7DA8287A1502}"/>
                </a:ext>
              </a:extLst>
            </p:cNvPr>
            <p:cNvSpPr/>
            <p:nvPr/>
          </p:nvSpPr>
          <p:spPr>
            <a:xfrm>
              <a:off x="5940043" y="5899451"/>
              <a:ext cx="1124712" cy="1124712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D020E7C-CF02-48CF-9437-37A08E7CF535}"/>
              </a:ext>
            </a:extLst>
          </p:cNvPr>
          <p:cNvSpPr txBox="1"/>
          <p:nvPr/>
        </p:nvSpPr>
        <p:spPr>
          <a:xfrm>
            <a:off x="7545489" y="5899451"/>
            <a:ext cx="42158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dirty="0"/>
              <a:t>f(</a:t>
            </a:r>
            <a:r>
              <a:rPr lang="en-US" dirty="0" err="1"/>
              <a:t>re</a:t>
            </a:r>
            <a:r>
              <a:rPr lang="en-US" baseline="30000" dirty="0" err="1"/>
              <a:t>i</a:t>
            </a:r>
            <a:r>
              <a:rPr lang="en-US" baseline="30000" dirty="0" err="1">
                <a:latin typeface="SymbolPi" panose="02000500070000020004" pitchFamily="2" charset="0"/>
              </a:rPr>
              <a:t>q</a:t>
            </a:r>
            <a:r>
              <a:rPr lang="en-US" dirty="0"/>
              <a:t>) = (</a:t>
            </a:r>
            <a:r>
              <a:rPr lang="en-US" dirty="0" err="1"/>
              <a:t>re</a:t>
            </a:r>
            <a:r>
              <a:rPr lang="en-US" baseline="30000" dirty="0" err="1"/>
              <a:t>i</a:t>
            </a:r>
            <a:r>
              <a:rPr lang="en-US" baseline="30000" dirty="0" err="1">
                <a:latin typeface="SymbolPi" panose="02000500070000020004" pitchFamily="2" charset="0"/>
              </a:rPr>
              <a:t>q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= r</a:t>
            </a:r>
            <a:r>
              <a:rPr lang="en-US" baseline="30000" dirty="0"/>
              <a:t>2</a:t>
            </a:r>
            <a:r>
              <a:rPr lang="en-US" dirty="0"/>
              <a:t>e</a:t>
            </a:r>
            <a:r>
              <a:rPr lang="en-US" baseline="30000" dirty="0"/>
              <a:t>i2</a:t>
            </a:r>
            <a:r>
              <a:rPr lang="en-US" baseline="30000" dirty="0">
                <a:latin typeface="SymbolPi" panose="02000500070000020004" pitchFamily="2" charset="0"/>
              </a:rPr>
              <a:t>q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9078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13EFF-D242-4647-9F3E-AE984842E1ED}"/>
              </a:ext>
            </a:extLst>
          </p:cNvPr>
          <p:cNvGrpSpPr>
            <a:grpSpLocks noChangeAspect="1"/>
          </p:cNvGrpSpPr>
          <p:nvPr/>
        </p:nvGrpSpPr>
        <p:grpSpPr>
          <a:xfrm>
            <a:off x="1503017" y="-122583"/>
            <a:ext cx="9998765" cy="9998765"/>
            <a:chOff x="3544983" y="3565918"/>
            <a:chExt cx="5914832" cy="5914832"/>
          </a:xfrm>
        </p:grpSpPr>
        <p:pic>
          <p:nvPicPr>
            <p:cNvPr id="3" name="Picture 2" descr="Chart, radar chart&#10;&#10;Description automatically generated">
              <a:extLst>
                <a:ext uri="{FF2B5EF4-FFF2-40B4-BE49-F238E27FC236}">
                  <a16:creationId xmlns:a16="http://schemas.microsoft.com/office/drawing/2014/main" id="{7C24879B-E3A7-46A1-9A8A-254095EA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83" y="3565918"/>
              <a:ext cx="5914832" cy="5914832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5E3FB3C-9C1C-437B-9077-7DA8287A1502}"/>
                </a:ext>
              </a:extLst>
            </p:cNvPr>
            <p:cNvSpPr/>
            <p:nvPr/>
          </p:nvSpPr>
          <p:spPr>
            <a:xfrm>
              <a:off x="5940043" y="5899451"/>
              <a:ext cx="1124712" cy="1124712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AE0D15-F288-454E-8CBE-DDCFFE2BD2F7}"/>
              </a:ext>
            </a:extLst>
          </p:cNvPr>
          <p:cNvCxnSpPr/>
          <p:nvPr/>
        </p:nvCxnSpPr>
        <p:spPr>
          <a:xfrm flipH="1" flipV="1">
            <a:off x="6718852" y="3518452"/>
            <a:ext cx="457200" cy="303701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4FA379-087F-4A30-AD7D-7B7AE25444D7}"/>
              </a:ext>
            </a:extLst>
          </p:cNvPr>
          <p:cNvCxnSpPr/>
          <p:nvPr/>
        </p:nvCxnSpPr>
        <p:spPr>
          <a:xfrm flipH="1">
            <a:off x="4850296" y="3518452"/>
            <a:ext cx="1391478" cy="1073426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A34D6311-9654-4C94-88F9-0DECB5D7F7BD}"/>
              </a:ext>
            </a:extLst>
          </p:cNvPr>
          <p:cNvSpPr/>
          <p:nvPr/>
        </p:nvSpPr>
        <p:spPr>
          <a:xfrm>
            <a:off x="4691274" y="5406888"/>
            <a:ext cx="5526152" cy="1073426"/>
          </a:xfrm>
          <a:prstGeom prst="curvedUp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6B9A6B-182E-4FE1-BB88-27DD4FC57196}"/>
              </a:ext>
            </a:extLst>
          </p:cNvPr>
          <p:cNvCxnSpPr>
            <a:cxnSpLocks/>
          </p:cNvCxnSpPr>
          <p:nvPr/>
        </p:nvCxnSpPr>
        <p:spPr>
          <a:xfrm flipH="1" flipV="1">
            <a:off x="6599810" y="3822154"/>
            <a:ext cx="442819" cy="173377"/>
          </a:xfrm>
          <a:prstGeom prst="straightConnector1">
            <a:avLst/>
          </a:prstGeom>
          <a:noFill/>
          <a:ln w="50800" cap="flat">
            <a:solidFill>
              <a:schemeClr val="accent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DBB9C58-9185-43E0-A6F7-582542B2B0CA}"/>
              </a:ext>
            </a:extLst>
          </p:cNvPr>
          <p:cNvCxnSpPr>
            <a:cxnSpLocks/>
          </p:cNvCxnSpPr>
          <p:nvPr/>
        </p:nvCxnSpPr>
        <p:spPr>
          <a:xfrm flipH="1">
            <a:off x="5676881" y="3975653"/>
            <a:ext cx="624527" cy="622373"/>
          </a:xfrm>
          <a:prstGeom prst="straightConnector1">
            <a:avLst/>
          </a:prstGeom>
          <a:noFill/>
          <a:ln w="50800" cap="flat">
            <a:solidFill>
              <a:schemeClr val="accent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Arrow: Curved Up 24">
            <a:extLst>
              <a:ext uri="{FF2B5EF4-FFF2-40B4-BE49-F238E27FC236}">
                <a16:creationId xmlns:a16="http://schemas.microsoft.com/office/drawing/2014/main" id="{AAED29F3-2F24-4DB3-8349-94C6D0260A98}"/>
              </a:ext>
            </a:extLst>
          </p:cNvPr>
          <p:cNvSpPr/>
          <p:nvPr/>
        </p:nvSpPr>
        <p:spPr>
          <a:xfrm>
            <a:off x="5645428" y="4955213"/>
            <a:ext cx="1787731" cy="644307"/>
          </a:xfrm>
          <a:prstGeom prst="curvedUp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F7458C-F5C0-41D2-84AE-516A96B0B067}"/>
              </a:ext>
            </a:extLst>
          </p:cNvPr>
          <p:cNvCxnSpPr>
            <a:cxnSpLocks/>
          </p:cNvCxnSpPr>
          <p:nvPr/>
        </p:nvCxnSpPr>
        <p:spPr>
          <a:xfrm flipH="1" flipV="1">
            <a:off x="6675931" y="4125854"/>
            <a:ext cx="227552" cy="39754"/>
          </a:xfrm>
          <a:prstGeom prst="straightConnector1">
            <a:avLst/>
          </a:prstGeom>
          <a:noFill/>
          <a:ln w="381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0193B4-FD0E-4EEF-9DD5-A70730A8345C}"/>
              </a:ext>
            </a:extLst>
          </p:cNvPr>
          <p:cNvCxnSpPr>
            <a:cxnSpLocks/>
          </p:cNvCxnSpPr>
          <p:nvPr/>
        </p:nvCxnSpPr>
        <p:spPr>
          <a:xfrm flipH="1">
            <a:off x="6064166" y="4216680"/>
            <a:ext cx="342484" cy="454160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Arrow: Curved Up 33">
            <a:extLst>
              <a:ext uri="{FF2B5EF4-FFF2-40B4-BE49-F238E27FC236}">
                <a16:creationId xmlns:a16="http://schemas.microsoft.com/office/drawing/2014/main" id="{F0AB388E-8F7B-4E67-8DEF-2F6A1D5E6FD4}"/>
              </a:ext>
            </a:extLst>
          </p:cNvPr>
          <p:cNvSpPr/>
          <p:nvPr/>
        </p:nvSpPr>
        <p:spPr>
          <a:xfrm>
            <a:off x="6064166" y="4955213"/>
            <a:ext cx="654686" cy="248258"/>
          </a:xfrm>
          <a:prstGeom prst="curvedUp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119716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Julia Sets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25207-FBDB-43DD-B3E5-65332C776134}"/>
              </a:ext>
            </a:extLst>
          </p:cNvPr>
          <p:cNvSpPr txBox="1"/>
          <p:nvPr/>
        </p:nvSpPr>
        <p:spPr>
          <a:xfrm>
            <a:off x="1244213" y="2347973"/>
            <a:ext cx="10516373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Julia set of a complex polynomial is the boundary of set of points whose iterates remain bounded.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DB39BA-B222-4F0F-AB37-F1639CF469A2}"/>
              </a:ext>
            </a:extLst>
          </p:cNvPr>
          <p:cNvGrpSpPr>
            <a:grpSpLocks noChangeAspect="1"/>
          </p:cNvGrpSpPr>
          <p:nvPr/>
        </p:nvGrpSpPr>
        <p:grpSpPr>
          <a:xfrm>
            <a:off x="952500" y="4112559"/>
            <a:ext cx="5641041" cy="5641041"/>
            <a:chOff x="3544983" y="3565918"/>
            <a:chExt cx="5914832" cy="5914832"/>
          </a:xfrm>
        </p:grpSpPr>
        <p:pic>
          <p:nvPicPr>
            <p:cNvPr id="8" name="Picture 7" descr="Chart, radar chart&#10;&#10;Description automatically generated">
              <a:extLst>
                <a:ext uri="{FF2B5EF4-FFF2-40B4-BE49-F238E27FC236}">
                  <a16:creationId xmlns:a16="http://schemas.microsoft.com/office/drawing/2014/main" id="{932D078D-316E-4FB3-B210-64663B59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83" y="3565918"/>
              <a:ext cx="5914832" cy="5914832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4DDAB6-F431-44E2-A39A-21173084CC26}"/>
                </a:ext>
              </a:extLst>
            </p:cNvPr>
            <p:cNvSpPr/>
            <p:nvPr/>
          </p:nvSpPr>
          <p:spPr>
            <a:xfrm>
              <a:off x="5940043" y="5899451"/>
              <a:ext cx="1124712" cy="1124712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37D0A3-62ED-4C02-A85E-B846DA6AAFB6}"/>
              </a:ext>
            </a:extLst>
          </p:cNvPr>
          <p:cNvSpPr txBox="1"/>
          <p:nvPr/>
        </p:nvSpPr>
        <p:spPr>
          <a:xfrm>
            <a:off x="6650507" y="6134693"/>
            <a:ext cx="522579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Julia set of f(z) = z</a:t>
            </a:r>
            <a:r>
              <a:rPr kumimoji="0" lang="en-US" sz="3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 unit circle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46163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Julia Sets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93FD7-7E0B-4FF1-B671-4A2637F06323}"/>
              </a:ext>
            </a:extLst>
          </p:cNvPr>
          <p:cNvSpPr txBox="1"/>
          <p:nvPr/>
        </p:nvSpPr>
        <p:spPr>
          <a:xfrm>
            <a:off x="515985" y="2603500"/>
            <a:ext cx="1197282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Julia set are often fractals – they form one of the best known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classes of fractals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ACDA3D0-8C20-44F1-8854-A320A58ADC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261194"/>
              </p:ext>
            </p:extLst>
          </p:nvPr>
        </p:nvGraphicFramePr>
        <p:xfrm>
          <a:off x="745179" y="4523154"/>
          <a:ext cx="7663326" cy="4265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4" imgW="5714800" imgH="3181055" progId="Acrobat.Document.2015">
                  <p:embed/>
                </p:oleObj>
              </mc:Choice>
              <mc:Fallback>
                <p:oleObj name="Acrobat Document" r:id="rId4" imgW="5714800" imgH="3181055" progId="Acrobat.Document.2015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ACDA3D0-8C20-44F1-8854-A320A58ADC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5179" y="4523154"/>
                        <a:ext cx="7663326" cy="4265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C78D2B6-2954-40A1-87CF-4B491900EC05}"/>
              </a:ext>
            </a:extLst>
          </p:cNvPr>
          <p:cNvSpPr txBox="1"/>
          <p:nvPr/>
        </p:nvSpPr>
        <p:spPr>
          <a:xfrm>
            <a:off x="8408505" y="5650710"/>
            <a:ext cx="3313626" cy="20108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Basilica: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Julia set of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f(z) = z</a:t>
            </a:r>
            <a:r>
              <a:rPr kumimoji="0" lang="en-US" sz="3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- 1</a:t>
            </a:r>
          </a:p>
        </p:txBody>
      </p:sp>
    </p:spTree>
    <p:extLst>
      <p:ext uri="{BB962C8B-B14F-4D97-AF65-F5344CB8AC3E}">
        <p14:creationId xmlns:p14="http://schemas.microsoft.com/office/powerpoint/2010/main" val="313981368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19F31A-4CFC-4F2E-84C7-097E6CC2D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7" y="732290"/>
            <a:ext cx="6317105" cy="4144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A1E1E-19F3-45C8-86C4-D460847B3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73" y="5042354"/>
            <a:ext cx="6277972" cy="41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1515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Julia Sets</a:t>
            </a:r>
            <a:endParaRPr dirty="0"/>
          </a:p>
        </p:txBody>
      </p:sp>
      <p:pic>
        <p:nvPicPr>
          <p:cNvPr id="6" name="Picture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E3E79D5B-8825-4681-AC06-DC3E424B1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57" y="3416181"/>
            <a:ext cx="6547686" cy="5892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6D2BA1-D0A5-40CE-9C97-E437075609A2}"/>
              </a:ext>
            </a:extLst>
          </p:cNvPr>
          <p:cNvSpPr txBox="1"/>
          <p:nvPr/>
        </p:nvSpPr>
        <p:spPr>
          <a:xfrm>
            <a:off x="3789018" y="2681545"/>
            <a:ext cx="542676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f(z) = z</a:t>
            </a:r>
            <a:r>
              <a:rPr kumimoji="0" lang="en-US" sz="3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</a:t>
            </a:r>
            <a:r>
              <a:rPr lang="en-US" dirty="0"/>
              <a:t> + 0.32 + 0.56i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2608119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Julia Sets</a:t>
            </a:r>
            <a:endParaRPr dirty="0"/>
          </a:p>
        </p:txBody>
      </p:sp>
      <p:pic>
        <p:nvPicPr>
          <p:cNvPr id="3" name="Picture 2" descr="A picture containing sky, airplane, plane, smoke&#10;&#10;Description automatically generated">
            <a:extLst>
              <a:ext uri="{FF2B5EF4-FFF2-40B4-BE49-F238E27FC236}">
                <a16:creationId xmlns:a16="http://schemas.microsoft.com/office/drawing/2014/main" id="{5DA2C9E3-26FF-4224-A9CF-9F76AC635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33" y="3192637"/>
            <a:ext cx="6936134" cy="5849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6B4E8-EA6B-4EEC-BCFE-D8AC4429B7C1}"/>
              </a:ext>
            </a:extLst>
          </p:cNvPr>
          <p:cNvSpPr txBox="1"/>
          <p:nvPr/>
        </p:nvSpPr>
        <p:spPr>
          <a:xfrm>
            <a:off x="3789018" y="2534920"/>
            <a:ext cx="542676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f(z) = z</a:t>
            </a:r>
            <a:r>
              <a:rPr kumimoji="0" lang="en-US" sz="3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</a:t>
            </a:r>
            <a:r>
              <a:rPr lang="en-US" dirty="0"/>
              <a:t> – 0.157 + 1.032i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956461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Julia Sets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7F577-D953-4F74-92E6-D8C8F6BF3A7B}"/>
              </a:ext>
            </a:extLst>
          </p:cNvPr>
          <p:cNvSpPr txBox="1"/>
          <p:nvPr/>
        </p:nvSpPr>
        <p:spPr>
          <a:xfrm>
            <a:off x="3789018" y="2536047"/>
            <a:ext cx="542676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f(z) = z</a:t>
            </a:r>
            <a:r>
              <a:rPr kumimoji="0" lang="en-US" sz="3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</a:t>
            </a:r>
            <a:r>
              <a:rPr lang="en-US" dirty="0"/>
              <a:t> – 0.21 + 1.09i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6E1E3F-FD08-414F-8165-C717C466ED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677857"/>
              </p:ext>
            </p:extLst>
          </p:nvPr>
        </p:nvGraphicFramePr>
        <p:xfrm>
          <a:off x="2923623" y="3192637"/>
          <a:ext cx="7157554" cy="6143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4" imgW="5714800" imgH="4904990" progId="Acrobat.Document.2015">
                  <p:embed/>
                </p:oleObj>
              </mc:Choice>
              <mc:Fallback>
                <p:oleObj name="Acrobat Document" r:id="rId4" imgW="5714800" imgH="4904990" progId="Acrobat.Document.2015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76E1E3F-FD08-414F-8165-C717C466E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23623" y="3192637"/>
                        <a:ext cx="7157554" cy="6143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0058822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Mandelbrot Set</a:t>
            </a:r>
            <a:endParaRPr dirty="0"/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F46D76B7-961A-4BA1-8B9C-BF6B5C03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6" y="2313940"/>
            <a:ext cx="8070428" cy="6052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99F39E-5BCC-444E-ABA9-7575AF396B0B}"/>
              </a:ext>
            </a:extLst>
          </p:cNvPr>
          <p:cNvSpPr txBox="1"/>
          <p:nvPr/>
        </p:nvSpPr>
        <p:spPr>
          <a:xfrm>
            <a:off x="593740" y="8657590"/>
            <a:ext cx="1181733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Values of c for which f(z) = z</a:t>
            </a:r>
            <a:r>
              <a:rPr lang="en-US" baseline="30000" dirty="0"/>
              <a:t>2</a:t>
            </a:r>
            <a:r>
              <a:rPr lang="en-US" dirty="0"/>
              <a:t> + c has bounded iterates of 0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526A6E-5706-45ED-95A9-1D3A2839D01B}"/>
              </a:ext>
            </a:extLst>
          </p:cNvPr>
          <p:cNvGrpSpPr/>
          <p:nvPr/>
        </p:nvGrpSpPr>
        <p:grpSpPr>
          <a:xfrm>
            <a:off x="4611673" y="2318735"/>
            <a:ext cx="3120970" cy="1240622"/>
            <a:chOff x="4611673" y="2318735"/>
            <a:chExt cx="3120970" cy="1240622"/>
          </a:xfrm>
        </p:grpSpPr>
        <p:pic>
          <p:nvPicPr>
            <p:cNvPr id="10" name="Picture 9" descr="A picture containing sky, airplane, plane, smoke&#10;&#10;Description automatically generated">
              <a:extLst>
                <a:ext uri="{FF2B5EF4-FFF2-40B4-BE49-F238E27FC236}">
                  <a16:creationId xmlns:a16="http://schemas.microsoft.com/office/drawing/2014/main" id="{10AEF72E-2CAE-4DC6-8203-5733275F3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673" y="2318735"/>
              <a:ext cx="1471093" cy="124062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268A6E2-8DA4-4F00-9BB6-D2244DE37E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7920" y="2743200"/>
              <a:ext cx="1514723" cy="151130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F4B29-E2D0-4993-A8F9-B0A8B90AD366}"/>
              </a:ext>
            </a:extLst>
          </p:cNvPr>
          <p:cNvGrpSpPr/>
          <p:nvPr/>
        </p:nvGrpSpPr>
        <p:grpSpPr>
          <a:xfrm>
            <a:off x="9183758" y="2384296"/>
            <a:ext cx="2422828" cy="1414143"/>
            <a:chOff x="9183758" y="2384296"/>
            <a:chExt cx="2422828" cy="1414143"/>
          </a:xfrm>
        </p:grpSpPr>
        <p:pic>
          <p:nvPicPr>
            <p:cNvPr id="8" name="Picture 7" descr="A picture containing tree, plant&#10;&#10;Description automatically generated">
              <a:extLst>
                <a:ext uri="{FF2B5EF4-FFF2-40B4-BE49-F238E27FC236}">
                  <a16:creationId xmlns:a16="http://schemas.microsoft.com/office/drawing/2014/main" id="{0183638C-4C79-494B-961C-5C45C5E30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7403" y="2384296"/>
              <a:ext cx="1549183" cy="139426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04A044D-29F1-45A3-9D0E-90F55E6EE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3758" y="3081428"/>
              <a:ext cx="873645" cy="717011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E370DD-7BA5-4E74-B365-21CBDAA00A30}"/>
              </a:ext>
            </a:extLst>
          </p:cNvPr>
          <p:cNvGrpSpPr/>
          <p:nvPr/>
        </p:nvGrpSpPr>
        <p:grpSpPr>
          <a:xfrm>
            <a:off x="2657361" y="5421822"/>
            <a:ext cx="3007943" cy="2809298"/>
            <a:chOff x="2657361" y="5421822"/>
            <a:chExt cx="3007943" cy="2809298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AE04453B-570C-41A8-81ED-B2F5BE37D7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2993562"/>
                </p:ext>
              </p:extLst>
            </p:nvPr>
          </p:nvGraphicFramePr>
          <p:xfrm>
            <a:off x="2657361" y="6638610"/>
            <a:ext cx="2860797" cy="1592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Acrobat Document" r:id="rId7" imgW="5714800" imgH="3181055" progId="Acrobat.Document.2015">
                    <p:embed/>
                  </p:oleObj>
                </mc:Choice>
                <mc:Fallback>
                  <p:oleObj name="Acrobat Document" r:id="rId7" imgW="5714800" imgH="3181055" progId="Acrobat.Document.2015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AE04453B-570C-41A8-81ED-B2F5BE37D7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657361" y="6638610"/>
                          <a:ext cx="2860797" cy="15925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E7078A-4124-4A44-BBA4-B6CC40E48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7759" y="5421822"/>
              <a:ext cx="1577545" cy="1081148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tailEnd type="triangle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A6A0A-4F43-4E1A-832E-DF692C12F253}"/>
              </a:ext>
            </a:extLst>
          </p:cNvPr>
          <p:cNvGrpSpPr/>
          <p:nvPr/>
        </p:nvGrpSpPr>
        <p:grpSpPr>
          <a:xfrm>
            <a:off x="7931426" y="5340350"/>
            <a:ext cx="4715509" cy="1212620"/>
            <a:chOff x="7931426" y="5340350"/>
            <a:chExt cx="4715509" cy="12126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9F4A39-1C58-41FA-80FD-DC8E2032E094}"/>
                </a:ext>
              </a:extLst>
            </p:cNvPr>
            <p:cNvSpPr txBox="1"/>
            <p:nvPr/>
          </p:nvSpPr>
          <p:spPr>
            <a:xfrm>
              <a:off x="10566237" y="5896380"/>
              <a:ext cx="208069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Unit circle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3E7D716-B55B-4A9D-AACC-8F002C36B77E}"/>
                </a:ext>
              </a:extLst>
            </p:cNvPr>
            <p:cNvCxnSpPr/>
            <p:nvPr/>
          </p:nvCxnSpPr>
          <p:spPr>
            <a:xfrm flipH="1" flipV="1">
              <a:off x="7931426" y="5340350"/>
              <a:ext cx="2365513" cy="884325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miter lim="400000"/>
              <a:tailEnd type="triangle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37372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sz="9600" dirty="0"/>
              <a:t>Transformations of Julia Sets</a:t>
            </a:r>
            <a:endParaRPr sz="9600"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166010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373B1A-46A1-465C-A105-FF3D3DA207D5}"/>
              </a:ext>
            </a:extLst>
          </p:cNvPr>
          <p:cNvCxnSpPr/>
          <p:nvPr/>
        </p:nvCxnSpPr>
        <p:spPr>
          <a:xfrm>
            <a:off x="3390663" y="3830998"/>
            <a:ext cx="626547" cy="1302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7E28D4-FD63-4C88-A257-2CCA5655EFF5}"/>
              </a:ext>
            </a:extLst>
          </p:cNvPr>
          <p:cNvCxnSpPr/>
          <p:nvPr/>
        </p:nvCxnSpPr>
        <p:spPr>
          <a:xfrm>
            <a:off x="8221435" y="4629212"/>
            <a:ext cx="626547" cy="130256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4AAD20-62E4-4714-A7B1-C1D17B05C0E2}"/>
              </a:ext>
            </a:extLst>
          </p:cNvPr>
          <p:cNvGrpSpPr/>
          <p:nvPr/>
        </p:nvGrpSpPr>
        <p:grpSpPr>
          <a:xfrm>
            <a:off x="952500" y="2994431"/>
            <a:ext cx="11074447" cy="3532210"/>
            <a:chOff x="977853" y="3319419"/>
            <a:chExt cx="11074447" cy="35322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5D195F8-7616-4C0B-ACC6-FA9761A8C70A}"/>
                </a:ext>
              </a:extLst>
            </p:cNvPr>
            <p:cNvSpPr/>
            <p:nvPr/>
          </p:nvSpPr>
          <p:spPr>
            <a:xfrm>
              <a:off x="977853" y="3319419"/>
              <a:ext cx="4904509" cy="3525044"/>
            </a:xfrm>
            <a:prstGeom prst="rect">
              <a:avLst/>
            </a:prstGeom>
            <a:noFill/>
            <a:ln w="762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80BA3C-119D-491E-B416-FC69A335D00B}"/>
                </a:ext>
              </a:extLst>
            </p:cNvPr>
            <p:cNvSpPr/>
            <p:nvPr/>
          </p:nvSpPr>
          <p:spPr>
            <a:xfrm>
              <a:off x="7147791" y="3326585"/>
              <a:ext cx="4904509" cy="3525044"/>
            </a:xfrm>
            <a:prstGeom prst="rect">
              <a:avLst/>
            </a:prstGeom>
            <a:noFill/>
            <a:ln w="762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DD03B6-FD94-4525-AC1E-42E958771D6B}"/>
              </a:ext>
            </a:extLst>
          </p:cNvPr>
          <p:cNvGrpSpPr/>
          <p:nvPr/>
        </p:nvGrpSpPr>
        <p:grpSpPr>
          <a:xfrm>
            <a:off x="6113957" y="4349826"/>
            <a:ext cx="2961861" cy="3220280"/>
            <a:chOff x="1860824" y="3775710"/>
            <a:chExt cx="5943600" cy="52698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708E8F-450F-47CD-B774-F1975773EF8A}"/>
                </a:ext>
              </a:extLst>
            </p:cNvPr>
            <p:cNvCxnSpPr/>
            <p:nvPr/>
          </p:nvCxnSpPr>
          <p:spPr>
            <a:xfrm>
              <a:off x="2318024" y="6413882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31049CC-4A1B-47B7-9C94-103ADFFAE01E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2318024" y="6410618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8" name="Graphic 27" descr="Owl">
              <a:extLst>
                <a:ext uri="{FF2B5EF4-FFF2-40B4-BE49-F238E27FC236}">
                  <a16:creationId xmlns:a16="http://schemas.microsoft.com/office/drawing/2014/main" id="{B16F0801-698F-47ED-A2AA-2C52677CD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0024" y="5907290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Elephant">
              <a:extLst>
                <a:ext uri="{FF2B5EF4-FFF2-40B4-BE49-F238E27FC236}">
                  <a16:creationId xmlns:a16="http://schemas.microsoft.com/office/drawing/2014/main" id="{3207BE1C-95BF-460B-B053-A8616FFF9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2724" y="3775710"/>
              <a:ext cx="914400" cy="9144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FC111C7-DA4D-4436-A732-EC962F76522F}"/>
                </a:ext>
              </a:extLst>
            </p:cNvPr>
            <p:cNvSpPr/>
            <p:nvPr/>
          </p:nvSpPr>
          <p:spPr>
            <a:xfrm>
              <a:off x="4673598" y="6251592"/>
              <a:ext cx="318052" cy="31805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1" name="Graphic 30" descr="Owl">
              <a:extLst>
                <a:ext uri="{FF2B5EF4-FFF2-40B4-BE49-F238E27FC236}">
                  <a16:creationId xmlns:a16="http://schemas.microsoft.com/office/drawing/2014/main" id="{9E637803-FA60-4565-97FD-901689E95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60824" y="5953418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Elephant">
              <a:extLst>
                <a:ext uri="{FF2B5EF4-FFF2-40B4-BE49-F238E27FC236}">
                  <a16:creationId xmlns:a16="http://schemas.microsoft.com/office/drawing/2014/main" id="{6788521C-6B1E-48A4-A41B-7798A3B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18124" y="8131126"/>
              <a:ext cx="914400" cy="9144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434EBF-8D5F-45C5-A77D-8B00DE500F89}"/>
              </a:ext>
            </a:extLst>
          </p:cNvPr>
          <p:cNvGrpSpPr/>
          <p:nvPr/>
        </p:nvGrpSpPr>
        <p:grpSpPr>
          <a:xfrm>
            <a:off x="1283185" y="3551612"/>
            <a:ext cx="2961861" cy="3220280"/>
            <a:chOff x="1860824" y="3775710"/>
            <a:chExt cx="5943600" cy="526981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8FF1333-B6C5-436F-A0D8-161EBC3CCBA5}"/>
                </a:ext>
              </a:extLst>
            </p:cNvPr>
            <p:cNvCxnSpPr/>
            <p:nvPr/>
          </p:nvCxnSpPr>
          <p:spPr>
            <a:xfrm>
              <a:off x="2318024" y="6413882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634544-802D-40FA-8480-1C6C0591DBA2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2318024" y="6410618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36" name="Graphic 35" descr="Owl">
              <a:extLst>
                <a:ext uri="{FF2B5EF4-FFF2-40B4-BE49-F238E27FC236}">
                  <a16:creationId xmlns:a16="http://schemas.microsoft.com/office/drawing/2014/main" id="{F8FA3413-8B85-45B9-8F63-D974BAC6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0024" y="5907290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Elephant">
              <a:extLst>
                <a:ext uri="{FF2B5EF4-FFF2-40B4-BE49-F238E27FC236}">
                  <a16:creationId xmlns:a16="http://schemas.microsoft.com/office/drawing/2014/main" id="{CD053413-F1BC-475B-8E22-1D6511777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2724" y="3775710"/>
              <a:ext cx="914400" cy="914400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547E9E-5E70-4460-BC1C-D567627F68EB}"/>
                </a:ext>
              </a:extLst>
            </p:cNvPr>
            <p:cNvSpPr/>
            <p:nvPr/>
          </p:nvSpPr>
          <p:spPr>
            <a:xfrm>
              <a:off x="4673598" y="6251592"/>
              <a:ext cx="318052" cy="31805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9" name="Graphic 38" descr="Owl">
              <a:extLst>
                <a:ext uri="{FF2B5EF4-FFF2-40B4-BE49-F238E27FC236}">
                  <a16:creationId xmlns:a16="http://schemas.microsoft.com/office/drawing/2014/main" id="{72D7EFFC-0530-4792-B666-6C704867D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60824" y="5953418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Elephant">
              <a:extLst>
                <a:ext uri="{FF2B5EF4-FFF2-40B4-BE49-F238E27FC236}">
                  <a16:creationId xmlns:a16="http://schemas.microsoft.com/office/drawing/2014/main" id="{415BA130-A994-42CA-B9F0-746940C17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18124" y="8131126"/>
              <a:ext cx="914400" cy="9144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56EAA3E-BE89-42B8-9CEA-E0B1BF28A460}"/>
              </a:ext>
            </a:extLst>
          </p:cNvPr>
          <p:cNvSpPr txBox="1"/>
          <p:nvPr/>
        </p:nvSpPr>
        <p:spPr>
          <a:xfrm>
            <a:off x="701943" y="7300885"/>
            <a:ext cx="1160091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distance between the owl and elephant is unchanged after translation</a:t>
            </a:r>
          </a:p>
        </p:txBody>
      </p:sp>
    </p:spTree>
    <p:extLst>
      <p:ext uri="{BB962C8B-B14F-4D97-AF65-F5344CB8AC3E}">
        <p14:creationId xmlns:p14="http://schemas.microsoft.com/office/powerpoint/2010/main" val="2108563357"/>
      </p:ext>
    </p:extLst>
  </p:cSld>
  <p:clrMapOvr>
    <a:masterClrMapping/>
  </p:clrMapOvr>
  <p:transition spd="slow" advTm="1024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Transformations of Fractals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32967-413F-445A-A5B9-42D4B59CB5AD}"/>
              </a:ext>
            </a:extLst>
          </p:cNvPr>
          <p:cNvSpPr txBox="1"/>
          <p:nvPr/>
        </p:nvSpPr>
        <p:spPr>
          <a:xfrm>
            <a:off x="495300" y="3994507"/>
            <a:ext cx="1155700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Belk, F: developed systematic methods to create transformations for the Basilica (2015) and many other fractals (2019).</a:t>
            </a:r>
          </a:p>
        </p:txBody>
      </p:sp>
    </p:spTree>
    <p:extLst>
      <p:ext uri="{BB962C8B-B14F-4D97-AF65-F5344CB8AC3E}">
        <p14:creationId xmlns:p14="http://schemas.microsoft.com/office/powerpoint/2010/main" val="1110180472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Transformations of Fractals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13409-756D-4BC8-A9B6-6869BBC2E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0706"/>
            <a:ext cx="13004800" cy="27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38727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Transformations of Fractals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BC8F7-709C-4A1A-B2F8-2F627C0A4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4171"/>
            <a:ext cx="13004800" cy="278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6931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Transformations of Fractals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2B687-9670-42E1-987F-E9CFEF36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2934"/>
            <a:ext cx="13004800" cy="27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61760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Transformations of Fractals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70336-BDC1-4337-B9BA-EE2A80957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5653"/>
            <a:ext cx="13004800" cy="278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89980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lang="en-US" altLang="en-US" sz="8000" dirty="0" err="1">
                <a:sym typeface="BCSYMA" pitchFamily="2" charset="2"/>
              </a:rPr>
              <a:t>Quasisymmetries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0F7E1-C4FC-43DC-82A1-EDEEB2F8F29B}"/>
              </a:ext>
            </a:extLst>
          </p:cNvPr>
          <p:cNvSpPr txBox="1"/>
          <p:nvPr/>
        </p:nvSpPr>
        <p:spPr>
          <a:xfrm>
            <a:off x="1249359" y="2603500"/>
            <a:ext cx="1050608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 2018,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Lyubich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Merenkov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proved that these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transformations of the Basilica are </a:t>
            </a:r>
            <a:r>
              <a:rPr lang="en-US" i="1" dirty="0" err="1"/>
              <a:t>quasisymmetries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345CCC-6EF4-4FB2-97F6-62F90BB95811}"/>
                  </a:ext>
                </a:extLst>
              </p:cNvPr>
              <p:cNvSpPr txBox="1"/>
              <p:nvPr/>
            </p:nvSpPr>
            <p:spPr>
              <a:xfrm>
                <a:off x="588120" y="4876800"/>
                <a:ext cx="11828559" cy="25648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36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A </a:t>
                </a:r>
                <a:r>
                  <a:rPr kumimoji="0" lang="en-US" sz="3600" b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quasisymmetry</a:t>
                </a:r>
                <a:r>
                  <a:rPr kumimoji="0" lang="en-US" sz="36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 is a transformation that, for some function</a:t>
                </a:r>
              </a:p>
              <a:p>
                <a:r>
                  <a:rPr lang="en-US" i="1" dirty="0">
                    <a:latin typeface="SymbolPi" panose="02000500070000020004" pitchFamily="2" charset="0"/>
                  </a:rPr>
                  <a:t>h</a:t>
                </a:r>
                <a:r>
                  <a:rPr lang="en-US" dirty="0"/>
                  <a:t>, the following holds for any triple of points P, Q, and R </a:t>
                </a:r>
                <a:endParaRPr kumimoji="0" lang="en-US" sz="36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Light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d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,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d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,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(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R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))</m:t>
                        </m:r>
                      </m:den>
                    </m:f>
                  </m:oMath>
                </a14:m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SymbolPi" panose="02000500070000020004" pitchFamily="2" charset="0"/>
                    <a:sym typeface="Helvetica Light"/>
                  </a:rPr>
                  <a:t>  =</a:t>
                </a:r>
                <a:r>
                  <a:rPr kumimoji="0" lang="en-US" sz="36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SymbolPi" panose="02000500070000020004" pitchFamily="2" charset="0"/>
                    <a:sym typeface="Helvetica Light"/>
                  </a:rPr>
                  <a:t>  </a:t>
                </a:r>
                <a:r>
                  <a:rPr kumimoji="0" lang="en-US" sz="36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SymbolPi" panose="02000500070000020004" pitchFamily="2" charset="0"/>
                    <a:sym typeface="Helvetica Light"/>
                  </a:rPr>
                  <a:t>h</a:t>
                </a:r>
                <a:r>
                  <a:rPr kumimoji="0" lang="en-US" sz="8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d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  <m:r>
                          <m:rPr>
                            <m:nor/>
                          </m:rPr>
                          <a:rPr lang="en-US" dirty="0"/>
                          <m:t>,</m:t>
                        </m:r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d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  <m:r>
                          <m:rPr>
                            <m:nor/>
                          </m:rPr>
                          <a:rPr lang="en-US" dirty="0"/>
                          <m:t>,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R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den>
                    </m:f>
                  </m:oMath>
                </a14:m>
                <a:r>
                  <a:rPr kumimoji="0" lang="en-US" sz="8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345CCC-6EF4-4FB2-97F6-62F90BB95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20" y="4876800"/>
                <a:ext cx="11828559" cy="2564805"/>
              </a:xfrm>
              <a:prstGeom prst="rect">
                <a:avLst/>
              </a:prstGeom>
              <a:blipFill>
                <a:blip r:embed="rId3"/>
                <a:stretch>
                  <a:fillRect l="-1391" t="-3088" r="-1391" b="-2114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1307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lang="en-US" altLang="en-US" sz="8000" dirty="0" err="1">
                <a:sym typeface="BCSYMA" pitchFamily="2" charset="2"/>
              </a:rPr>
              <a:t>Quasisymmetries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0F7E1-C4FC-43DC-82A1-EDEEB2F8F29B}"/>
              </a:ext>
            </a:extLst>
          </p:cNvPr>
          <p:cNvSpPr txBox="1"/>
          <p:nvPr/>
        </p:nvSpPr>
        <p:spPr>
          <a:xfrm>
            <a:off x="1563545" y="6507326"/>
            <a:ext cx="987770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Quasisymmetries</a:t>
            </a:r>
            <a:r>
              <a:rPr lang="en-US" dirty="0"/>
              <a:t> require that the ratios of slopes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centered at a point are related.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345CCC-6EF4-4FB2-97F6-62F90BB95811}"/>
                  </a:ext>
                </a:extLst>
              </p:cNvPr>
              <p:cNvSpPr txBox="1"/>
              <p:nvPr/>
            </p:nvSpPr>
            <p:spPr>
              <a:xfrm>
                <a:off x="588118" y="2928730"/>
                <a:ext cx="11828559" cy="25648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36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A </a:t>
                </a:r>
                <a:r>
                  <a:rPr kumimoji="0" lang="en-US" sz="3600" b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quasisymmetry</a:t>
                </a:r>
                <a:r>
                  <a:rPr kumimoji="0" lang="en-US" sz="36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 is a transformation that, for some function</a:t>
                </a:r>
              </a:p>
              <a:p>
                <a:r>
                  <a:rPr lang="en-US" i="1" dirty="0">
                    <a:latin typeface="SymbolPi" panose="02000500070000020004" pitchFamily="2" charset="0"/>
                  </a:rPr>
                  <a:t>h</a:t>
                </a:r>
                <a:r>
                  <a:rPr lang="en-US" dirty="0"/>
                  <a:t>, the following holds for any triple of points P, Q, and R </a:t>
                </a:r>
                <a:endParaRPr kumimoji="0" lang="en-US" sz="36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Light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d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,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d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,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(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R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))</m:t>
                        </m:r>
                      </m:den>
                    </m:f>
                  </m:oMath>
                </a14:m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SymbolPi" panose="02000500070000020004" pitchFamily="2" charset="0"/>
                    <a:sym typeface="Helvetica Light"/>
                  </a:rPr>
                  <a:t>  =</a:t>
                </a:r>
                <a:r>
                  <a:rPr kumimoji="0" lang="en-US" sz="36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SymbolPi" panose="02000500070000020004" pitchFamily="2" charset="0"/>
                    <a:sym typeface="Helvetica Light"/>
                  </a:rPr>
                  <a:t>  </a:t>
                </a:r>
                <a:r>
                  <a:rPr kumimoji="0" lang="en-US" sz="36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SymbolPi" panose="02000500070000020004" pitchFamily="2" charset="0"/>
                    <a:sym typeface="Helvetica Light"/>
                  </a:rPr>
                  <a:t>h</a:t>
                </a:r>
                <a:r>
                  <a:rPr kumimoji="0" lang="en-US" sz="8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d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  <m:r>
                          <m:rPr>
                            <m:nor/>
                          </m:rPr>
                          <a:rPr lang="en-US" dirty="0"/>
                          <m:t>,</m:t>
                        </m:r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d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  <m:r>
                          <m:rPr>
                            <m:nor/>
                          </m:rPr>
                          <a:rPr lang="en-US" dirty="0"/>
                          <m:t>,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R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den>
                    </m:f>
                  </m:oMath>
                </a14:m>
                <a:r>
                  <a:rPr kumimoji="0" lang="en-US" sz="8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345CCC-6EF4-4FB2-97F6-62F90BB95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18" y="2928730"/>
                <a:ext cx="11828559" cy="2564805"/>
              </a:xfrm>
              <a:prstGeom prst="rect">
                <a:avLst/>
              </a:prstGeom>
              <a:blipFill>
                <a:blip r:embed="rId3"/>
                <a:stretch>
                  <a:fillRect l="-1391" t="-2850" r="-1391" b="-2114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377667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725C7-C41F-464A-B227-6FEEE200AEEF}"/>
              </a:ext>
            </a:extLst>
          </p:cNvPr>
          <p:cNvGrpSpPr/>
          <p:nvPr/>
        </p:nvGrpSpPr>
        <p:grpSpPr>
          <a:xfrm>
            <a:off x="898904" y="2653438"/>
            <a:ext cx="11206991" cy="1010782"/>
            <a:chOff x="750465" y="3866018"/>
            <a:chExt cx="11206991" cy="10107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932147-3C0A-4C9C-B1D2-FB28473BB264}"/>
                </a:ext>
              </a:extLst>
            </p:cNvPr>
            <p:cNvSpPr txBox="1"/>
            <p:nvPr/>
          </p:nvSpPr>
          <p:spPr>
            <a:xfrm>
              <a:off x="750465" y="3866018"/>
              <a:ext cx="223619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More Rigid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4EA642-5274-402E-8471-50232B201E89}"/>
                </a:ext>
              </a:extLst>
            </p:cNvPr>
            <p:cNvSpPr txBox="1"/>
            <p:nvPr/>
          </p:nvSpPr>
          <p:spPr>
            <a:xfrm>
              <a:off x="9219527" y="3866018"/>
              <a:ext cx="273792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More Flexible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62D4719-C97D-4F7F-9913-1056CA122662}"/>
                </a:ext>
              </a:extLst>
            </p:cNvPr>
            <p:cNvCxnSpPr/>
            <p:nvPr/>
          </p:nvCxnSpPr>
          <p:spPr>
            <a:xfrm>
              <a:off x="1868560" y="4876800"/>
              <a:ext cx="8719931" cy="0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784B2B2-F089-4025-BFC8-1DDA0B84AE84}"/>
              </a:ext>
            </a:extLst>
          </p:cNvPr>
          <p:cNvSpPr txBox="1"/>
          <p:nvPr/>
        </p:nvSpPr>
        <p:spPr>
          <a:xfrm>
            <a:off x="303513" y="3915956"/>
            <a:ext cx="211596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isometries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C5802-D218-4B4D-B6E3-FB426F70CA56}"/>
              </a:ext>
            </a:extLst>
          </p:cNvPr>
          <p:cNvSpPr txBox="1"/>
          <p:nvPr/>
        </p:nvSpPr>
        <p:spPr>
          <a:xfrm>
            <a:off x="2924729" y="3896624"/>
            <a:ext cx="21416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similarities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815981-48B7-4FA2-80A5-93A421425F3F}"/>
              </a:ext>
            </a:extLst>
          </p:cNvPr>
          <p:cNvSpPr txBox="1"/>
          <p:nvPr/>
        </p:nvSpPr>
        <p:spPr>
          <a:xfrm>
            <a:off x="9369188" y="3915956"/>
            <a:ext cx="36356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homeomorphisms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5FB87-79D3-4366-A2DC-ABDE6EA692CF}"/>
              </a:ext>
            </a:extLst>
          </p:cNvPr>
          <p:cNvSpPr txBox="1"/>
          <p:nvPr/>
        </p:nvSpPr>
        <p:spPr>
          <a:xfrm>
            <a:off x="5706783" y="3896624"/>
            <a:ext cx="341760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quasisymmetries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8E82690-8B17-4F66-A848-1384AD247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4173"/>
              </p:ext>
            </p:extLst>
          </p:nvPr>
        </p:nvGraphicFramePr>
        <p:xfrm>
          <a:off x="369956" y="5030430"/>
          <a:ext cx="12264888" cy="4298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1601">
                  <a:extLst>
                    <a:ext uri="{9D8B030D-6E8A-4147-A177-3AD203B41FA5}">
                      <a16:colId xmlns:a16="http://schemas.microsoft.com/office/drawing/2014/main" val="1824296750"/>
                    </a:ext>
                  </a:extLst>
                </a:gridCol>
                <a:gridCol w="3160644">
                  <a:extLst>
                    <a:ext uri="{9D8B030D-6E8A-4147-A177-3AD203B41FA5}">
                      <a16:colId xmlns:a16="http://schemas.microsoft.com/office/drawing/2014/main" val="2113472580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547372325"/>
                    </a:ext>
                  </a:extLst>
                </a:gridCol>
                <a:gridCol w="3622261">
                  <a:extLst>
                    <a:ext uri="{9D8B030D-6E8A-4147-A177-3AD203B41FA5}">
                      <a16:colId xmlns:a16="http://schemas.microsoft.com/office/drawing/2014/main" val="758751733"/>
                    </a:ext>
                  </a:extLst>
                </a:gridCol>
              </a:tblGrid>
              <a:tr h="1224978">
                <a:tc>
                  <a:txBody>
                    <a:bodyPr/>
                    <a:lstStyle/>
                    <a:p>
                      <a:r>
                        <a:rPr lang="en-US" sz="2800" dirty="0"/>
                        <a:t>Fractal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How Many </a:t>
                      </a:r>
                      <a:r>
                        <a:rPr lang="en-US" sz="2800" dirty="0" err="1"/>
                        <a:t>Quasisymmetries</a:t>
                      </a:r>
                      <a:r>
                        <a:rPr lang="en-US" sz="28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When?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Who?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7216135"/>
                  </a:ext>
                </a:extLst>
              </a:tr>
              <a:tr h="709710">
                <a:tc>
                  <a:txBody>
                    <a:bodyPr/>
                    <a:lstStyle/>
                    <a:p>
                      <a:r>
                        <a:rPr lang="en-US" altLang="en-US" sz="2800" dirty="0" err="1">
                          <a:sym typeface="BCSYMA" pitchFamily="2" charset="2"/>
                        </a:rPr>
                        <a:t>Sierpiński</a:t>
                      </a:r>
                      <a:r>
                        <a:rPr lang="en-US" altLang="en-US" sz="2800" dirty="0">
                          <a:sym typeface="BCSYMA" pitchFamily="2" charset="2"/>
                        </a:rPr>
                        <a:t> Triangle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674348"/>
                  </a:ext>
                </a:extLst>
              </a:tr>
              <a:tr h="709710"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sym typeface="BCSYMA" pitchFamily="2" charset="2"/>
                        </a:rPr>
                        <a:t>Sierpiński</a:t>
                      </a:r>
                      <a:r>
                        <a:rPr lang="en-US" altLang="en-US" sz="2800" dirty="0">
                          <a:sym typeface="BCSYMA" pitchFamily="2" charset="2"/>
                        </a:rPr>
                        <a:t> Carpet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Bonk, </a:t>
                      </a:r>
                      <a:r>
                        <a:rPr lang="en-US" sz="2800" dirty="0" err="1"/>
                        <a:t>Merenkov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606670"/>
                  </a:ext>
                </a:extLst>
              </a:tr>
              <a:tr h="709710">
                <a:tc>
                  <a:txBody>
                    <a:bodyPr/>
                    <a:lstStyle/>
                    <a:p>
                      <a:r>
                        <a:rPr lang="en-US" sz="2800" dirty="0"/>
                        <a:t>Basilica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Infinitely 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Lyubich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Merenkov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7993008"/>
                  </a:ext>
                </a:extLst>
              </a:tr>
              <a:tr h="795836">
                <a:tc>
                  <a:txBody>
                    <a:bodyPr/>
                    <a:lstStyle/>
                    <a:p>
                      <a:r>
                        <a:rPr lang="en-US" sz="2800" dirty="0"/>
                        <a:t>All Hyperbolic Quadratic Julia Sets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Infinitely Many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2021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Belk, F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206278"/>
                  </a:ext>
                </a:extLst>
              </a:tr>
            </a:tbl>
          </a:graphicData>
        </a:graphic>
      </p:graphicFrame>
      <p:sp>
        <p:nvSpPr>
          <p:cNvPr id="17" name="Shape 125">
            <a:extLst>
              <a:ext uri="{FF2B5EF4-FFF2-40B4-BE49-F238E27FC236}">
                <a16:creationId xmlns:a16="http://schemas.microsoft.com/office/drawing/2014/main" id="{0D547180-C918-4A4F-9406-795CC62D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lang="en-US" altLang="en-US" sz="8000" dirty="0" err="1">
                <a:sym typeface="BCSYMA" pitchFamily="2" charset="2"/>
              </a:rPr>
              <a:t>Quasisymmetries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72213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Hyperbolic Julia Sets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F3AA0-9D65-4E3C-8F5E-5FDAE180969D}"/>
              </a:ext>
            </a:extLst>
          </p:cNvPr>
          <p:cNvSpPr txBox="1"/>
          <p:nvPr/>
        </p:nvSpPr>
        <p:spPr>
          <a:xfrm>
            <a:off x="784862" y="2603500"/>
            <a:ext cx="11435076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Light"/>
              </a:rPr>
              <a:t>A Julia set is 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Light"/>
              </a:rPr>
              <a:t>hyperbolic</a:t>
            </a:r>
            <a:r>
              <a:rPr kumimoji="0" lang="en-US" sz="36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Light"/>
              </a:rPr>
              <a:t> if it has an attracting periodic cycle</a:t>
            </a:r>
          </a:p>
          <a:p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It is conjectured that every interior region of the Mandelbrot set corresponds to a hyperbolic Julia set</a:t>
            </a:r>
          </a:p>
        </p:txBody>
      </p:sp>
    </p:spTree>
    <p:extLst>
      <p:ext uri="{BB962C8B-B14F-4D97-AF65-F5344CB8AC3E}">
        <p14:creationId xmlns:p14="http://schemas.microsoft.com/office/powerpoint/2010/main" val="3843932938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Mandelbrot Set</a:t>
            </a:r>
            <a:endParaRPr dirty="0"/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F46D76B7-961A-4BA1-8B9C-BF6B5C03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6" y="2313940"/>
            <a:ext cx="8070428" cy="60528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526A6E-5706-45ED-95A9-1D3A2839D01B}"/>
              </a:ext>
            </a:extLst>
          </p:cNvPr>
          <p:cNvGrpSpPr/>
          <p:nvPr/>
        </p:nvGrpSpPr>
        <p:grpSpPr>
          <a:xfrm>
            <a:off x="4611673" y="2318735"/>
            <a:ext cx="3120970" cy="1240622"/>
            <a:chOff x="4611673" y="2318735"/>
            <a:chExt cx="3120970" cy="1240622"/>
          </a:xfrm>
        </p:grpSpPr>
        <p:pic>
          <p:nvPicPr>
            <p:cNvPr id="10" name="Picture 9" descr="A picture containing sky, airplane, plane, smoke&#10;&#10;Description automatically generated">
              <a:extLst>
                <a:ext uri="{FF2B5EF4-FFF2-40B4-BE49-F238E27FC236}">
                  <a16:creationId xmlns:a16="http://schemas.microsoft.com/office/drawing/2014/main" id="{10AEF72E-2CAE-4DC6-8203-5733275F3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673" y="2318735"/>
              <a:ext cx="1471093" cy="124062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268A6E2-8DA4-4F00-9BB6-D2244DE37E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7920" y="2743200"/>
              <a:ext cx="1514723" cy="151130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F4B29-E2D0-4993-A8F9-B0A8B90AD366}"/>
              </a:ext>
            </a:extLst>
          </p:cNvPr>
          <p:cNvGrpSpPr/>
          <p:nvPr/>
        </p:nvGrpSpPr>
        <p:grpSpPr>
          <a:xfrm>
            <a:off x="9183758" y="2384296"/>
            <a:ext cx="2422828" cy="1414143"/>
            <a:chOff x="9183758" y="2384296"/>
            <a:chExt cx="2422828" cy="1414143"/>
          </a:xfrm>
        </p:grpSpPr>
        <p:pic>
          <p:nvPicPr>
            <p:cNvPr id="8" name="Picture 7" descr="A picture containing tree, plant&#10;&#10;Description automatically generated">
              <a:extLst>
                <a:ext uri="{FF2B5EF4-FFF2-40B4-BE49-F238E27FC236}">
                  <a16:creationId xmlns:a16="http://schemas.microsoft.com/office/drawing/2014/main" id="{0183638C-4C79-494B-961C-5C45C5E30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7403" y="2384296"/>
              <a:ext cx="1549183" cy="139426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04A044D-29F1-45A3-9D0E-90F55E6EE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3758" y="3081428"/>
              <a:ext cx="873645" cy="717011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E370DD-7BA5-4E74-B365-21CBDAA00A30}"/>
              </a:ext>
            </a:extLst>
          </p:cNvPr>
          <p:cNvGrpSpPr/>
          <p:nvPr/>
        </p:nvGrpSpPr>
        <p:grpSpPr>
          <a:xfrm>
            <a:off x="2657361" y="5421822"/>
            <a:ext cx="3007943" cy="2809298"/>
            <a:chOff x="2657361" y="5421822"/>
            <a:chExt cx="3007943" cy="2809298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AE04453B-570C-41A8-81ED-B2F5BE37D7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57361" y="6638610"/>
            <a:ext cx="2860797" cy="1592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Acrobat Document" r:id="rId7" imgW="5714800" imgH="3181055" progId="Acrobat.Document.2015">
                    <p:embed/>
                  </p:oleObj>
                </mc:Choice>
                <mc:Fallback>
                  <p:oleObj name="Acrobat Document" r:id="rId7" imgW="5714800" imgH="3181055" progId="Acrobat.Document.2015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AE04453B-570C-41A8-81ED-B2F5BE37D7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657361" y="6638610"/>
                          <a:ext cx="2860797" cy="15925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E7078A-4124-4A44-BBA4-B6CC40E48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7759" y="5421822"/>
              <a:ext cx="1577545" cy="1081148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tailEnd type="triangle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A6A0A-4F43-4E1A-832E-DF692C12F253}"/>
              </a:ext>
            </a:extLst>
          </p:cNvPr>
          <p:cNvGrpSpPr/>
          <p:nvPr/>
        </p:nvGrpSpPr>
        <p:grpSpPr>
          <a:xfrm>
            <a:off x="7931426" y="5340350"/>
            <a:ext cx="4715509" cy="1212620"/>
            <a:chOff x="7931426" y="5340350"/>
            <a:chExt cx="4715509" cy="12126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9F4A39-1C58-41FA-80FD-DC8E2032E094}"/>
                </a:ext>
              </a:extLst>
            </p:cNvPr>
            <p:cNvSpPr txBox="1"/>
            <p:nvPr/>
          </p:nvSpPr>
          <p:spPr>
            <a:xfrm>
              <a:off x="10566237" y="5896380"/>
              <a:ext cx="208069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Unit circle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3E7D716-B55B-4A9D-AACC-8F002C36B77E}"/>
                </a:ext>
              </a:extLst>
            </p:cNvPr>
            <p:cNvCxnSpPr/>
            <p:nvPr/>
          </p:nvCxnSpPr>
          <p:spPr>
            <a:xfrm flipH="1" flipV="1">
              <a:off x="7931426" y="5340350"/>
              <a:ext cx="2365513" cy="884325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miter lim="400000"/>
              <a:tailEnd type="triangle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57450575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373B1A-46A1-465C-A105-FF3D3DA207D5}"/>
              </a:ext>
            </a:extLst>
          </p:cNvPr>
          <p:cNvCxnSpPr/>
          <p:nvPr/>
        </p:nvCxnSpPr>
        <p:spPr>
          <a:xfrm>
            <a:off x="1639495" y="4724872"/>
            <a:ext cx="626547" cy="1302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7E28D4-FD63-4C88-A257-2CCA5655EFF5}"/>
              </a:ext>
            </a:extLst>
          </p:cNvPr>
          <p:cNvCxnSpPr>
            <a:cxnSpLocks/>
          </p:cNvCxnSpPr>
          <p:nvPr/>
        </p:nvCxnSpPr>
        <p:spPr>
          <a:xfrm rot="16200000">
            <a:off x="8247030" y="4652214"/>
            <a:ext cx="626547" cy="130256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4AAD20-62E4-4714-A7B1-C1D17B05C0E2}"/>
              </a:ext>
            </a:extLst>
          </p:cNvPr>
          <p:cNvGrpSpPr/>
          <p:nvPr/>
        </p:nvGrpSpPr>
        <p:grpSpPr>
          <a:xfrm>
            <a:off x="952500" y="2994431"/>
            <a:ext cx="11074447" cy="3532210"/>
            <a:chOff x="977853" y="3319419"/>
            <a:chExt cx="11074447" cy="35322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5D195F8-7616-4C0B-ACC6-FA9761A8C70A}"/>
                </a:ext>
              </a:extLst>
            </p:cNvPr>
            <p:cNvSpPr/>
            <p:nvPr/>
          </p:nvSpPr>
          <p:spPr>
            <a:xfrm>
              <a:off x="977853" y="3319419"/>
              <a:ext cx="4904509" cy="3525044"/>
            </a:xfrm>
            <a:prstGeom prst="rect">
              <a:avLst/>
            </a:prstGeom>
            <a:noFill/>
            <a:ln w="762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80BA3C-119D-491E-B416-FC69A335D00B}"/>
                </a:ext>
              </a:extLst>
            </p:cNvPr>
            <p:cNvSpPr/>
            <p:nvPr/>
          </p:nvSpPr>
          <p:spPr>
            <a:xfrm>
              <a:off x="7147791" y="3326585"/>
              <a:ext cx="4904509" cy="3525044"/>
            </a:xfrm>
            <a:prstGeom prst="rect">
              <a:avLst/>
            </a:prstGeom>
            <a:noFill/>
            <a:ln w="762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DD03B6-FD94-4525-AC1E-42E958771D6B}"/>
              </a:ext>
            </a:extLst>
          </p:cNvPr>
          <p:cNvGrpSpPr/>
          <p:nvPr/>
        </p:nvGrpSpPr>
        <p:grpSpPr>
          <a:xfrm rot="16200000">
            <a:off x="7715564" y="4624789"/>
            <a:ext cx="2961861" cy="3220280"/>
            <a:chOff x="1860824" y="3775710"/>
            <a:chExt cx="5943600" cy="52698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708E8F-450F-47CD-B774-F1975773EF8A}"/>
                </a:ext>
              </a:extLst>
            </p:cNvPr>
            <p:cNvCxnSpPr/>
            <p:nvPr/>
          </p:nvCxnSpPr>
          <p:spPr>
            <a:xfrm>
              <a:off x="2318024" y="6413882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31049CC-4A1B-47B7-9C94-103ADFFAE01E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2318024" y="6410618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8" name="Graphic 27" descr="Owl">
              <a:extLst>
                <a:ext uri="{FF2B5EF4-FFF2-40B4-BE49-F238E27FC236}">
                  <a16:creationId xmlns:a16="http://schemas.microsoft.com/office/drawing/2014/main" id="{B16F0801-698F-47ED-A2AA-2C52677CD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0024" y="5907290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Elephant">
              <a:extLst>
                <a:ext uri="{FF2B5EF4-FFF2-40B4-BE49-F238E27FC236}">
                  <a16:creationId xmlns:a16="http://schemas.microsoft.com/office/drawing/2014/main" id="{3207BE1C-95BF-460B-B053-A8616FFF9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2724" y="3775710"/>
              <a:ext cx="914400" cy="9144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FC111C7-DA4D-4436-A732-EC962F76522F}"/>
                </a:ext>
              </a:extLst>
            </p:cNvPr>
            <p:cNvSpPr/>
            <p:nvPr/>
          </p:nvSpPr>
          <p:spPr>
            <a:xfrm>
              <a:off x="4673598" y="6251592"/>
              <a:ext cx="318052" cy="31805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1" name="Graphic 30" descr="Owl">
              <a:extLst>
                <a:ext uri="{FF2B5EF4-FFF2-40B4-BE49-F238E27FC236}">
                  <a16:creationId xmlns:a16="http://schemas.microsoft.com/office/drawing/2014/main" id="{9E637803-FA60-4565-97FD-901689E95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60824" y="5953418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Elephant">
              <a:extLst>
                <a:ext uri="{FF2B5EF4-FFF2-40B4-BE49-F238E27FC236}">
                  <a16:creationId xmlns:a16="http://schemas.microsoft.com/office/drawing/2014/main" id="{6788521C-6B1E-48A4-A41B-7798A3B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18124" y="8131126"/>
              <a:ext cx="914400" cy="9144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434EBF-8D5F-45C5-A77D-8B00DE500F89}"/>
              </a:ext>
            </a:extLst>
          </p:cNvPr>
          <p:cNvGrpSpPr/>
          <p:nvPr/>
        </p:nvGrpSpPr>
        <p:grpSpPr>
          <a:xfrm>
            <a:off x="-436426" y="4503440"/>
            <a:ext cx="2961861" cy="3220280"/>
            <a:chOff x="1860824" y="3775710"/>
            <a:chExt cx="5943600" cy="526981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8FF1333-B6C5-436F-A0D8-161EBC3CCBA5}"/>
                </a:ext>
              </a:extLst>
            </p:cNvPr>
            <p:cNvCxnSpPr/>
            <p:nvPr/>
          </p:nvCxnSpPr>
          <p:spPr>
            <a:xfrm>
              <a:off x="2318024" y="6413882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634544-802D-40FA-8480-1C6C0591DBA2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2318024" y="6410618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36" name="Graphic 35" descr="Owl">
              <a:extLst>
                <a:ext uri="{FF2B5EF4-FFF2-40B4-BE49-F238E27FC236}">
                  <a16:creationId xmlns:a16="http://schemas.microsoft.com/office/drawing/2014/main" id="{F8FA3413-8B85-45B9-8F63-D974BAC6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0024" y="5907290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Elephant">
              <a:extLst>
                <a:ext uri="{FF2B5EF4-FFF2-40B4-BE49-F238E27FC236}">
                  <a16:creationId xmlns:a16="http://schemas.microsoft.com/office/drawing/2014/main" id="{CD053413-F1BC-475B-8E22-1D6511777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2724" y="3775710"/>
              <a:ext cx="914400" cy="914400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547E9E-5E70-4460-BC1C-D567627F68EB}"/>
                </a:ext>
              </a:extLst>
            </p:cNvPr>
            <p:cNvSpPr/>
            <p:nvPr/>
          </p:nvSpPr>
          <p:spPr>
            <a:xfrm>
              <a:off x="4673598" y="6251592"/>
              <a:ext cx="318052" cy="31805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9" name="Graphic 38" descr="Owl">
              <a:extLst>
                <a:ext uri="{FF2B5EF4-FFF2-40B4-BE49-F238E27FC236}">
                  <a16:creationId xmlns:a16="http://schemas.microsoft.com/office/drawing/2014/main" id="{72D7EFFC-0530-4792-B666-6C704867D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60824" y="5953418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Elephant">
              <a:extLst>
                <a:ext uri="{FF2B5EF4-FFF2-40B4-BE49-F238E27FC236}">
                  <a16:creationId xmlns:a16="http://schemas.microsoft.com/office/drawing/2014/main" id="{415BA130-A994-42CA-B9F0-746940C17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18124" y="8131126"/>
              <a:ext cx="914400" cy="9144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56EAA3E-BE89-42B8-9CEA-E0B1BF28A460}"/>
              </a:ext>
            </a:extLst>
          </p:cNvPr>
          <p:cNvSpPr txBox="1"/>
          <p:nvPr/>
        </p:nvSpPr>
        <p:spPr>
          <a:xfrm>
            <a:off x="701943" y="7300885"/>
            <a:ext cx="1160091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distance between the owl and elephant is unchanged after rotation</a:t>
            </a:r>
          </a:p>
        </p:txBody>
      </p:sp>
    </p:spTree>
    <p:extLst>
      <p:ext uri="{BB962C8B-B14F-4D97-AF65-F5344CB8AC3E}">
        <p14:creationId xmlns:p14="http://schemas.microsoft.com/office/powerpoint/2010/main" val="4130480383"/>
      </p:ext>
    </p:extLst>
  </p:cSld>
  <p:clrMapOvr>
    <a:masterClrMapping/>
  </p:clrMapOvr>
  <p:transition spd="slow" advTm="1016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Cubic Julia Sets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661B1-BE20-4AC2-B12E-D6393468836C}"/>
              </a:ext>
            </a:extLst>
          </p:cNvPr>
          <p:cNvSpPr txBox="1"/>
          <p:nvPr/>
        </p:nvSpPr>
        <p:spPr>
          <a:xfrm>
            <a:off x="2774616" y="2297325"/>
            <a:ext cx="745556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Belk, F</a:t>
            </a:r>
            <a:r>
              <a:rPr lang="en-US" dirty="0"/>
              <a:t> –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Conjecture</a:t>
            </a:r>
            <a:r>
              <a:rPr lang="en-US" dirty="0"/>
              <a:t>: The Julia set of </a:t>
            </a:r>
          </a:p>
          <a:p>
            <a:r>
              <a:rPr lang="en-US" dirty="0"/>
              <a:t>f(z) = z</a:t>
            </a:r>
            <a:r>
              <a:rPr lang="en-US" baseline="30000" dirty="0"/>
              <a:t>3</a:t>
            </a:r>
            <a:r>
              <a:rPr lang="en-US" dirty="0"/>
              <a:t> – 0.21 + 1.09i</a:t>
            </a:r>
          </a:p>
          <a:p>
            <a:r>
              <a:rPr lang="en-US" dirty="0"/>
              <a:t>has finitely many homeomorphisms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F993FF8-3D6E-4A5B-AFF1-FF2CF7A470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486075"/>
              </p:ext>
            </p:extLst>
          </p:nvPr>
        </p:nvGraphicFramePr>
        <p:xfrm>
          <a:off x="3286440" y="4061911"/>
          <a:ext cx="6431917" cy="552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4" imgW="5714800" imgH="4904990" progId="Acrobat.Document.2015">
                  <p:embed/>
                </p:oleObj>
              </mc:Choice>
              <mc:Fallback>
                <p:oleObj name="Acrobat Document" r:id="rId4" imgW="5714800" imgH="4904990" progId="Acrobat.Document.2015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F993FF8-3D6E-4A5B-AFF1-FF2CF7A470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6440" y="4061911"/>
                        <a:ext cx="6431917" cy="5520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678729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r>
              <a:rPr lang="en-US" altLang="en-US" sz="8000" dirty="0">
                <a:sym typeface="BCSYMA" pitchFamily="2" charset="2"/>
              </a:rPr>
              <a:t>Thank You!</a:t>
            </a:r>
            <a:endParaRPr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F993FF8-3D6E-4A5B-AFF1-FF2CF7A470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646612"/>
              </p:ext>
            </p:extLst>
          </p:nvPr>
        </p:nvGraphicFramePr>
        <p:xfrm>
          <a:off x="952500" y="5895800"/>
          <a:ext cx="3929195" cy="3372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Acrobat Document" r:id="rId4" imgW="5714800" imgH="4904990" progId="Acrobat.Document.2015">
                  <p:embed/>
                </p:oleObj>
              </mc:Choice>
              <mc:Fallback>
                <p:oleObj name="Acrobat Document" r:id="rId4" imgW="5714800" imgH="4904990" progId="Acrobat.Document.2015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F993FF8-3D6E-4A5B-AFF1-FF2CF7A470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2500" y="5895800"/>
                        <a:ext cx="3929195" cy="3372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AEC176E-80E3-4381-A464-3AF2F7F06A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979577"/>
              </p:ext>
            </p:extLst>
          </p:nvPr>
        </p:nvGraphicFramePr>
        <p:xfrm>
          <a:off x="5822070" y="6706538"/>
          <a:ext cx="4602073" cy="2561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Acrobat Document" r:id="rId6" imgW="5714800" imgH="3181055" progId="Acrobat.Document.2015">
                  <p:embed/>
                </p:oleObj>
              </mc:Choice>
              <mc:Fallback>
                <p:oleObj name="Acrobat Document" r:id="rId6" imgW="5714800" imgH="3181055" progId="Acrobat.Document.2015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AEC176E-80E3-4381-A464-3AF2F7F06A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22070" y="6706538"/>
                        <a:ext cx="4602073" cy="2561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10D4FDF-4518-4BC8-A1EC-3DE787EBD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06" y="2603500"/>
            <a:ext cx="3748713" cy="3373843"/>
          </a:xfrm>
          <a:prstGeom prst="rect">
            <a:avLst/>
          </a:prstGeom>
        </p:spPr>
      </p:pic>
      <p:pic>
        <p:nvPicPr>
          <p:cNvPr id="8" name="Picture 7" descr="A picture containing sky, airplane, plane, smoke&#10;&#10;Description automatically generated">
            <a:extLst>
              <a:ext uri="{FF2B5EF4-FFF2-40B4-BE49-F238E27FC236}">
                <a16:creationId xmlns:a16="http://schemas.microsoft.com/office/drawing/2014/main" id="{FBC28F7D-318C-4B4D-B836-218663ACD1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07" y="2217581"/>
            <a:ext cx="3929194" cy="33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9064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5B4AC8E-B089-4243-946E-85D247DC5450}"/>
              </a:ext>
            </a:extLst>
          </p:cNvPr>
          <p:cNvSpPr txBox="1"/>
          <p:nvPr/>
        </p:nvSpPr>
        <p:spPr>
          <a:xfrm>
            <a:off x="1304564" y="3110424"/>
            <a:ext cx="1039567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 rule that takes each point of the plane to a unique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corresponding point is called a 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transformation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of the plane.</a:t>
            </a:r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9" name="Shape 125">
            <a:extLst>
              <a:ext uri="{FF2B5EF4-FFF2-40B4-BE49-F238E27FC236}">
                <a16:creationId xmlns:a16="http://schemas.microsoft.com/office/drawing/2014/main" id="{4A5D760B-99F2-4A28-86F3-3433BC18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749C0A-FB08-4D1F-8410-82B68B1B0888}"/>
              </a:ext>
            </a:extLst>
          </p:cNvPr>
          <p:cNvSpPr txBox="1"/>
          <p:nvPr/>
        </p:nvSpPr>
        <p:spPr>
          <a:xfrm>
            <a:off x="1161800" y="6851629"/>
            <a:ext cx="1039567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Translations and rotations are two types of transformations of the plane.</a:t>
            </a:r>
          </a:p>
        </p:txBody>
      </p:sp>
    </p:spTree>
    <p:extLst>
      <p:ext uri="{BB962C8B-B14F-4D97-AF65-F5344CB8AC3E}">
        <p14:creationId xmlns:p14="http://schemas.microsoft.com/office/powerpoint/2010/main" val="3926363478"/>
      </p:ext>
    </p:extLst>
  </p:cSld>
  <p:clrMapOvr>
    <a:masterClrMapping/>
  </p:clrMapOvr>
  <p:transition spd="slow" advTm="3546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25">
            <a:extLst>
              <a:ext uri="{FF2B5EF4-FFF2-40B4-BE49-F238E27FC236}">
                <a16:creationId xmlns:a16="http://schemas.microsoft.com/office/drawing/2014/main" id="{3C4BA7DE-4183-4D18-ACBB-A78EAAAB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7B7DF8-A2E6-4481-84DB-D8E915561832}"/>
              </a:ext>
            </a:extLst>
          </p:cNvPr>
          <p:cNvSpPr txBox="1"/>
          <p:nvPr/>
        </p:nvSpPr>
        <p:spPr>
          <a:xfrm>
            <a:off x="1304564" y="3279702"/>
            <a:ext cx="10395670" cy="142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Example Translation: f(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x,y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) = (x+1, y-2)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Moves points one unit right and two units down</a:t>
            </a:r>
          </a:p>
        </p:txBody>
      </p:sp>
      <p:sp>
        <p:nvSpPr>
          <p:cNvPr id="26" name="Shape 125">
            <a:extLst>
              <a:ext uri="{FF2B5EF4-FFF2-40B4-BE49-F238E27FC236}">
                <a16:creationId xmlns:a16="http://schemas.microsoft.com/office/drawing/2014/main" id="{FA508DB4-9CC7-4E27-A11E-D3097A14341B}"/>
              </a:ext>
            </a:extLst>
          </p:cNvPr>
          <p:cNvSpPr txBox="1">
            <a:spLocks/>
          </p:cNvSpPr>
          <p:nvPr/>
        </p:nvSpPr>
        <p:spPr>
          <a:xfrm>
            <a:off x="1104900" y="5969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4330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4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56433-613C-451E-A4AA-7D63F274841C}"/>
              </a:ext>
            </a:extLst>
          </p:cNvPr>
          <p:cNvSpPr txBox="1"/>
          <p:nvPr/>
        </p:nvSpPr>
        <p:spPr>
          <a:xfrm>
            <a:off x="1447330" y="6401942"/>
            <a:ext cx="10110140" cy="198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dirty="0"/>
              <a:t>Example Rotation: f(</a:t>
            </a:r>
            <a:r>
              <a:rPr lang="en-US" dirty="0" err="1"/>
              <a:t>x,y</a:t>
            </a:r>
            <a:r>
              <a:rPr lang="en-US" dirty="0"/>
              <a:t>) = (-y, x)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Rotates points 90 degrees counterclockwise about</a:t>
            </a:r>
          </a:p>
          <a:p>
            <a:r>
              <a:rPr lang="en-US" dirty="0"/>
              <a:t>the origin </a:t>
            </a:r>
          </a:p>
        </p:txBody>
      </p:sp>
    </p:spTree>
    <p:extLst>
      <p:ext uri="{BB962C8B-B14F-4D97-AF65-F5344CB8AC3E}">
        <p14:creationId xmlns:p14="http://schemas.microsoft.com/office/powerpoint/2010/main" val="297083532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011B25-E262-4AB7-98EF-702B6BEFB2C5}"/>
                  </a:ext>
                </a:extLst>
              </p:cNvPr>
              <p:cNvSpPr txBox="1"/>
              <p:nvPr/>
            </p:nvSpPr>
            <p:spPr>
              <a:xfrm>
                <a:off x="2105362" y="2627534"/>
                <a:ext cx="8794074" cy="28663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P = (x</a:t>
                </a:r>
                <a:r>
                  <a:rPr kumimoji="0" lang="en-US" b="0" i="0" u="non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1</a:t>
                </a: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,y</a:t>
                </a:r>
                <a:r>
                  <a:rPr kumimoji="0" lang="en-US" sz="3600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1</a:t>
                </a: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),  Q = (x</a:t>
                </a:r>
                <a:r>
                  <a:rPr kumimoji="0" lang="en-US" sz="3600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2</a:t>
                </a: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,y</a:t>
                </a:r>
                <a:r>
                  <a:rPr kumimoji="0" lang="en-US" sz="3600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2</a:t>
                </a: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) - points on the plane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1400" dirty="0"/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Distance                                                         </a:t>
                </a:r>
              </a:p>
              <a:p>
                <a:r>
                  <a:rPr lang="en-US" dirty="0"/>
                  <a:t>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1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2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baseline="10000" dirty="0"/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baseline="10000" dirty="0"/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/>
                  <a:t> = d(P,Q)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P and Q                                                      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011B25-E262-4AB7-98EF-702B6BEFB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362" y="2627534"/>
                <a:ext cx="8794074" cy="2866362"/>
              </a:xfrm>
              <a:prstGeom prst="rect">
                <a:avLst/>
              </a:prstGeom>
              <a:blipFill>
                <a:blip r:embed="rId3"/>
                <a:stretch>
                  <a:fillRect l="-2079" t="-2553" r="-2079" b="-74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A0D4195-E2C9-4C3C-A33A-4847048EAA6E}"/>
              </a:ext>
            </a:extLst>
          </p:cNvPr>
          <p:cNvSpPr txBox="1"/>
          <p:nvPr/>
        </p:nvSpPr>
        <p:spPr>
          <a:xfrm>
            <a:off x="2032426" y="6020632"/>
            <a:ext cx="893994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Translations and rotations preserve distance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If f is a translation or a rotation, then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d(P,Q) = d(f(P),f(Q))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BE07C-D997-4595-9A2D-71F3375089CE}"/>
              </a:ext>
            </a:extLst>
          </p:cNvPr>
          <p:cNvSpPr txBox="1"/>
          <p:nvPr/>
        </p:nvSpPr>
        <p:spPr>
          <a:xfrm>
            <a:off x="1856011" y="3758888"/>
            <a:ext cx="987930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Transformations that preserve distance are called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isometries</a:t>
            </a:r>
            <a:r>
              <a:rPr lang="en-US" dirty="0"/>
              <a:t>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7609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satOff val="-3355"/>
            <a:lumOff val="26614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attern seamless circle abstract">
            <a:extLst>
              <a:ext uri="{FF2B5EF4-FFF2-40B4-BE49-F238E27FC236}">
                <a16:creationId xmlns:a16="http://schemas.microsoft.com/office/drawing/2014/main" id="{584767BF-6ABA-4063-9FEF-6CCF2B030C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8648" y="-5028382"/>
            <a:ext cx="43703422" cy="24766315"/>
          </a:xfrm>
          <a:prstGeom prst="rect">
            <a:avLst/>
          </a:prstGeom>
        </p:spPr>
      </p:pic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lang="en-US" dirty="0"/>
              <a:t>Transformation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0402408" y="6523334"/>
            <a:ext cx="43386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E872C-5E2C-493E-BC86-836C701EE9F4}"/>
              </a:ext>
            </a:extLst>
          </p:cNvPr>
          <p:cNvGrpSpPr/>
          <p:nvPr/>
        </p:nvGrpSpPr>
        <p:grpSpPr>
          <a:xfrm>
            <a:off x="181263" y="4719867"/>
            <a:ext cx="5943600" cy="5269816"/>
            <a:chOff x="1860824" y="3775710"/>
            <a:chExt cx="5943600" cy="526981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1C3B822-BD65-4C97-A5FF-0D4B68023A5C}"/>
                </a:ext>
              </a:extLst>
            </p:cNvPr>
            <p:cNvCxnSpPr/>
            <p:nvPr/>
          </p:nvCxnSpPr>
          <p:spPr>
            <a:xfrm>
              <a:off x="2318024" y="6413882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FF5B14-3A6A-44E1-AC76-B17A0BE6A5FC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2318024" y="6410618"/>
              <a:ext cx="5029200" cy="0"/>
            </a:xfrm>
            <a:prstGeom prst="line">
              <a:avLst/>
            </a:prstGeom>
            <a:noFill/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4" name="Graphic 3" descr="Owl">
              <a:extLst>
                <a:ext uri="{FF2B5EF4-FFF2-40B4-BE49-F238E27FC236}">
                  <a16:creationId xmlns:a16="http://schemas.microsoft.com/office/drawing/2014/main" id="{16A2E800-7AFF-4C8E-9D82-B44BF99A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90024" y="5907290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Elephant">
              <a:extLst>
                <a:ext uri="{FF2B5EF4-FFF2-40B4-BE49-F238E27FC236}">
                  <a16:creationId xmlns:a16="http://schemas.microsoft.com/office/drawing/2014/main" id="{1BEA8EB2-740F-4855-803D-BF5FD12F4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32724" y="3775710"/>
              <a:ext cx="914400" cy="9144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7057B05-2A8B-47A1-8380-EAB64F942631}"/>
                </a:ext>
              </a:extLst>
            </p:cNvPr>
            <p:cNvSpPr/>
            <p:nvPr/>
          </p:nvSpPr>
          <p:spPr>
            <a:xfrm>
              <a:off x="4673598" y="6251592"/>
              <a:ext cx="318052" cy="31805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7" name="Graphic 16" descr="Owl">
              <a:extLst>
                <a:ext uri="{FF2B5EF4-FFF2-40B4-BE49-F238E27FC236}">
                  <a16:creationId xmlns:a16="http://schemas.microsoft.com/office/drawing/2014/main" id="{B505C4F4-6926-4B1C-AE94-1BA0DCAF7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60824" y="5953418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Elephant">
              <a:extLst>
                <a:ext uri="{FF2B5EF4-FFF2-40B4-BE49-F238E27FC236}">
                  <a16:creationId xmlns:a16="http://schemas.microsoft.com/office/drawing/2014/main" id="{8E09D445-09ED-4893-9710-D49E74B4A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18124" y="813112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3720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5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6C141BF0F112488AEDE8B6CD762250" ma:contentTypeVersion="15" ma:contentTypeDescription="Create a new document." ma:contentTypeScope="" ma:versionID="2cd36a3a01c8f625194b1a93b1d4a43f">
  <xsd:schema xmlns:xsd="http://www.w3.org/2001/XMLSchema" xmlns:xs="http://www.w3.org/2001/XMLSchema" xmlns:p="http://schemas.microsoft.com/office/2006/metadata/properties" xmlns:ns1="http://schemas.microsoft.com/sharepoint/v3" xmlns:ns3="154ff919-baa1-4728-abe4-e894e2658dad" xmlns:ns4="25e99331-7837-436f-9b8f-46d287d470fc" targetNamespace="http://schemas.microsoft.com/office/2006/metadata/properties" ma:root="true" ma:fieldsID="3fcc1ad1d788503103a401b0859a4562" ns1:_="" ns3:_="" ns4:_="">
    <xsd:import namespace="http://schemas.microsoft.com/sharepoint/v3"/>
    <xsd:import namespace="154ff919-baa1-4728-abe4-e894e2658dad"/>
    <xsd:import namespace="25e99331-7837-436f-9b8f-46d287d470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ff919-baa1-4728-abe4-e894e2658d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99331-7837-436f-9b8f-46d287d47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6621C0-8D0E-402A-AAA5-A769980DEFA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6A335F9-3E2D-4BE2-95D0-CBA3EFC033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76EFD7-F874-4046-B322-8C3E6046C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54ff919-baa1-4728-abe4-e894e2658dad"/>
    <ds:schemaRef ds:uri="25e99331-7837-436f-9b8f-46d287d470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4124</TotalTime>
  <Words>1011</Words>
  <Application>Microsoft Office PowerPoint</Application>
  <PresentationFormat>Custom</PresentationFormat>
  <Paragraphs>186</Paragraphs>
  <Slides>51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BCSYMA</vt:lpstr>
      <vt:lpstr>Cambria Math</vt:lpstr>
      <vt:lpstr>Helvetica Light</vt:lpstr>
      <vt:lpstr>Helvetica Neue</vt:lpstr>
      <vt:lpstr>SymbolPi</vt:lpstr>
      <vt:lpstr>White</vt:lpstr>
      <vt:lpstr>Acrobat Document</vt:lpstr>
      <vt:lpstr>Symmetries of Julia Sets</vt:lpstr>
      <vt:lpstr>PowerPoint Presentation</vt:lpstr>
      <vt:lpstr>Transformation</vt:lpstr>
      <vt:lpstr>Transformation</vt:lpstr>
      <vt:lpstr>Transformation</vt:lpstr>
      <vt:lpstr>Transformation</vt:lpstr>
      <vt:lpstr>Transformation</vt:lpstr>
      <vt:lpstr>Transformation</vt:lpstr>
      <vt:lpstr>Transformation</vt:lpstr>
      <vt:lpstr>Transformation</vt:lpstr>
      <vt:lpstr>Transformation</vt:lpstr>
      <vt:lpstr>Transformations of Squares</vt:lpstr>
      <vt:lpstr>Transformations of Squares</vt:lpstr>
      <vt:lpstr>Transformations of Squares</vt:lpstr>
      <vt:lpstr>Transformations of Squares</vt:lpstr>
      <vt:lpstr>Transformations</vt:lpstr>
      <vt:lpstr>Fractals</vt:lpstr>
      <vt:lpstr>Fractals</vt:lpstr>
      <vt:lpstr>Fractals</vt:lpstr>
      <vt:lpstr>Fractals</vt:lpstr>
      <vt:lpstr>Sierpiński Triangle</vt:lpstr>
      <vt:lpstr>Sierpiński Triangle</vt:lpstr>
      <vt:lpstr>Sierpiński Triangle</vt:lpstr>
      <vt:lpstr>Sierpiński Carpet</vt:lpstr>
      <vt:lpstr>Sierpiński Carpet</vt:lpstr>
      <vt:lpstr>Dynamics – Julia Sets</vt:lpstr>
      <vt:lpstr>Dynamics</vt:lpstr>
      <vt:lpstr>Dynamics</vt:lpstr>
      <vt:lpstr>Dynamics</vt:lpstr>
      <vt:lpstr>Dynamics</vt:lpstr>
      <vt:lpstr>PowerPoint Presentation</vt:lpstr>
      <vt:lpstr>Julia Sets</vt:lpstr>
      <vt:lpstr>Julia Sets</vt:lpstr>
      <vt:lpstr>PowerPoint Presentation</vt:lpstr>
      <vt:lpstr>Julia Sets</vt:lpstr>
      <vt:lpstr>Julia Sets</vt:lpstr>
      <vt:lpstr>Julia Sets</vt:lpstr>
      <vt:lpstr>Mandelbrot Set</vt:lpstr>
      <vt:lpstr>Transformations of Julia Sets</vt:lpstr>
      <vt:lpstr>Transformations of Fractals</vt:lpstr>
      <vt:lpstr>Transformations of Fractals</vt:lpstr>
      <vt:lpstr>Transformations of Fractals</vt:lpstr>
      <vt:lpstr>Transformations of Fractals</vt:lpstr>
      <vt:lpstr>Transformations of Fractals</vt:lpstr>
      <vt:lpstr>Quasisymmetries</vt:lpstr>
      <vt:lpstr>Quasisymmetries</vt:lpstr>
      <vt:lpstr>Quasisymmetries</vt:lpstr>
      <vt:lpstr>Hyperbolic Julia Sets</vt:lpstr>
      <vt:lpstr>Mandelbrot Set</vt:lpstr>
      <vt:lpstr>Cubic Julia Sets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</dc:title>
  <dc:creator>Forrest, Bradley</dc:creator>
  <cp:lastModifiedBy>Maiorino, Ronnie</cp:lastModifiedBy>
  <cp:revision>8</cp:revision>
  <dcterms:modified xsi:type="dcterms:W3CDTF">2021-04-13T11:55:46Z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0x0101003A6C141BF0F112488AEDE8B6CD762250</vt:lpwstr>
  </property>
</Properties>
</file>