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68" r:id="rId19"/>
    <p:sldId id="273" r:id="rId20"/>
    <p:sldId id="274" r:id="rId21"/>
    <p:sldId id="275" r:id="rId22"/>
    <p:sldId id="276"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268">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YeUqC6X6iBofhKp1mdxnkqko5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BCCEEB-8912-4BFA-8E0F-1B73553B7029}">
  <a:tblStyle styleId="{7BBCCEEB-8912-4BFA-8E0F-1B73553B702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227" autoAdjust="0"/>
  </p:normalViewPr>
  <p:slideViewPr>
    <p:cSldViewPr snapToGrid="0">
      <p:cViewPr varScale="1">
        <p:scale>
          <a:sx n="101" d="100"/>
          <a:sy n="101" d="100"/>
        </p:scale>
        <p:origin x="1516" y="1008"/>
      </p:cViewPr>
      <p:guideLst>
        <p:guide orient="horz" pos="1620"/>
        <p:guide pos="2880"/>
        <p:guide orient="horz" pos="22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84339457567803E-2"/>
          <c:y val="7.4245939675174011E-2"/>
          <c:w val="0.86273630707286331"/>
          <c:h val="0.67245117562160883"/>
        </c:manualLayout>
      </c:layout>
      <c:barChart>
        <c:barDir val="col"/>
        <c:grouping val="clustered"/>
        <c:varyColors val="0"/>
        <c:ser>
          <c:idx val="0"/>
          <c:order val="0"/>
          <c:tx>
            <c:strRef>
              <c:f>Sheet1!$B$4</c:f>
              <c:strCache>
                <c:ptCount val="1"/>
                <c:pt idx="0">
                  <c:v>3-years</c:v>
                </c:pt>
              </c:strCache>
            </c:strRef>
          </c:tx>
          <c:spPr>
            <a:solidFill>
              <a:schemeClr val="accent6"/>
            </a:solidFill>
            <a:ln>
              <a:noFill/>
            </a:ln>
            <a:effectLst/>
          </c:spPr>
          <c:invertIfNegative val="0"/>
          <c:errBars>
            <c:errBarType val="both"/>
            <c:errValType val="cust"/>
            <c:noEndCap val="0"/>
            <c:plus>
              <c:numRef>
                <c:f>Sheet1!$L$4:$S$4</c:f>
                <c:numCache>
                  <c:formatCode>General</c:formatCode>
                  <c:ptCount val="8"/>
                  <c:pt idx="0">
                    <c:v>3.1</c:v>
                  </c:pt>
                  <c:pt idx="1">
                    <c:v>5.4</c:v>
                  </c:pt>
                  <c:pt idx="2">
                    <c:v>3.1</c:v>
                  </c:pt>
                  <c:pt idx="3">
                    <c:v>2.6</c:v>
                  </c:pt>
                  <c:pt idx="4">
                    <c:v>4.0999999999999996</c:v>
                  </c:pt>
                  <c:pt idx="5">
                    <c:v>5.4</c:v>
                  </c:pt>
                  <c:pt idx="6">
                    <c:v>3.8</c:v>
                  </c:pt>
                  <c:pt idx="7">
                    <c:v>3.1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multiLvlStrRef>
              <c:f>Sheet1!$C$2:$J$3</c:f>
              <c:multiLvlStrCache>
                <c:ptCount val="8"/>
                <c:lvl>
                  <c:pt idx="0">
                    <c:v>Natural foods </c:v>
                  </c:pt>
                  <c:pt idx="1">
                    <c:v>Processed Foods </c:v>
                  </c:pt>
                  <c:pt idx="2">
                    <c:v>Non-food natural kinds </c:v>
                  </c:pt>
                  <c:pt idx="3">
                    <c:v>Artifacts </c:v>
                  </c:pt>
                  <c:pt idx="4">
                    <c:v>Natural foods </c:v>
                  </c:pt>
                  <c:pt idx="5">
                    <c:v>Processed Foods </c:v>
                  </c:pt>
                  <c:pt idx="6">
                    <c:v>Non-food natural kinds </c:v>
                  </c:pt>
                  <c:pt idx="7">
                    <c:v>Artifacts </c:v>
                  </c:pt>
                </c:lvl>
                <c:lvl>
                  <c:pt idx="0">
                    <c:v>Familiar </c:v>
                  </c:pt>
                  <c:pt idx="4">
                    <c:v>Unfamiliar </c:v>
                  </c:pt>
                </c:lvl>
              </c:multiLvlStrCache>
            </c:multiLvlStrRef>
          </c:cat>
          <c:val>
            <c:numRef>
              <c:f>Sheet1!$C$4:$J$4</c:f>
              <c:numCache>
                <c:formatCode>General</c:formatCode>
                <c:ptCount val="8"/>
                <c:pt idx="0">
                  <c:v>80.2</c:v>
                </c:pt>
                <c:pt idx="1">
                  <c:v>66.7</c:v>
                </c:pt>
                <c:pt idx="2">
                  <c:v>84</c:v>
                </c:pt>
                <c:pt idx="3">
                  <c:v>80.900000000000006</c:v>
                </c:pt>
                <c:pt idx="4">
                  <c:v>71.599999999999994</c:v>
                </c:pt>
                <c:pt idx="5">
                  <c:v>53.7</c:v>
                </c:pt>
                <c:pt idx="6">
                  <c:v>67.900000000000006</c:v>
                </c:pt>
                <c:pt idx="7">
                  <c:v>72.8</c:v>
                </c:pt>
              </c:numCache>
            </c:numRef>
          </c:val>
          <c:extLst>
            <c:ext xmlns:c16="http://schemas.microsoft.com/office/drawing/2014/chart" uri="{C3380CC4-5D6E-409C-BE32-E72D297353CC}">
              <c16:uniqueId val="{00000000-0080-4DBA-823D-9C33C121BCE0}"/>
            </c:ext>
          </c:extLst>
        </c:ser>
        <c:ser>
          <c:idx val="1"/>
          <c:order val="1"/>
          <c:tx>
            <c:strRef>
              <c:f>Sheet1!$B$5</c:f>
              <c:strCache>
                <c:ptCount val="1"/>
                <c:pt idx="0">
                  <c:v>4-years</c:v>
                </c:pt>
              </c:strCache>
            </c:strRef>
          </c:tx>
          <c:spPr>
            <a:solidFill>
              <a:schemeClr val="accent5"/>
            </a:solidFill>
            <a:ln>
              <a:noFill/>
            </a:ln>
            <a:effectLst/>
          </c:spPr>
          <c:invertIfNegative val="0"/>
          <c:errBars>
            <c:errBarType val="both"/>
            <c:errValType val="cust"/>
            <c:noEndCap val="0"/>
            <c:plus>
              <c:numRef>
                <c:f>Sheet1!$L$5:$S$5</c:f>
                <c:numCache>
                  <c:formatCode>General</c:formatCode>
                  <c:ptCount val="8"/>
                  <c:pt idx="0">
                    <c:v>3.2</c:v>
                  </c:pt>
                  <c:pt idx="1">
                    <c:v>5.6</c:v>
                  </c:pt>
                  <c:pt idx="2">
                    <c:v>3.2</c:v>
                  </c:pt>
                  <c:pt idx="3">
                    <c:v>2.7</c:v>
                  </c:pt>
                  <c:pt idx="4">
                    <c:v>4.3</c:v>
                  </c:pt>
                  <c:pt idx="5">
                    <c:v>5.6</c:v>
                  </c:pt>
                  <c:pt idx="6">
                    <c:v>4</c:v>
                  </c:pt>
                  <c:pt idx="7">
                    <c:v>3.2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multiLvlStrRef>
              <c:f>Sheet1!$C$2:$J$3</c:f>
              <c:multiLvlStrCache>
                <c:ptCount val="8"/>
                <c:lvl>
                  <c:pt idx="0">
                    <c:v>Natural foods </c:v>
                  </c:pt>
                  <c:pt idx="1">
                    <c:v>Processed Foods </c:v>
                  </c:pt>
                  <c:pt idx="2">
                    <c:v>Non-food natural kinds </c:v>
                  </c:pt>
                  <c:pt idx="3">
                    <c:v>Artifacts </c:v>
                  </c:pt>
                  <c:pt idx="4">
                    <c:v>Natural foods </c:v>
                  </c:pt>
                  <c:pt idx="5">
                    <c:v>Processed Foods </c:v>
                  </c:pt>
                  <c:pt idx="6">
                    <c:v>Non-food natural kinds </c:v>
                  </c:pt>
                  <c:pt idx="7">
                    <c:v>Artifacts </c:v>
                  </c:pt>
                </c:lvl>
                <c:lvl>
                  <c:pt idx="0">
                    <c:v>Familiar </c:v>
                  </c:pt>
                  <c:pt idx="4">
                    <c:v>Unfamiliar </c:v>
                  </c:pt>
                </c:lvl>
              </c:multiLvlStrCache>
            </c:multiLvlStrRef>
          </c:cat>
          <c:val>
            <c:numRef>
              <c:f>Sheet1!$C$5:$J$5</c:f>
              <c:numCache>
                <c:formatCode>General</c:formatCode>
                <c:ptCount val="8"/>
                <c:pt idx="0">
                  <c:v>89.3</c:v>
                </c:pt>
                <c:pt idx="1">
                  <c:v>76.7</c:v>
                </c:pt>
                <c:pt idx="2">
                  <c:v>93.3</c:v>
                </c:pt>
                <c:pt idx="3">
                  <c:v>99.3</c:v>
                </c:pt>
                <c:pt idx="4">
                  <c:v>86</c:v>
                </c:pt>
                <c:pt idx="5">
                  <c:v>41.3</c:v>
                </c:pt>
                <c:pt idx="6">
                  <c:v>76</c:v>
                </c:pt>
                <c:pt idx="7">
                  <c:v>82.7</c:v>
                </c:pt>
              </c:numCache>
            </c:numRef>
          </c:val>
          <c:extLst>
            <c:ext xmlns:c16="http://schemas.microsoft.com/office/drawing/2014/chart" uri="{C3380CC4-5D6E-409C-BE32-E72D297353CC}">
              <c16:uniqueId val="{00000001-0080-4DBA-823D-9C33C121BCE0}"/>
            </c:ext>
          </c:extLst>
        </c:ser>
        <c:ser>
          <c:idx val="2"/>
          <c:order val="2"/>
          <c:tx>
            <c:strRef>
              <c:f>Sheet1!$B$6</c:f>
              <c:strCache>
                <c:ptCount val="1"/>
                <c:pt idx="0">
                  <c:v>Adults </c:v>
                </c:pt>
              </c:strCache>
            </c:strRef>
          </c:tx>
          <c:spPr>
            <a:solidFill>
              <a:schemeClr val="accent4"/>
            </a:solidFill>
            <a:ln>
              <a:noFill/>
            </a:ln>
            <a:effectLst/>
          </c:spPr>
          <c:invertIfNegative val="0"/>
          <c:errBars>
            <c:errBarType val="both"/>
            <c:errValType val="cust"/>
            <c:noEndCap val="0"/>
            <c:plus>
              <c:numRef>
                <c:f>Sheet1!$L$6:$S$6</c:f>
                <c:numCache>
                  <c:formatCode>General</c:formatCode>
                  <c:ptCount val="8"/>
                  <c:pt idx="0">
                    <c:v>3.1</c:v>
                  </c:pt>
                  <c:pt idx="1">
                    <c:v>5.3</c:v>
                  </c:pt>
                  <c:pt idx="2">
                    <c:v>3</c:v>
                  </c:pt>
                  <c:pt idx="3">
                    <c:v>2.6</c:v>
                  </c:pt>
                  <c:pt idx="4">
                    <c:v>4.0999999999999996</c:v>
                  </c:pt>
                  <c:pt idx="5">
                    <c:v>5.3</c:v>
                  </c:pt>
                  <c:pt idx="6">
                    <c:v>3.7</c:v>
                  </c:pt>
                  <c:pt idx="7">
                    <c:v>3</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multiLvlStrRef>
              <c:f>Sheet1!$C$2:$J$3</c:f>
              <c:multiLvlStrCache>
                <c:ptCount val="8"/>
                <c:lvl>
                  <c:pt idx="0">
                    <c:v>Natural foods </c:v>
                  </c:pt>
                  <c:pt idx="1">
                    <c:v>Processed Foods </c:v>
                  </c:pt>
                  <c:pt idx="2">
                    <c:v>Non-food natural kinds </c:v>
                  </c:pt>
                  <c:pt idx="3">
                    <c:v>Artifacts </c:v>
                  </c:pt>
                  <c:pt idx="4">
                    <c:v>Natural foods </c:v>
                  </c:pt>
                  <c:pt idx="5">
                    <c:v>Processed Foods </c:v>
                  </c:pt>
                  <c:pt idx="6">
                    <c:v>Non-food natural kinds </c:v>
                  </c:pt>
                  <c:pt idx="7">
                    <c:v>Artifacts </c:v>
                  </c:pt>
                </c:lvl>
                <c:lvl>
                  <c:pt idx="0">
                    <c:v>Familiar </c:v>
                  </c:pt>
                  <c:pt idx="4">
                    <c:v>Unfamiliar </c:v>
                  </c:pt>
                </c:lvl>
              </c:multiLvlStrCache>
            </c:multiLvlStrRef>
          </c:cat>
          <c:val>
            <c:numRef>
              <c:f>Sheet1!$C$6:$J$6</c:f>
              <c:numCache>
                <c:formatCode>General</c:formatCode>
                <c:ptCount val="8"/>
                <c:pt idx="0">
                  <c:v>98.2</c:v>
                </c:pt>
                <c:pt idx="1">
                  <c:v>95.2</c:v>
                </c:pt>
                <c:pt idx="2">
                  <c:v>99.4</c:v>
                </c:pt>
                <c:pt idx="3">
                  <c:v>100</c:v>
                </c:pt>
                <c:pt idx="4">
                  <c:v>98.8</c:v>
                </c:pt>
                <c:pt idx="5">
                  <c:v>53.6</c:v>
                </c:pt>
                <c:pt idx="6">
                  <c:v>92.3</c:v>
                </c:pt>
                <c:pt idx="7">
                  <c:v>89.3</c:v>
                </c:pt>
              </c:numCache>
            </c:numRef>
          </c:val>
          <c:extLst>
            <c:ext xmlns:c16="http://schemas.microsoft.com/office/drawing/2014/chart" uri="{C3380CC4-5D6E-409C-BE32-E72D297353CC}">
              <c16:uniqueId val="{00000002-0080-4DBA-823D-9C33C121BCE0}"/>
            </c:ext>
          </c:extLst>
        </c:ser>
        <c:dLbls>
          <c:showLegendKey val="0"/>
          <c:showVal val="0"/>
          <c:showCatName val="0"/>
          <c:showSerName val="0"/>
          <c:showPercent val="0"/>
          <c:showBubbleSize val="0"/>
        </c:dLbls>
        <c:gapWidth val="219"/>
        <c:overlap val="-27"/>
        <c:axId val="143338032"/>
        <c:axId val="1918491456"/>
      </c:barChart>
      <c:catAx>
        <c:axId val="14333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18491456"/>
        <c:crosses val="autoZero"/>
        <c:auto val="1"/>
        <c:lblAlgn val="ctr"/>
        <c:lblOffset val="100"/>
        <c:noMultiLvlLbl val="0"/>
      </c:catAx>
      <c:valAx>
        <c:axId val="1918491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3338032"/>
        <c:crosses val="autoZero"/>
        <c:crossBetween val="between"/>
      </c:valAx>
      <c:spPr>
        <a:noFill/>
        <a:ln>
          <a:noFill/>
        </a:ln>
        <a:effectLst/>
      </c:spPr>
    </c:plotArea>
    <c:legend>
      <c:legendPos val="b"/>
      <c:layout>
        <c:manualLayout>
          <c:xMode val="edge"/>
          <c:yMode val="edge"/>
          <c:x val="0.91619622547181601"/>
          <c:y val="0.22985451644530513"/>
          <c:w val="8.3480564929383827E-2"/>
          <c:h val="0.383447881079830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DR. G: here explain what is meant by this – what kind of answers would we see if children categorize foods by its function or by its origins? Bring up the reasons that we are comparing foods to non-foods, e.g., separate reasoning system for foods given how important it is or not?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Please note that we got familiarity ratings which guided our stimuli selection.</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DR. G: put the pictures of the garden and factory and describe them </a:t>
            </a:r>
            <a:endParaRPr/>
          </a:p>
          <a:p>
            <a:pPr marL="457200" lvl="0" indent="-298450" algn="l" rtl="0">
              <a:lnSpc>
                <a:spcPct val="100000"/>
              </a:lnSpc>
              <a:spcBef>
                <a:spcPts val="0"/>
              </a:spcBef>
              <a:spcAft>
                <a:spcPts val="0"/>
              </a:spcAft>
              <a:buSzPts val="1100"/>
              <a:buChar char="●"/>
            </a:pPr>
            <a:r>
              <a:rPr lang="en-US"/>
              <a:t>Then have a slide with the stimuli we used for each – so one slide with pics of familiar and unfamiliar natural foods, one slide with pics of familiar and unfamiliar processed foods, one slide with pics of familiar and unfamiliar non-food natural kinds and one slide with pics of familiar and unfamiliar artifacts </a:t>
            </a:r>
            <a:endParaRPr/>
          </a:p>
          <a:p>
            <a:pPr marL="457200" lvl="0" indent="-298450" algn="l" rtl="0">
              <a:lnSpc>
                <a:spcPct val="100000"/>
              </a:lnSpc>
              <a:spcBef>
                <a:spcPts val="0"/>
              </a:spcBef>
              <a:spcAft>
                <a:spcPts val="0"/>
              </a:spcAft>
              <a:buSzPts val="1100"/>
              <a:buChar char="●"/>
            </a:pPr>
            <a:r>
              <a:rPr lang="en-US"/>
              <a:t>Too much detail on the material slides you have – no need to describe demographics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DR. G: put the pictures of the garden and factory and describe them </a:t>
            </a:r>
            <a:endParaRPr/>
          </a:p>
          <a:p>
            <a:pPr marL="457200" lvl="0" indent="-298450" algn="l" rtl="0">
              <a:lnSpc>
                <a:spcPct val="100000"/>
              </a:lnSpc>
              <a:spcBef>
                <a:spcPts val="0"/>
              </a:spcBef>
              <a:spcAft>
                <a:spcPts val="0"/>
              </a:spcAft>
              <a:buSzPts val="1100"/>
              <a:buChar char="●"/>
            </a:pPr>
            <a:r>
              <a:rPr lang="en-US"/>
              <a:t>Then have a slide with the stimuli we used for each – so one slide with pics of familiar and unfamiliar natural foods, one slide with pics of familiar and unfamiliar processed foods, one slide with pics of familiar and unfamiliar non-food natural kinds and one slide with pics of familiar and unfamiliar artifacts </a:t>
            </a:r>
            <a:endParaRPr/>
          </a:p>
          <a:p>
            <a:pPr marL="457200" lvl="0" indent="-298450" algn="l" rtl="0">
              <a:lnSpc>
                <a:spcPct val="100000"/>
              </a:lnSpc>
              <a:spcBef>
                <a:spcPts val="0"/>
              </a:spcBef>
              <a:spcAft>
                <a:spcPts val="0"/>
              </a:spcAft>
              <a:buSzPts val="1100"/>
              <a:buChar char="●"/>
            </a:pPr>
            <a:r>
              <a:rPr lang="en-US"/>
              <a:t>Too much detail on the material slides you have – no need to describe demographics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DR. G: put the pictures of the garden and factory and describe them </a:t>
            </a:r>
            <a:endParaRPr/>
          </a:p>
          <a:p>
            <a:pPr marL="457200" lvl="0" indent="-298450" algn="l" rtl="0">
              <a:lnSpc>
                <a:spcPct val="100000"/>
              </a:lnSpc>
              <a:spcBef>
                <a:spcPts val="0"/>
              </a:spcBef>
              <a:spcAft>
                <a:spcPts val="0"/>
              </a:spcAft>
              <a:buSzPts val="1100"/>
              <a:buChar char="●"/>
            </a:pPr>
            <a:r>
              <a:rPr lang="en-US"/>
              <a:t>Then have a slide with the stimuli we used for each – so one slide with pics of familiar and unfamiliar natural foods, one slide with pics of familiar and unfamiliar processed foods, one slide with pics of familiar and unfamiliar non-food natural kinds and one slide with pics of familiar and unfamiliar artifacts </a:t>
            </a:r>
            <a:endParaRPr/>
          </a:p>
          <a:p>
            <a:pPr marL="457200" lvl="0" indent="-298450" algn="l" rtl="0">
              <a:lnSpc>
                <a:spcPct val="100000"/>
              </a:lnSpc>
              <a:spcBef>
                <a:spcPts val="0"/>
              </a:spcBef>
              <a:spcAft>
                <a:spcPts val="0"/>
              </a:spcAft>
              <a:buSzPts val="1100"/>
              <a:buChar char="●"/>
            </a:pPr>
            <a:r>
              <a:rPr lang="en-US"/>
              <a:t>Too much detail on the material slides you have – no need to describe demographics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are the photos we used for a garden and a factory. We presented both of these photos along with pictures of familiar and unfamiliar foods and non-foods (one by one), and asked whether the item was grown in a garden or made in a factory.</a:t>
            </a:r>
            <a:endParaRPr/>
          </a:p>
        </p:txBody>
      </p:sp>
      <p:sp>
        <p:nvSpPr>
          <p:cNvPr id="225" name="Google Shape;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Children were tested via zoom by a researcher and adults did the study online through Qualtrics. We told children that some things grow in a garden, and somethings are made in a factory, and showed them pictures of each. They were then told they would see multiple pictures and they were to decide if the item was either grown in a garden or made in a factory. The photos were shown in a randomized order.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This slide is an example of what the participant saw. See this, this is a banana, is this banana grown in a garden or made in a factory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Main effects for age, item, and familiarity, but qualified with a 3-way interaction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Age x Familiarity x Item interaction </a:t>
            </a:r>
            <a:endParaRPr/>
          </a:p>
          <a:p>
            <a:pPr marL="457200" lvl="0" indent="-298450" algn="l" rtl="0">
              <a:lnSpc>
                <a:spcPct val="100000"/>
              </a:lnSpc>
              <a:spcBef>
                <a:spcPts val="0"/>
              </a:spcBef>
              <a:spcAft>
                <a:spcPts val="0"/>
              </a:spcAft>
              <a:buSzPts val="1100"/>
              <a:buChar char="●"/>
            </a:pPr>
            <a:r>
              <a:rPr lang="en-US"/>
              <a:t>F(6, 231) = 5.14, p &lt; .001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Follow up analyses revealed – more accurate responses with each older age group.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For all three age groups, no differences in accuracy for familiar and unfamiliar natural foods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Differences between familiarity for other items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Bonferonni corrected – 4s are better at identifying origins of familiar non-foods as compared to foods </a:t>
            </a:r>
            <a:endParaRPr/>
          </a:p>
          <a:p>
            <a:pPr marL="457200" lvl="0" indent="-298450" algn="l" rtl="0">
              <a:lnSpc>
                <a:spcPct val="100000"/>
              </a:lnSpc>
              <a:spcBef>
                <a:spcPts val="0"/>
              </a:spcBef>
              <a:spcAft>
                <a:spcPts val="0"/>
              </a:spcAft>
              <a:buSzPts val="1100"/>
              <a:buChar char="●"/>
            </a:pPr>
            <a:r>
              <a:rPr lang="en-US"/>
              <a:t>Unfamiliar natural foods &gt; non-foods &gt; processed foods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For adults, we find less accuracy in unfamiliar processed foods as compared to all other items, and less accuracy in origins of unfamiliar nonfoods as compared to natural foods, but no differences between the non-foods themselves.  </a:t>
            </a:r>
            <a:endParaRPr/>
          </a:p>
          <a:p>
            <a:pPr marL="457200" lvl="0" indent="-298450" algn="l" rtl="0">
              <a:lnSpc>
                <a:spcPct val="100000"/>
              </a:lnSpc>
              <a:spcBef>
                <a:spcPts val="0"/>
              </a:spcBef>
              <a:spcAft>
                <a:spcPts val="0"/>
              </a:spcAft>
              <a:buSzPts val="1100"/>
              <a:buChar char="●"/>
            </a:pPr>
            <a:r>
              <a:rPr lang="en-US"/>
              <a:t>Unfamiliar natural foods &gt; non-foods &gt; processed foods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No differences for 3s in accuracy by item unfamiliar </a:t>
            </a:r>
            <a:endParaRPr/>
          </a:p>
          <a:p>
            <a:pPr marL="457200" lvl="0" indent="-298450" algn="l" rtl="0">
              <a:lnSpc>
                <a:spcPct val="100000"/>
              </a:lnSpc>
              <a:spcBef>
                <a:spcPts val="0"/>
              </a:spcBef>
              <a:spcAft>
                <a:spcPts val="0"/>
              </a:spcAft>
              <a:buSzPts val="1100"/>
              <a:buChar char="●"/>
            </a:pPr>
            <a:r>
              <a:rPr lang="en-US"/>
              <a:t>We find much less accuracy for all age groups with unfamiliar processed foods as compared to other unfamiliar items.</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a:solidFill>
                  <a:schemeClr val="dk1"/>
                </a:solidFill>
              </a:rPr>
              <a:t>There were no differences found between participants’ knowledge of non-foods, but all age groups were better at identifying the origins of natural foods. </a:t>
            </a:r>
            <a:r>
              <a:rPr lang="en-US"/>
              <a:t>This shows that there is something special about natural foods that allows children to identify its origin, even for novel natural foods, whereas there was a harder time with unfamiliar processed foods. This could be due to how many different ways processed foods can be created (so many ingredients).</a:t>
            </a:r>
            <a:endParaRPr/>
          </a:p>
          <a:p>
            <a:pPr marL="0" lvl="0" indent="0" algn="l" rtl="0">
              <a:lnSpc>
                <a:spcPct val="100000"/>
              </a:lnSpc>
              <a:spcBef>
                <a:spcPts val="0"/>
              </a:spcBef>
              <a:spcAft>
                <a:spcPts val="0"/>
              </a:spcAft>
              <a:buNone/>
            </a:pPr>
            <a:endParaRPr/>
          </a:p>
          <a:p>
            <a:pPr marL="457200" lvl="0" indent="-298450" algn="l" rtl="0">
              <a:lnSpc>
                <a:spcPct val="100000"/>
              </a:lnSpc>
              <a:spcBef>
                <a:spcPts val="0"/>
              </a:spcBef>
              <a:spcAft>
                <a:spcPts val="0"/>
              </a:spcAft>
              <a:buSzPts val="1100"/>
              <a:buChar char="●"/>
            </a:pPr>
            <a:r>
              <a:rPr lang="en-US"/>
              <a:t>We did find support for our hypotheses based upon our results. Children were better able to identify natural foods vs. processed foods, which can be further supported by the low rate of accuracy found for processed foods. As hypothesized, they also had greater accuracy of identifying the origins of non-food items as compared to foods. We also found support for our hypothesis that greater accuracy of identifying the origins of familiar and unfamiliar foods and non-foods develop with age, with the exception of unfamiliar processed foods.</a:t>
            </a:r>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Does healthfulness (so healthy or unhealthy) play a role when considering a foods origins</a:t>
            </a:r>
            <a:endParaRPr/>
          </a:p>
          <a:p>
            <a:pPr marL="457200" lvl="0" indent="-298450" algn="l" rtl="0">
              <a:lnSpc>
                <a:spcPct val="100000"/>
              </a:lnSpc>
              <a:spcBef>
                <a:spcPts val="0"/>
              </a:spcBef>
              <a:spcAft>
                <a:spcPts val="0"/>
              </a:spcAft>
              <a:buSzPts val="1100"/>
              <a:buChar char="●"/>
            </a:pPr>
            <a:r>
              <a:rPr lang="en-US"/>
              <a:t>How are we thinking about natural foods vs. processed foods, </a:t>
            </a:r>
            <a:r>
              <a:rPr lang="en-US">
                <a:solidFill>
                  <a:schemeClr val="dk1"/>
                </a:solidFill>
              </a:rPr>
              <a:t>when does a natural food become a processed food? Is </a:t>
            </a:r>
            <a:r>
              <a:rPr lang="en-US"/>
              <a:t>it on a continuum? Or are they two separate categories?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would like to thank all co-authors of this research, all research assistants in the Children’s Learning Lab, and participating parents and families. Thank you!</a:t>
            </a:r>
            <a:endParaRPr/>
          </a:p>
        </p:txBody>
      </p:sp>
      <p:sp>
        <p:nvSpPr>
          <p:cNvPr id="343" name="Google Shape;34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7f1a735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7f1a735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example, this is how we will always know what a desk is. We do not have to figure out what it is every time we walk into a classroom. We don’t have to figure out if it something you are supposed to sit on, etc. we know it is something for us to take notes 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For example, artifacts are made by people and intended for use </a:t>
            </a:r>
            <a:r>
              <a:rPr lang="en-US" i="1" dirty="0"/>
              <a:t>by</a:t>
            </a:r>
            <a:r>
              <a:rPr lang="en-US" dirty="0"/>
              <a:t> people (toys, furniture, computers). Decades of research has shown that people typically categorize an artifact by its intended function, and do not use the artifact’s external properties. So, they categorize them by their intended use.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err="1"/>
              <a:t>Kemler</a:t>
            </a:r>
            <a:r>
              <a:rPr lang="en-US" dirty="0"/>
              <a:t> presented a new toy to children and called it a </a:t>
            </a:r>
            <a:r>
              <a:rPr lang="en-US" dirty="0" err="1"/>
              <a:t>gidget</a:t>
            </a:r>
            <a:r>
              <a:rPr lang="en-US" dirty="0"/>
              <a:t>. She then presented four pictures of different toys (one toy looked similar and functioned the same was as the </a:t>
            </a:r>
            <a:r>
              <a:rPr lang="en-US" dirty="0" err="1"/>
              <a:t>gidget</a:t>
            </a:r>
            <a:r>
              <a:rPr lang="en-US" dirty="0"/>
              <a:t>, one toy looked similar to the </a:t>
            </a:r>
            <a:r>
              <a:rPr lang="en-US" dirty="0" err="1"/>
              <a:t>gidget</a:t>
            </a:r>
            <a:r>
              <a:rPr lang="en-US" dirty="0"/>
              <a:t> but did not function the same, the third toy did not look like the </a:t>
            </a:r>
            <a:r>
              <a:rPr lang="en-US" dirty="0" err="1"/>
              <a:t>gidget</a:t>
            </a:r>
            <a:r>
              <a:rPr lang="en-US" dirty="0"/>
              <a:t> but it functioned like it, and the fourth toy both did not look like and did not function like the </a:t>
            </a:r>
            <a:r>
              <a:rPr lang="en-US" dirty="0" err="1"/>
              <a:t>gidget</a:t>
            </a:r>
            <a:r>
              <a:rPr lang="en-US" dirty="0"/>
              <a:t>). She asked the children which toy was the most similar to the </a:t>
            </a:r>
            <a:r>
              <a:rPr lang="en-US" dirty="0" err="1"/>
              <a:t>gidget</a:t>
            </a:r>
            <a:r>
              <a:rPr lang="en-US" dirty="0"/>
              <a:t>, and they were more likely to choose the toy that was closer in similarity of function to the </a:t>
            </a:r>
            <a:r>
              <a:rPr lang="en-US" dirty="0" err="1"/>
              <a:t>gidget</a:t>
            </a:r>
            <a:r>
              <a:rPr lang="en-US" dirty="0"/>
              <a:t>, and were less likely to take into account the physical appearance.</a:t>
            </a:r>
            <a:endParaRPr dirty="0"/>
          </a:p>
        </p:txBody>
      </p:sp>
      <p:sp>
        <p:nvSpPr>
          <p:cNvPr id="166" name="Google Shape;166;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7f1a735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7f1a735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But not all things are human made, some are natural. We label these as “natural kinds”, and these are things such as plants, minerals, and animals. Children</a:t>
            </a:r>
            <a:r>
              <a:rPr lang="en-US">
                <a:solidFill>
                  <a:schemeClr val="dk1"/>
                </a:solidFill>
              </a:rPr>
              <a:t> categorize them by their internal properties and also do not use their external properties.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An example of this is Keil’s study in 1992. He presented pictures of a raccoon to children. He then said that he would shave a strip down the raccoon’s back, paint it white, and surgically attach a stink sac to it. Keil then asked the children “What is this, a raccoon or a skunk?”. We know that this is still a raccoon because although he changed what it looked like, its internal properties still remain a raccoon.</a:t>
            </a:r>
            <a:endParaRPr dirty="0"/>
          </a:p>
        </p:txBody>
      </p:sp>
      <p:sp>
        <p:nvSpPr>
          <p:cNvPr id="184" name="Google Shape;184;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Most categorization research has focused on when and under what circumstances children classify foods as healthy and unhealthy and how this may affect their food selection decisions</a:t>
            </a:r>
            <a:endParaRPr/>
          </a:p>
          <a:p>
            <a:pPr marL="457200" lvl="0" indent="-298450" algn="l" rtl="0">
              <a:lnSpc>
                <a:spcPct val="100000"/>
              </a:lnSpc>
              <a:spcBef>
                <a:spcPts val="0"/>
              </a:spcBef>
              <a:spcAft>
                <a:spcPts val="0"/>
              </a:spcAft>
              <a:buSzPts val="1100"/>
              <a:buChar char="●"/>
            </a:pPr>
            <a:r>
              <a:rPr lang="en-US"/>
              <a:t>But there is little research on how children are categorizing the foods themselves, </a:t>
            </a:r>
            <a:r>
              <a:rPr lang="en-US">
                <a:solidFill>
                  <a:schemeClr val="dk1"/>
                </a:solidFill>
              </a:rPr>
              <a:t>This is surprising because 1.) foods are all around us every day, and 2.) there are pretty significant consequences for making poor food choices (poisonous foods, unhealthy foods). There is no real, one way to identify poisonous vs. non poisonous, healthy vs. unhealthy (from an evolutionary perspective, not built with this system) so understanding how people categorize these things becomes important 3.) Children rely heavily on external informants for information about foods.</a:t>
            </a:r>
            <a:endParaRPr/>
          </a:p>
          <a:p>
            <a:pPr marL="457200" lvl="0" indent="-298450" algn="l" rtl="0">
              <a:lnSpc>
                <a:spcPct val="100000"/>
              </a:lnSpc>
              <a:spcBef>
                <a:spcPts val="0"/>
              </a:spcBef>
              <a:spcAft>
                <a:spcPts val="0"/>
              </a:spcAft>
              <a:buSzPts val="1100"/>
              <a:buChar char="●"/>
            </a:pPr>
            <a:r>
              <a:rPr lang="en-US"/>
              <a:t>In addition, food is so different from non-foods because foods are the </a:t>
            </a:r>
            <a:r>
              <a:rPr lang="en-US" i="1"/>
              <a:t>only</a:t>
            </a:r>
            <a:r>
              <a:rPr lang="en-US"/>
              <a:t> thing in our world that is edible, meaning that it has a completely different function than anything else. To make things more interesting, there are two origins under the same domain because foods can be both natural and human made.</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It’s because of these reasons that some researchers believe that we have a separate reasoning system for foods. However, to date, there is not enough empirical to evidence to say one way or the other.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ec0dc875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cec0dc875f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Young children have fairly sophisticated knowledge of the biological world.</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gcec0dc875f_0_9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gcec0dc875f_0_9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 name="Google Shape;65;gcec0dc875f_0_9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gcec0dc875f_0_9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gcec0dc875f_0_9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gcec0dc875f_0_10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rtl="0">
              <a:lnSpc>
                <a:spcPct val="90000"/>
              </a:lnSpc>
              <a:spcBef>
                <a:spcPts val="0"/>
              </a:spcBef>
              <a:spcAft>
                <a:spcPts val="0"/>
              </a:spcAft>
              <a:buClr>
                <a:schemeClr val="dk1"/>
              </a:buClr>
              <a:buSzPts val="2100"/>
              <a:buFont typeface="Calibri"/>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70" name="Google Shape;70;gcec0dc875f_0_10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71" name="Google Shape;71;gcec0dc875f_0_10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lvl="0"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gcec0dc875f_0_10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gcec0dc875f_0_10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gcec0dc875f_0_10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gcec0dc875f_0_10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gcec0dc875f_0_10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gcec0dc875f_0_11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gcec0dc875f_0_11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1" name="Google Shape;81;gcec0dc875f_0_1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2" name="Google Shape;82;gcec0dc875f_0_1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gcec0dc875f_0_1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gcec0dc875f_0_1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 name="Google Shape;86;gcec0dc875f_0_1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gcec0dc875f_0_1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gcec0dc875f_0_1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gcec0dc875f_0_1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0" name="Google Shape;90;gcec0dc875f_0_1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gcec0dc875f_0_12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 name="Google Shape;93;gcec0dc875f_0_12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4" name="Google Shape;94;gcec0dc875f_0_12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gcec0dc875f_0_12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6" name="Google Shape;96;gcec0dc875f_0_12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gcec0dc875f_0_1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gcec0dc875f_0_1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gcec0dc875f_0_1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gcec0dc875f_0_1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 name="Google Shape;102;gcec0dc875f_0_1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gcec0dc875f_0_1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gcec0dc875f_0_1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Google Shape;16;p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Google Shape;1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6"/>
          <p:cNvSpPr txBox="1">
            <a:spLocks noGrp="1"/>
          </p:cNvSpPr>
          <p:nvPr>
            <p:ph type="body" idx="1"/>
          </p:nvPr>
        </p:nvSpPr>
        <p:spPr>
          <a:xfrm>
            <a:off x="457200" y="914400"/>
            <a:ext cx="8229600" cy="370332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gcec0dc875f_0_1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gcec0dc875f_0_1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gcec0dc875f_0_1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gcec0dc875f_0_14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gcec0dc875f_0_1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2" name="Google Shape;112;gcec0dc875f_0_14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3" name="Google Shape;113;gcec0dc875f_0_1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gcec0dc875f_0_1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gcec0dc875f_0_1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gcec0dc875f_0_15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 name="Google Shape;118;gcec0dc875f_0_15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9" name="Google Shape;119;gcec0dc875f_0_15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0" name="Google Shape;120;gcec0dc875f_0_1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gcec0dc875f_0_1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gcec0dc875f_0_1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gcec0dc875f_0_16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gcec0dc875f_0_16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 name="Google Shape;126;gcec0dc875f_0_1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gcec0dc875f_0_1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gcec0dc875f_0_1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gcec0dc875f_0_16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gcec0dc875f_0_16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 name="Google Shape;132;gcec0dc875f_0_1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gcec0dc875f_0_1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gcec0dc875f_0_1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 name="Google Shape;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gcec0dc875f_0_9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8" name="Google Shape;58;gcec0dc875f_0_9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gcec0dc875f_0_9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gcec0dc875f_0_9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gcec0dc875f_0_9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3" Type="http://schemas.openxmlformats.org/officeDocument/2006/relationships/image" Target="../media/image14.jpg"/><Relationship Id="rId7" Type="http://schemas.openxmlformats.org/officeDocument/2006/relationships/image" Target="../media/image17.jpg"/><Relationship Id="rId12"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1.jpg"/><Relationship Id="rId10" Type="http://schemas.openxmlformats.org/officeDocument/2006/relationships/image" Target="../media/image20.jpg"/><Relationship Id="rId4" Type="http://schemas.openxmlformats.org/officeDocument/2006/relationships/image" Target="../media/image15.jpg"/><Relationship Id="rId9" Type="http://schemas.openxmlformats.org/officeDocument/2006/relationships/image" Target="../media/image19.jp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5.jpg"/><Relationship Id="rId7" Type="http://schemas.openxmlformats.org/officeDocument/2006/relationships/image" Target="../media/image12.jpg"/><Relationship Id="rId12"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jpg"/><Relationship Id="rId11" Type="http://schemas.openxmlformats.org/officeDocument/2006/relationships/image" Target="../media/image32.jpg"/><Relationship Id="rId5" Type="http://schemas.openxmlformats.org/officeDocument/2006/relationships/image" Target="../media/image27.jpg"/><Relationship Id="rId10" Type="http://schemas.openxmlformats.org/officeDocument/2006/relationships/image" Target="../media/image31.jpg"/><Relationship Id="rId4" Type="http://schemas.openxmlformats.org/officeDocument/2006/relationships/image" Target="../media/image26.jpg"/><Relationship Id="rId9" Type="http://schemas.openxmlformats.org/officeDocument/2006/relationships/image" Target="../media/image30.jpg"/><Relationship Id="rId14" Type="http://schemas.openxmlformats.org/officeDocument/2006/relationships/image" Target="../media/image35.jpg"/></Relationships>
</file>

<file path=ppt/slides/_rels/slide15.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jpg"/><Relationship Id="rId3" Type="http://schemas.openxmlformats.org/officeDocument/2006/relationships/image" Target="../media/image36.jpg"/><Relationship Id="rId7" Type="http://schemas.openxmlformats.org/officeDocument/2006/relationships/image" Target="../media/image40.jpg"/><Relationship Id="rId12"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9.jpg"/><Relationship Id="rId11" Type="http://schemas.openxmlformats.org/officeDocument/2006/relationships/image" Target="../media/image44.jpg"/><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 Id="rId14" Type="http://schemas.openxmlformats.org/officeDocument/2006/relationships/image" Target="../media/image47.jpg"/></Relationships>
</file>

<file path=ppt/slides/_rels/slide16.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8.jpg"/><Relationship Id="rId3" Type="http://schemas.openxmlformats.org/officeDocument/2006/relationships/image" Target="../media/image48.jpg"/><Relationship Id="rId7" Type="http://schemas.openxmlformats.org/officeDocument/2006/relationships/image" Target="../media/image52.jpg"/><Relationship Id="rId12" Type="http://schemas.openxmlformats.org/officeDocument/2006/relationships/image" Target="../media/image57.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1.jpg"/><Relationship Id="rId11" Type="http://schemas.openxmlformats.org/officeDocument/2006/relationships/image" Target="../media/image56.png"/><Relationship Id="rId5" Type="http://schemas.openxmlformats.org/officeDocument/2006/relationships/image" Target="../media/image50.jp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png"/><Relationship Id="rId14" Type="http://schemas.openxmlformats.org/officeDocument/2006/relationships/image" Target="../media/image59.jp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1.jp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6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 </a:t>
            </a:r>
            <a:endParaRPr/>
          </a:p>
        </p:txBody>
      </p:sp>
      <p:sp>
        <p:nvSpPr>
          <p:cNvPr id="140" name="Google Shape;140;p1"/>
          <p:cNvSpPr txBox="1">
            <a:spLocks noGrp="1"/>
          </p:cNvSpPr>
          <p:nvPr>
            <p:ph type="body" idx="1"/>
          </p:nvPr>
        </p:nvSpPr>
        <p:spPr>
          <a:xfrm>
            <a:off x="311700" y="111550"/>
            <a:ext cx="8520600" cy="4457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sz="3000" dirty="0">
                <a:solidFill>
                  <a:schemeClr val="dk1"/>
                </a:solidFill>
                <a:highlight>
                  <a:srgbClr val="FFFFFF"/>
                </a:highlight>
              </a:rPr>
              <a:t>Grown or made? Children and adults' use of function to categorize familiar and unfamiliar foods as compared to non-foods</a:t>
            </a:r>
            <a:endParaRPr sz="3000" dirty="0">
              <a:solidFill>
                <a:schemeClr val="dk1"/>
              </a:solidFill>
              <a:highlight>
                <a:srgbClr val="FFFFFF"/>
              </a:highlight>
            </a:endParaRPr>
          </a:p>
          <a:p>
            <a:pPr marL="0" lvl="0" indent="0" algn="l" rtl="0">
              <a:lnSpc>
                <a:spcPct val="115000"/>
              </a:lnSpc>
              <a:spcBef>
                <a:spcPts val="0"/>
              </a:spcBef>
              <a:spcAft>
                <a:spcPts val="0"/>
              </a:spcAft>
              <a:buSzPts val="1800"/>
              <a:buNone/>
            </a:pPr>
            <a:endParaRPr dirty="0">
              <a:solidFill>
                <a:schemeClr val="dk1"/>
              </a:solidFill>
            </a:endParaRPr>
          </a:p>
          <a:p>
            <a:pPr marL="0" lvl="0" indent="0" algn="l" rtl="0">
              <a:lnSpc>
                <a:spcPct val="115000"/>
              </a:lnSpc>
              <a:spcBef>
                <a:spcPts val="1200"/>
              </a:spcBef>
              <a:spcAft>
                <a:spcPts val="0"/>
              </a:spcAft>
              <a:buSzPts val="1800"/>
              <a:buNone/>
            </a:pPr>
            <a:endParaRPr dirty="0">
              <a:solidFill>
                <a:schemeClr val="dk1"/>
              </a:solidFill>
            </a:endParaRPr>
          </a:p>
          <a:p>
            <a:pPr marL="0" lvl="0" indent="0" algn="l" rtl="0">
              <a:lnSpc>
                <a:spcPct val="115000"/>
              </a:lnSpc>
              <a:spcBef>
                <a:spcPts val="1200"/>
              </a:spcBef>
              <a:spcAft>
                <a:spcPts val="0"/>
              </a:spcAft>
              <a:buSzPts val="1800"/>
              <a:buNone/>
            </a:pPr>
            <a:endParaRPr dirty="0">
              <a:solidFill>
                <a:schemeClr val="dk1"/>
              </a:solidFill>
            </a:endParaRPr>
          </a:p>
          <a:p>
            <a:pPr marL="0" lvl="0" indent="0" algn="l" rtl="0">
              <a:lnSpc>
                <a:spcPct val="115000"/>
              </a:lnSpc>
              <a:spcBef>
                <a:spcPts val="1200"/>
              </a:spcBef>
              <a:spcAft>
                <a:spcPts val="0"/>
              </a:spcAft>
              <a:buSzPts val="1800"/>
              <a:buNone/>
            </a:pPr>
            <a:endParaRPr dirty="0">
              <a:solidFill>
                <a:schemeClr val="dk1"/>
              </a:solidFill>
            </a:endParaRPr>
          </a:p>
          <a:p>
            <a:pPr marL="0" lvl="0" indent="0" algn="l" rtl="0">
              <a:lnSpc>
                <a:spcPct val="115000"/>
              </a:lnSpc>
              <a:spcBef>
                <a:spcPts val="1200"/>
              </a:spcBef>
              <a:spcAft>
                <a:spcPts val="0"/>
              </a:spcAft>
              <a:buSzPts val="1800"/>
              <a:buNone/>
            </a:pPr>
            <a:r>
              <a:rPr lang="en-US" sz="1400" dirty="0">
                <a:solidFill>
                  <a:schemeClr val="dk1"/>
                </a:solidFill>
                <a:highlight>
                  <a:srgbClr val="FFFFFF"/>
                </a:highlight>
              </a:rPr>
              <a:t>Isabella Gural, Veronica Campbell, Tania </a:t>
            </a:r>
            <a:r>
              <a:rPr lang="en-US" sz="1400" dirty="0" err="1">
                <a:solidFill>
                  <a:schemeClr val="dk1"/>
                </a:solidFill>
                <a:highlight>
                  <a:srgbClr val="FFFFFF"/>
                </a:highlight>
              </a:rPr>
              <a:t>Gafanha</a:t>
            </a:r>
            <a:r>
              <a:rPr lang="en-US" sz="1400" dirty="0">
                <a:solidFill>
                  <a:schemeClr val="dk1"/>
                </a:solidFill>
                <a:highlight>
                  <a:srgbClr val="FFFFFF"/>
                </a:highlight>
              </a:rPr>
              <a:t>, Reem </a:t>
            </a:r>
            <a:r>
              <a:rPr lang="en-US" sz="1400" dirty="0" err="1">
                <a:solidFill>
                  <a:schemeClr val="dk1"/>
                </a:solidFill>
                <a:highlight>
                  <a:srgbClr val="FFFFFF"/>
                </a:highlight>
              </a:rPr>
              <a:t>Naber</a:t>
            </a:r>
            <a:r>
              <a:rPr lang="en-US" sz="1400" dirty="0">
                <a:solidFill>
                  <a:schemeClr val="dk1"/>
                </a:solidFill>
                <a:highlight>
                  <a:srgbClr val="FFFFFF"/>
                </a:highlight>
              </a:rPr>
              <a:t>, and Dr. </a:t>
            </a:r>
            <a:r>
              <a:rPr lang="en-US" sz="1400" dirty="0" err="1">
                <a:solidFill>
                  <a:schemeClr val="dk1"/>
                </a:solidFill>
                <a:highlight>
                  <a:srgbClr val="FFFFFF"/>
                </a:highlight>
              </a:rPr>
              <a:t>Helana</a:t>
            </a:r>
            <a:r>
              <a:rPr lang="en-US" sz="1400" dirty="0">
                <a:solidFill>
                  <a:schemeClr val="dk1"/>
                </a:solidFill>
                <a:highlight>
                  <a:srgbClr val="FFFFFF"/>
                </a:highlight>
              </a:rPr>
              <a:t> Girgis</a:t>
            </a:r>
            <a:r>
              <a:rPr lang="en-US" sz="1858" dirty="0">
                <a:solidFill>
                  <a:schemeClr val="dk1"/>
                </a:solidFill>
                <a:highlight>
                  <a:srgbClr val="FFFFFF"/>
                </a:highlight>
              </a:rPr>
              <a:t> </a:t>
            </a:r>
            <a:endParaRPr sz="1858" dirty="0">
              <a:solidFill>
                <a:schemeClr val="dk1"/>
              </a:solidFill>
              <a:highlight>
                <a:srgbClr val="FFFFFF"/>
              </a:highlight>
            </a:endParaRPr>
          </a:p>
          <a:p>
            <a:pPr marL="0" lvl="0" indent="0" algn="l" rtl="0">
              <a:lnSpc>
                <a:spcPct val="115000"/>
              </a:lnSpc>
              <a:spcBef>
                <a:spcPts val="1200"/>
              </a:spcBef>
              <a:spcAft>
                <a:spcPts val="1200"/>
              </a:spcAft>
              <a:buSzPts val="1800"/>
              <a:buNone/>
            </a:pPr>
            <a:endParaRPr sz="1200" dirty="0">
              <a:solidFill>
                <a:schemeClr val="dk1"/>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 </a:t>
            </a:r>
            <a:endParaRPr/>
          </a:p>
        </p:txBody>
      </p:sp>
      <p:sp>
        <p:nvSpPr>
          <p:cNvPr id="209" name="Google Shape;209;p7"/>
          <p:cNvSpPr txBox="1">
            <a:spLocks noGrp="1"/>
          </p:cNvSpPr>
          <p:nvPr>
            <p:ph type="body" idx="1"/>
          </p:nvPr>
        </p:nvSpPr>
        <p:spPr>
          <a:xfrm>
            <a:off x="311700" y="1336757"/>
            <a:ext cx="8520600" cy="443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sz="2600" dirty="0">
              <a:solidFill>
                <a:schemeClr val="dk1"/>
              </a:solidFill>
            </a:endParaRPr>
          </a:p>
          <a:p>
            <a:pPr marL="0" lvl="0" indent="0" algn="l" rtl="0">
              <a:lnSpc>
                <a:spcPct val="115000"/>
              </a:lnSpc>
              <a:spcBef>
                <a:spcPts val="1200"/>
              </a:spcBef>
              <a:spcAft>
                <a:spcPts val="0"/>
              </a:spcAft>
              <a:buSzPts val="1800"/>
              <a:buNone/>
            </a:pPr>
            <a:endParaRPr sz="2600" dirty="0">
              <a:solidFill>
                <a:schemeClr val="dk1"/>
              </a:solidFill>
            </a:endParaRPr>
          </a:p>
          <a:p>
            <a:pPr marL="0" lvl="0" indent="0" algn="l" rtl="0">
              <a:lnSpc>
                <a:spcPct val="115000"/>
              </a:lnSpc>
              <a:spcBef>
                <a:spcPts val="1200"/>
              </a:spcBef>
              <a:spcAft>
                <a:spcPts val="0"/>
              </a:spcAft>
              <a:buSzPts val="1800"/>
              <a:buNone/>
            </a:pPr>
            <a:endParaRPr sz="2600" dirty="0">
              <a:solidFill>
                <a:schemeClr val="dk1"/>
              </a:solidFill>
            </a:endParaRPr>
          </a:p>
          <a:p>
            <a:pPr marL="0" lvl="0" indent="0" algn="l" rtl="0">
              <a:lnSpc>
                <a:spcPct val="115000"/>
              </a:lnSpc>
              <a:spcBef>
                <a:spcPts val="1200"/>
              </a:spcBef>
              <a:spcAft>
                <a:spcPts val="1200"/>
              </a:spcAft>
              <a:buSzPts val="1800"/>
              <a:buNone/>
            </a:pPr>
            <a:r>
              <a:rPr lang="en-US" sz="2500" dirty="0">
                <a:solidFill>
                  <a:srgbClr val="000000"/>
                </a:solidFill>
              </a:rPr>
              <a:t>In this research we examined children’s knowledge of origins for familiar and unfamiliar natural foods, processed foods, non-food natural kinds, and artifacts.</a:t>
            </a:r>
            <a:endParaRPr sz="25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Hypothesis</a:t>
            </a:r>
            <a:endParaRPr/>
          </a:p>
        </p:txBody>
      </p:sp>
      <p:sp>
        <p:nvSpPr>
          <p:cNvPr id="215" name="Google Shape;215;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Clr>
                <a:schemeClr val="dk1"/>
              </a:buClr>
              <a:buSzPts val="1600"/>
              <a:buChar char="●"/>
            </a:pPr>
            <a:r>
              <a:rPr lang="en-US" dirty="0">
                <a:solidFill>
                  <a:schemeClr val="dk1"/>
                </a:solidFill>
              </a:rPr>
              <a:t>For children, we expect greater accuracy in identifying the origins of natural foods as compared to processed foods. </a:t>
            </a:r>
            <a:endParaRPr dirty="0"/>
          </a:p>
          <a:p>
            <a:pPr marL="457200" lvl="0" indent="-330200" algn="l" rtl="0">
              <a:lnSpc>
                <a:spcPct val="115000"/>
              </a:lnSpc>
              <a:spcBef>
                <a:spcPts val="0"/>
              </a:spcBef>
              <a:spcAft>
                <a:spcPts val="0"/>
              </a:spcAft>
              <a:buClr>
                <a:schemeClr val="dk1"/>
              </a:buClr>
              <a:buSzPts val="1600"/>
              <a:buChar char="●"/>
            </a:pPr>
            <a:r>
              <a:rPr lang="en-US" dirty="0">
                <a:solidFill>
                  <a:schemeClr val="dk1"/>
                </a:solidFill>
              </a:rPr>
              <a:t>For children, we expect greater accuracy in identifying the origins of non-food items as compared to foods. </a:t>
            </a:r>
            <a:endParaRPr dirty="0"/>
          </a:p>
          <a:p>
            <a:pPr marL="457200" lvl="0" indent="-330200" algn="l" rtl="0">
              <a:lnSpc>
                <a:spcPct val="115000"/>
              </a:lnSpc>
              <a:spcBef>
                <a:spcPts val="0"/>
              </a:spcBef>
              <a:spcAft>
                <a:spcPts val="0"/>
              </a:spcAft>
              <a:buClr>
                <a:schemeClr val="dk1"/>
              </a:buClr>
              <a:buSzPts val="1600"/>
              <a:buChar char="●"/>
            </a:pPr>
            <a:r>
              <a:rPr lang="en-US" dirty="0">
                <a:solidFill>
                  <a:schemeClr val="dk1"/>
                </a:solidFill>
              </a:rPr>
              <a:t>Accuracy in identifying the origins of familiar and unfamiliar foods and non-foods develop with age  </a:t>
            </a:r>
            <a:endParaRPr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121919" y="16151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200"/>
              <a:t>Methods</a:t>
            </a:r>
            <a:endParaRPr sz="3200"/>
          </a:p>
        </p:txBody>
      </p:sp>
      <p:sp>
        <p:nvSpPr>
          <p:cNvPr id="221" name="Google Shape;22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sz="2800" i="1">
                <a:solidFill>
                  <a:schemeClr val="dk1"/>
                </a:solidFill>
              </a:rPr>
              <a:t>Participants</a:t>
            </a:r>
            <a:endParaRPr sz="2800" i="1">
              <a:solidFill>
                <a:schemeClr val="dk1"/>
              </a:solidFill>
            </a:endParaRPr>
          </a:p>
          <a:p>
            <a:pPr marL="0" lvl="0" indent="0" algn="l" rtl="0">
              <a:lnSpc>
                <a:spcPct val="115000"/>
              </a:lnSpc>
              <a:spcBef>
                <a:spcPts val="1200"/>
              </a:spcBef>
              <a:spcAft>
                <a:spcPts val="0"/>
              </a:spcAft>
              <a:buSzPts val="1800"/>
              <a:buNone/>
            </a:pPr>
            <a:endParaRPr sz="1600">
              <a:solidFill>
                <a:schemeClr val="dk1"/>
              </a:solidFill>
            </a:endParaRPr>
          </a:p>
        </p:txBody>
      </p:sp>
      <p:graphicFrame>
        <p:nvGraphicFramePr>
          <p:cNvPr id="222" name="Google Shape;222;p9"/>
          <p:cNvGraphicFramePr/>
          <p:nvPr/>
        </p:nvGraphicFramePr>
        <p:xfrm>
          <a:off x="311700" y="1988987"/>
          <a:ext cx="8520600" cy="2579900"/>
        </p:xfrm>
        <a:graphic>
          <a:graphicData uri="http://schemas.openxmlformats.org/drawingml/2006/table">
            <a:tbl>
              <a:tblPr firstRow="1" bandRow="1">
                <a:noFill/>
                <a:tableStyleId>{7BBCCEEB-8912-4BFA-8E0F-1B73553B7029}</a:tableStyleId>
              </a:tblPr>
              <a:tblGrid>
                <a:gridCol w="2130150">
                  <a:extLst>
                    <a:ext uri="{9D8B030D-6E8A-4147-A177-3AD203B41FA5}">
                      <a16:colId xmlns:a16="http://schemas.microsoft.com/office/drawing/2014/main" val="20000"/>
                    </a:ext>
                  </a:extLst>
                </a:gridCol>
                <a:gridCol w="2130150">
                  <a:extLst>
                    <a:ext uri="{9D8B030D-6E8A-4147-A177-3AD203B41FA5}">
                      <a16:colId xmlns:a16="http://schemas.microsoft.com/office/drawing/2014/main" val="20001"/>
                    </a:ext>
                  </a:extLst>
                </a:gridCol>
                <a:gridCol w="2130150">
                  <a:extLst>
                    <a:ext uri="{9D8B030D-6E8A-4147-A177-3AD203B41FA5}">
                      <a16:colId xmlns:a16="http://schemas.microsoft.com/office/drawing/2014/main" val="20002"/>
                    </a:ext>
                  </a:extLst>
                </a:gridCol>
                <a:gridCol w="2130150">
                  <a:extLst>
                    <a:ext uri="{9D8B030D-6E8A-4147-A177-3AD203B41FA5}">
                      <a16:colId xmlns:a16="http://schemas.microsoft.com/office/drawing/2014/main" val="20003"/>
                    </a:ext>
                  </a:extLst>
                </a:gridCol>
              </a:tblGrid>
              <a:tr h="644975">
                <a:tc>
                  <a:txBody>
                    <a:bodyPr/>
                    <a:lstStyle/>
                    <a:p>
                      <a:pPr marL="0" marR="0" lvl="0" indent="0" algn="l" rtl="0">
                        <a:lnSpc>
                          <a:spcPct val="100000"/>
                        </a:lnSpc>
                        <a:spcBef>
                          <a:spcPts val="0"/>
                        </a:spcBef>
                        <a:spcAft>
                          <a:spcPts val="0"/>
                        </a:spcAft>
                        <a:buNone/>
                      </a:pPr>
                      <a:r>
                        <a:rPr lang="en-US" sz="2600" u="none" strike="noStrike" cap="none"/>
                        <a:t>Age Groups </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i="1" u="none" strike="noStrike" cap="none"/>
                        <a:t>n</a:t>
                      </a:r>
                      <a:r>
                        <a:rPr lang="en-US" sz="2600" u="none" strike="noStrike" cap="none"/>
                        <a:t> </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i="1" u="none" strike="noStrike" cap="none"/>
                        <a:t>M</a:t>
                      </a:r>
                      <a:r>
                        <a:rPr lang="en-US" sz="2600" i="1" u="none" strike="noStrike" cap="none" baseline="-25000"/>
                        <a:t>age</a:t>
                      </a:r>
                      <a:r>
                        <a:rPr lang="en-US" sz="2600" i="1" u="none" strike="noStrike" cap="none"/>
                        <a:t> </a:t>
                      </a:r>
                      <a:endParaRPr sz="2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Females </a:t>
                      </a:r>
                      <a:endParaRPr/>
                    </a:p>
                  </a:txBody>
                  <a:tcPr marL="91450" marR="91450" marT="45725" marB="45725"/>
                </a:tc>
                <a:extLst>
                  <a:ext uri="{0D108BD9-81ED-4DB2-BD59-A6C34878D82A}">
                    <a16:rowId xmlns:a16="http://schemas.microsoft.com/office/drawing/2014/main" val="10000"/>
                  </a:ext>
                </a:extLst>
              </a:tr>
              <a:tr h="644975">
                <a:tc>
                  <a:txBody>
                    <a:bodyPr/>
                    <a:lstStyle/>
                    <a:p>
                      <a:pPr marL="0" marR="0" lvl="0" indent="0" algn="l" rtl="0">
                        <a:lnSpc>
                          <a:spcPct val="100000"/>
                        </a:lnSpc>
                        <a:spcBef>
                          <a:spcPts val="0"/>
                        </a:spcBef>
                        <a:spcAft>
                          <a:spcPts val="0"/>
                        </a:spcAft>
                        <a:buNone/>
                      </a:pPr>
                      <a:r>
                        <a:rPr lang="en-US" sz="2600" u="none" strike="noStrike" cap="none"/>
                        <a:t>3-year-olds</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27</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3.57</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14</a:t>
                      </a:r>
                      <a:endParaRPr/>
                    </a:p>
                  </a:txBody>
                  <a:tcPr marL="91450" marR="91450" marT="45725" marB="45725"/>
                </a:tc>
                <a:extLst>
                  <a:ext uri="{0D108BD9-81ED-4DB2-BD59-A6C34878D82A}">
                    <a16:rowId xmlns:a16="http://schemas.microsoft.com/office/drawing/2014/main" val="10001"/>
                  </a:ext>
                </a:extLst>
              </a:tr>
              <a:tr h="644975">
                <a:tc>
                  <a:txBody>
                    <a:bodyPr/>
                    <a:lstStyle/>
                    <a:p>
                      <a:pPr marL="0" marR="0" lvl="0" indent="0" algn="l" rtl="0">
                        <a:lnSpc>
                          <a:spcPct val="100000"/>
                        </a:lnSpc>
                        <a:spcBef>
                          <a:spcPts val="0"/>
                        </a:spcBef>
                        <a:spcAft>
                          <a:spcPts val="0"/>
                        </a:spcAft>
                        <a:buNone/>
                      </a:pPr>
                      <a:r>
                        <a:rPr lang="en-US" sz="2600" u="none" strike="noStrike" cap="none"/>
                        <a:t>4-year-olds</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25</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4.48</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16</a:t>
                      </a:r>
                      <a:endParaRPr/>
                    </a:p>
                  </a:txBody>
                  <a:tcPr marL="91450" marR="91450" marT="45725" marB="45725"/>
                </a:tc>
                <a:extLst>
                  <a:ext uri="{0D108BD9-81ED-4DB2-BD59-A6C34878D82A}">
                    <a16:rowId xmlns:a16="http://schemas.microsoft.com/office/drawing/2014/main" val="10002"/>
                  </a:ext>
                </a:extLst>
              </a:tr>
              <a:tr h="644975">
                <a:tc>
                  <a:txBody>
                    <a:bodyPr/>
                    <a:lstStyle/>
                    <a:p>
                      <a:pPr marL="0" marR="0" lvl="0" indent="0" algn="l" rtl="0">
                        <a:lnSpc>
                          <a:spcPct val="100000"/>
                        </a:lnSpc>
                        <a:spcBef>
                          <a:spcPts val="0"/>
                        </a:spcBef>
                        <a:spcAft>
                          <a:spcPts val="0"/>
                        </a:spcAft>
                        <a:buNone/>
                      </a:pPr>
                      <a:r>
                        <a:rPr lang="en-US" sz="2600" u="none" strike="noStrike" cap="none"/>
                        <a:t>Adults </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28</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20.01</a:t>
                      </a:r>
                      <a:endParaRPr/>
                    </a:p>
                  </a:txBody>
                  <a:tcPr marL="91450" marR="91450" marT="45725" marB="45725"/>
                </a:tc>
                <a:tc>
                  <a:txBody>
                    <a:bodyPr/>
                    <a:lstStyle/>
                    <a:p>
                      <a:pPr marL="0" marR="0" lvl="0" indent="0" algn="l" rtl="0">
                        <a:lnSpc>
                          <a:spcPct val="100000"/>
                        </a:lnSpc>
                        <a:spcBef>
                          <a:spcPts val="0"/>
                        </a:spcBef>
                        <a:spcAft>
                          <a:spcPts val="0"/>
                        </a:spcAft>
                        <a:buNone/>
                      </a:pPr>
                      <a:r>
                        <a:rPr lang="en-US" sz="2600" u="none" strike="noStrike" cap="none"/>
                        <a:t>18</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Methods</a:t>
            </a:r>
            <a:br>
              <a:rPr lang="en-US"/>
            </a:br>
            <a:r>
              <a:rPr lang="en-US"/>
              <a:t>Materials  </a:t>
            </a:r>
            <a:endParaRPr/>
          </a:p>
        </p:txBody>
      </p:sp>
      <p:sp>
        <p:nvSpPr>
          <p:cNvPr id="236" name="Google Shape;236;p11"/>
          <p:cNvSpPr txBox="1">
            <a:spLocks noGrp="1"/>
          </p:cNvSpPr>
          <p:nvPr>
            <p:ph type="body" idx="1"/>
          </p:nvPr>
        </p:nvSpPr>
        <p:spPr>
          <a:xfrm>
            <a:off x="497625" y="812837"/>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sz="1600" b="1"/>
              <a:t>   Familiar Natural Foods</a:t>
            </a:r>
            <a:r>
              <a:rPr lang="en-US" sz="1600"/>
              <a:t> </a:t>
            </a:r>
            <a:endParaRPr sz="1600"/>
          </a:p>
        </p:txBody>
      </p:sp>
      <p:sp>
        <p:nvSpPr>
          <p:cNvPr id="237" name="Google Shape;237;p11"/>
          <p:cNvSpPr txBox="1">
            <a:spLocks noGrp="1"/>
          </p:cNvSpPr>
          <p:nvPr>
            <p:ph type="body" idx="2"/>
          </p:nvPr>
        </p:nvSpPr>
        <p:spPr>
          <a:xfrm>
            <a:off x="4869600" y="81282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US" sz="1600" b="1" dirty="0"/>
              <a:t>            Unfamiliar Natural Foods </a:t>
            </a:r>
            <a:endParaRPr sz="1600" b="1" dirty="0"/>
          </a:p>
        </p:txBody>
      </p:sp>
      <p:pic>
        <p:nvPicPr>
          <p:cNvPr id="238" name="Google Shape;238;p11"/>
          <p:cNvPicPr preferRelativeResize="0"/>
          <p:nvPr/>
        </p:nvPicPr>
        <p:blipFill>
          <a:blip r:embed="rId3">
            <a:alphaModFix/>
          </a:blip>
          <a:stretch>
            <a:fillRect/>
          </a:stretch>
        </p:blipFill>
        <p:spPr>
          <a:xfrm>
            <a:off x="223075" y="1165025"/>
            <a:ext cx="892296" cy="1012800"/>
          </a:xfrm>
          <a:prstGeom prst="rect">
            <a:avLst/>
          </a:prstGeom>
          <a:noFill/>
          <a:ln>
            <a:noFill/>
          </a:ln>
        </p:spPr>
      </p:pic>
      <p:pic>
        <p:nvPicPr>
          <p:cNvPr id="239" name="Google Shape;239;p11"/>
          <p:cNvPicPr preferRelativeResize="0"/>
          <p:nvPr/>
        </p:nvPicPr>
        <p:blipFill>
          <a:blip r:embed="rId4">
            <a:alphaModFix/>
          </a:blip>
          <a:stretch>
            <a:fillRect/>
          </a:stretch>
        </p:blipFill>
        <p:spPr>
          <a:xfrm>
            <a:off x="1379999" y="1175113"/>
            <a:ext cx="892300" cy="992633"/>
          </a:xfrm>
          <a:prstGeom prst="rect">
            <a:avLst/>
          </a:prstGeom>
          <a:noFill/>
          <a:ln>
            <a:noFill/>
          </a:ln>
        </p:spPr>
      </p:pic>
      <p:pic>
        <p:nvPicPr>
          <p:cNvPr id="240" name="Google Shape;240;p11"/>
          <p:cNvPicPr preferRelativeResize="0"/>
          <p:nvPr/>
        </p:nvPicPr>
        <p:blipFill>
          <a:blip r:embed="rId5">
            <a:alphaModFix/>
          </a:blip>
          <a:stretch>
            <a:fillRect/>
          </a:stretch>
        </p:blipFill>
        <p:spPr>
          <a:xfrm>
            <a:off x="2546325" y="1248750"/>
            <a:ext cx="892300" cy="845350"/>
          </a:xfrm>
          <a:prstGeom prst="rect">
            <a:avLst/>
          </a:prstGeom>
          <a:noFill/>
          <a:ln>
            <a:noFill/>
          </a:ln>
        </p:spPr>
      </p:pic>
      <p:pic>
        <p:nvPicPr>
          <p:cNvPr id="241" name="Google Shape;241;p11"/>
          <p:cNvPicPr preferRelativeResize="0"/>
          <p:nvPr/>
        </p:nvPicPr>
        <p:blipFill>
          <a:blip r:embed="rId6">
            <a:alphaModFix/>
          </a:blip>
          <a:stretch>
            <a:fillRect/>
          </a:stretch>
        </p:blipFill>
        <p:spPr>
          <a:xfrm>
            <a:off x="148725" y="3047750"/>
            <a:ext cx="1231275" cy="788231"/>
          </a:xfrm>
          <a:prstGeom prst="rect">
            <a:avLst/>
          </a:prstGeom>
          <a:noFill/>
          <a:ln>
            <a:noFill/>
          </a:ln>
        </p:spPr>
      </p:pic>
      <p:pic>
        <p:nvPicPr>
          <p:cNvPr id="242" name="Google Shape;242;p11"/>
          <p:cNvPicPr preferRelativeResize="0"/>
          <p:nvPr/>
        </p:nvPicPr>
        <p:blipFill>
          <a:blip r:embed="rId7">
            <a:alphaModFix/>
          </a:blip>
          <a:stretch>
            <a:fillRect/>
          </a:stretch>
        </p:blipFill>
        <p:spPr>
          <a:xfrm>
            <a:off x="1481975" y="2980225"/>
            <a:ext cx="1069050" cy="923268"/>
          </a:xfrm>
          <a:prstGeom prst="rect">
            <a:avLst/>
          </a:prstGeom>
          <a:noFill/>
          <a:ln>
            <a:noFill/>
          </a:ln>
        </p:spPr>
      </p:pic>
      <p:pic>
        <p:nvPicPr>
          <p:cNvPr id="243" name="Google Shape;243;p11"/>
          <p:cNvPicPr preferRelativeResize="0"/>
          <p:nvPr/>
        </p:nvPicPr>
        <p:blipFill>
          <a:blip r:embed="rId8">
            <a:alphaModFix/>
          </a:blip>
          <a:stretch>
            <a:fillRect/>
          </a:stretch>
        </p:blipFill>
        <p:spPr>
          <a:xfrm>
            <a:off x="2678638" y="2884663"/>
            <a:ext cx="892300" cy="1114400"/>
          </a:xfrm>
          <a:prstGeom prst="rect">
            <a:avLst/>
          </a:prstGeom>
          <a:noFill/>
          <a:ln>
            <a:noFill/>
          </a:ln>
        </p:spPr>
      </p:pic>
      <p:pic>
        <p:nvPicPr>
          <p:cNvPr id="244" name="Google Shape;244;p11"/>
          <p:cNvPicPr preferRelativeResize="0"/>
          <p:nvPr/>
        </p:nvPicPr>
        <p:blipFill>
          <a:blip r:embed="rId9">
            <a:alphaModFix/>
          </a:blip>
          <a:stretch>
            <a:fillRect/>
          </a:stretch>
        </p:blipFill>
        <p:spPr>
          <a:xfrm>
            <a:off x="5133525" y="1314563"/>
            <a:ext cx="969198" cy="962775"/>
          </a:xfrm>
          <a:prstGeom prst="rect">
            <a:avLst/>
          </a:prstGeom>
          <a:noFill/>
          <a:ln>
            <a:noFill/>
          </a:ln>
        </p:spPr>
      </p:pic>
      <p:pic>
        <p:nvPicPr>
          <p:cNvPr id="245" name="Google Shape;245;p11"/>
          <p:cNvPicPr preferRelativeResize="0"/>
          <p:nvPr/>
        </p:nvPicPr>
        <p:blipFill>
          <a:blip r:embed="rId10">
            <a:alphaModFix/>
          </a:blip>
          <a:stretch>
            <a:fillRect/>
          </a:stretch>
        </p:blipFill>
        <p:spPr>
          <a:xfrm>
            <a:off x="6324163" y="1204968"/>
            <a:ext cx="1090775" cy="1106145"/>
          </a:xfrm>
          <a:prstGeom prst="rect">
            <a:avLst/>
          </a:prstGeom>
          <a:noFill/>
          <a:ln>
            <a:noFill/>
          </a:ln>
        </p:spPr>
      </p:pic>
      <p:pic>
        <p:nvPicPr>
          <p:cNvPr id="246" name="Google Shape;246;p11"/>
          <p:cNvPicPr preferRelativeResize="0"/>
          <p:nvPr/>
        </p:nvPicPr>
        <p:blipFill>
          <a:blip r:embed="rId11">
            <a:alphaModFix/>
          </a:blip>
          <a:stretch>
            <a:fillRect/>
          </a:stretch>
        </p:blipFill>
        <p:spPr>
          <a:xfrm>
            <a:off x="7506275" y="1312900"/>
            <a:ext cx="1363225" cy="717050"/>
          </a:xfrm>
          <a:prstGeom prst="rect">
            <a:avLst/>
          </a:prstGeom>
          <a:noFill/>
          <a:ln>
            <a:noFill/>
          </a:ln>
        </p:spPr>
      </p:pic>
      <p:pic>
        <p:nvPicPr>
          <p:cNvPr id="247" name="Google Shape;247;p11"/>
          <p:cNvPicPr preferRelativeResize="0"/>
          <p:nvPr/>
        </p:nvPicPr>
        <p:blipFill>
          <a:blip r:embed="rId12">
            <a:alphaModFix/>
          </a:blip>
          <a:stretch>
            <a:fillRect/>
          </a:stretch>
        </p:blipFill>
        <p:spPr>
          <a:xfrm>
            <a:off x="4815338" y="3019213"/>
            <a:ext cx="1522761" cy="845350"/>
          </a:xfrm>
          <a:prstGeom prst="rect">
            <a:avLst/>
          </a:prstGeom>
          <a:noFill/>
          <a:ln>
            <a:noFill/>
          </a:ln>
        </p:spPr>
      </p:pic>
      <p:pic>
        <p:nvPicPr>
          <p:cNvPr id="248" name="Google Shape;248;p11"/>
          <p:cNvPicPr preferRelativeResize="0"/>
          <p:nvPr/>
        </p:nvPicPr>
        <p:blipFill>
          <a:blip r:embed="rId13">
            <a:alphaModFix/>
          </a:blip>
          <a:stretch>
            <a:fillRect/>
          </a:stretch>
        </p:blipFill>
        <p:spPr>
          <a:xfrm>
            <a:off x="6525263" y="2943371"/>
            <a:ext cx="969200" cy="996994"/>
          </a:xfrm>
          <a:prstGeom prst="rect">
            <a:avLst/>
          </a:prstGeom>
          <a:noFill/>
          <a:ln>
            <a:noFill/>
          </a:ln>
        </p:spPr>
      </p:pic>
      <p:pic>
        <p:nvPicPr>
          <p:cNvPr id="249" name="Google Shape;249;p11"/>
          <p:cNvPicPr preferRelativeResize="0"/>
          <p:nvPr/>
        </p:nvPicPr>
        <p:blipFill>
          <a:blip r:embed="rId14">
            <a:alphaModFix/>
          </a:blip>
          <a:stretch>
            <a:fillRect/>
          </a:stretch>
        </p:blipFill>
        <p:spPr>
          <a:xfrm>
            <a:off x="7582502" y="2922643"/>
            <a:ext cx="1363225" cy="10384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txBox="1">
            <a:spLocks noGrp="1"/>
          </p:cNvSpPr>
          <p:nvPr>
            <p:ph type="title"/>
          </p:nvPr>
        </p:nvSpPr>
        <p:spPr>
          <a:xfrm>
            <a:off x="51300" y="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Methods</a:t>
            </a:r>
            <a:br>
              <a:rPr lang="en-US"/>
            </a:br>
            <a:r>
              <a:rPr lang="en-US"/>
              <a:t>Materials  </a:t>
            </a:r>
            <a:endParaRPr/>
          </a:p>
        </p:txBody>
      </p:sp>
      <p:sp>
        <p:nvSpPr>
          <p:cNvPr id="255" name="Google Shape;255;p12"/>
          <p:cNvSpPr txBox="1">
            <a:spLocks noGrp="1"/>
          </p:cNvSpPr>
          <p:nvPr>
            <p:ph type="body" idx="1"/>
          </p:nvPr>
        </p:nvSpPr>
        <p:spPr>
          <a:xfrm>
            <a:off x="311700" y="1052462"/>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b="1"/>
              <a:t>         </a:t>
            </a:r>
            <a:r>
              <a:rPr lang="en-US" sz="1600" b="1"/>
              <a:t>Familiar Processed Foods</a:t>
            </a:r>
            <a:r>
              <a:rPr lang="en-US" sz="1600"/>
              <a:t> </a:t>
            </a:r>
            <a:endParaRPr sz="1600"/>
          </a:p>
        </p:txBody>
      </p:sp>
      <p:sp>
        <p:nvSpPr>
          <p:cNvPr id="256" name="Google Shape;256;p12"/>
          <p:cNvSpPr txBox="1">
            <a:spLocks noGrp="1"/>
          </p:cNvSpPr>
          <p:nvPr>
            <p:ph type="body" idx="2"/>
          </p:nvPr>
        </p:nvSpPr>
        <p:spPr>
          <a:xfrm>
            <a:off x="4894375" y="1052450"/>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US" b="1"/>
              <a:t>              </a:t>
            </a:r>
            <a:r>
              <a:rPr lang="en-US" sz="1600" b="1"/>
              <a:t>Unfamiliar Processed Foods</a:t>
            </a:r>
            <a:endParaRPr sz="1600"/>
          </a:p>
        </p:txBody>
      </p:sp>
      <p:pic>
        <p:nvPicPr>
          <p:cNvPr id="257" name="Google Shape;257;p12"/>
          <p:cNvPicPr preferRelativeResize="0"/>
          <p:nvPr/>
        </p:nvPicPr>
        <p:blipFill>
          <a:blip r:embed="rId3">
            <a:alphaModFix/>
          </a:blip>
          <a:stretch>
            <a:fillRect/>
          </a:stretch>
        </p:blipFill>
        <p:spPr>
          <a:xfrm>
            <a:off x="311700" y="1630875"/>
            <a:ext cx="1057050" cy="817365"/>
          </a:xfrm>
          <a:prstGeom prst="rect">
            <a:avLst/>
          </a:prstGeom>
          <a:noFill/>
          <a:ln>
            <a:noFill/>
          </a:ln>
        </p:spPr>
      </p:pic>
      <p:pic>
        <p:nvPicPr>
          <p:cNvPr id="258" name="Google Shape;258;p12"/>
          <p:cNvPicPr preferRelativeResize="0"/>
          <p:nvPr/>
        </p:nvPicPr>
        <p:blipFill>
          <a:blip r:embed="rId4">
            <a:alphaModFix/>
          </a:blip>
          <a:stretch>
            <a:fillRect/>
          </a:stretch>
        </p:blipFill>
        <p:spPr>
          <a:xfrm>
            <a:off x="1571800" y="1589450"/>
            <a:ext cx="892775" cy="923194"/>
          </a:xfrm>
          <a:prstGeom prst="rect">
            <a:avLst/>
          </a:prstGeom>
          <a:noFill/>
          <a:ln>
            <a:noFill/>
          </a:ln>
        </p:spPr>
      </p:pic>
      <p:pic>
        <p:nvPicPr>
          <p:cNvPr id="259" name="Google Shape;259;p12"/>
          <p:cNvPicPr preferRelativeResize="0"/>
          <p:nvPr/>
        </p:nvPicPr>
        <p:blipFill>
          <a:blip r:embed="rId5">
            <a:alphaModFix/>
          </a:blip>
          <a:stretch>
            <a:fillRect/>
          </a:stretch>
        </p:blipFill>
        <p:spPr>
          <a:xfrm>
            <a:off x="2664825" y="1589450"/>
            <a:ext cx="1141225" cy="907620"/>
          </a:xfrm>
          <a:prstGeom prst="rect">
            <a:avLst/>
          </a:prstGeom>
          <a:noFill/>
          <a:ln>
            <a:noFill/>
          </a:ln>
        </p:spPr>
      </p:pic>
      <p:pic>
        <p:nvPicPr>
          <p:cNvPr id="260" name="Google Shape;260;p12"/>
          <p:cNvPicPr preferRelativeResize="0"/>
          <p:nvPr/>
        </p:nvPicPr>
        <p:blipFill>
          <a:blip r:embed="rId6">
            <a:alphaModFix/>
          </a:blip>
          <a:stretch>
            <a:fillRect/>
          </a:stretch>
        </p:blipFill>
        <p:spPr>
          <a:xfrm>
            <a:off x="311700" y="3315375"/>
            <a:ext cx="892765" cy="948150"/>
          </a:xfrm>
          <a:prstGeom prst="rect">
            <a:avLst/>
          </a:prstGeom>
          <a:noFill/>
          <a:ln>
            <a:noFill/>
          </a:ln>
        </p:spPr>
      </p:pic>
      <p:pic>
        <p:nvPicPr>
          <p:cNvPr id="261" name="Google Shape;261;p12"/>
          <p:cNvPicPr preferRelativeResize="0"/>
          <p:nvPr/>
        </p:nvPicPr>
        <p:blipFill>
          <a:blip r:embed="rId7">
            <a:alphaModFix/>
          </a:blip>
          <a:stretch>
            <a:fillRect/>
          </a:stretch>
        </p:blipFill>
        <p:spPr>
          <a:xfrm>
            <a:off x="1351501" y="3345575"/>
            <a:ext cx="1229625" cy="917950"/>
          </a:xfrm>
          <a:prstGeom prst="rect">
            <a:avLst/>
          </a:prstGeom>
          <a:noFill/>
          <a:ln>
            <a:noFill/>
          </a:ln>
        </p:spPr>
      </p:pic>
      <p:pic>
        <p:nvPicPr>
          <p:cNvPr id="262" name="Google Shape;262;p12"/>
          <p:cNvPicPr preferRelativeResize="0"/>
          <p:nvPr/>
        </p:nvPicPr>
        <p:blipFill>
          <a:blip r:embed="rId8">
            <a:alphaModFix/>
          </a:blip>
          <a:stretch>
            <a:fillRect/>
          </a:stretch>
        </p:blipFill>
        <p:spPr>
          <a:xfrm>
            <a:off x="2728150" y="3269462"/>
            <a:ext cx="1057050" cy="1039983"/>
          </a:xfrm>
          <a:prstGeom prst="rect">
            <a:avLst/>
          </a:prstGeom>
          <a:noFill/>
          <a:ln>
            <a:noFill/>
          </a:ln>
        </p:spPr>
      </p:pic>
      <p:pic>
        <p:nvPicPr>
          <p:cNvPr id="263" name="Google Shape;263;p12"/>
          <p:cNvPicPr preferRelativeResize="0"/>
          <p:nvPr/>
        </p:nvPicPr>
        <p:blipFill>
          <a:blip r:embed="rId9">
            <a:alphaModFix/>
          </a:blip>
          <a:stretch>
            <a:fillRect/>
          </a:stretch>
        </p:blipFill>
        <p:spPr>
          <a:xfrm>
            <a:off x="5244388" y="1489775"/>
            <a:ext cx="1141231" cy="917950"/>
          </a:xfrm>
          <a:prstGeom prst="rect">
            <a:avLst/>
          </a:prstGeom>
          <a:noFill/>
          <a:ln>
            <a:noFill/>
          </a:ln>
        </p:spPr>
      </p:pic>
      <p:pic>
        <p:nvPicPr>
          <p:cNvPr id="264" name="Google Shape;264;p12"/>
          <p:cNvPicPr preferRelativeResize="0"/>
          <p:nvPr/>
        </p:nvPicPr>
        <p:blipFill>
          <a:blip r:embed="rId10">
            <a:alphaModFix/>
          </a:blip>
          <a:stretch>
            <a:fillRect/>
          </a:stretch>
        </p:blipFill>
        <p:spPr>
          <a:xfrm>
            <a:off x="6618375" y="1632274"/>
            <a:ext cx="1057050" cy="755033"/>
          </a:xfrm>
          <a:prstGeom prst="rect">
            <a:avLst/>
          </a:prstGeom>
          <a:noFill/>
          <a:ln>
            <a:noFill/>
          </a:ln>
        </p:spPr>
      </p:pic>
      <p:pic>
        <p:nvPicPr>
          <p:cNvPr id="265" name="Google Shape;265;p12"/>
          <p:cNvPicPr preferRelativeResize="0"/>
          <p:nvPr/>
        </p:nvPicPr>
        <p:blipFill>
          <a:blip r:embed="rId11">
            <a:alphaModFix/>
          </a:blip>
          <a:stretch>
            <a:fillRect/>
          </a:stretch>
        </p:blipFill>
        <p:spPr>
          <a:xfrm>
            <a:off x="7908125" y="1471395"/>
            <a:ext cx="892775" cy="954705"/>
          </a:xfrm>
          <a:prstGeom prst="rect">
            <a:avLst/>
          </a:prstGeom>
          <a:noFill/>
          <a:ln>
            <a:noFill/>
          </a:ln>
        </p:spPr>
      </p:pic>
      <p:pic>
        <p:nvPicPr>
          <p:cNvPr id="266" name="Google Shape;266;p12"/>
          <p:cNvPicPr preferRelativeResize="0"/>
          <p:nvPr/>
        </p:nvPicPr>
        <p:blipFill>
          <a:blip r:embed="rId12">
            <a:alphaModFix/>
          </a:blip>
          <a:stretch>
            <a:fillRect/>
          </a:stretch>
        </p:blipFill>
        <p:spPr>
          <a:xfrm>
            <a:off x="5270013" y="3119500"/>
            <a:ext cx="957701" cy="1172925"/>
          </a:xfrm>
          <a:prstGeom prst="rect">
            <a:avLst/>
          </a:prstGeom>
          <a:noFill/>
          <a:ln>
            <a:noFill/>
          </a:ln>
        </p:spPr>
      </p:pic>
      <p:pic>
        <p:nvPicPr>
          <p:cNvPr id="267" name="Google Shape;267;p12"/>
          <p:cNvPicPr preferRelativeResize="0"/>
          <p:nvPr/>
        </p:nvPicPr>
        <p:blipFill>
          <a:blip r:embed="rId13">
            <a:alphaModFix/>
          </a:blip>
          <a:stretch>
            <a:fillRect/>
          </a:stretch>
        </p:blipFill>
        <p:spPr>
          <a:xfrm>
            <a:off x="6461000" y="3542750"/>
            <a:ext cx="1141225" cy="720769"/>
          </a:xfrm>
          <a:prstGeom prst="rect">
            <a:avLst/>
          </a:prstGeom>
          <a:noFill/>
          <a:ln>
            <a:noFill/>
          </a:ln>
        </p:spPr>
      </p:pic>
      <p:pic>
        <p:nvPicPr>
          <p:cNvPr id="268" name="Google Shape;268;p12"/>
          <p:cNvPicPr preferRelativeResize="0"/>
          <p:nvPr/>
        </p:nvPicPr>
        <p:blipFill>
          <a:blip r:embed="rId14">
            <a:alphaModFix/>
          </a:blip>
          <a:stretch>
            <a:fillRect/>
          </a:stretch>
        </p:blipFill>
        <p:spPr>
          <a:xfrm>
            <a:off x="7712550" y="3571588"/>
            <a:ext cx="1283965" cy="66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311700" y="1611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Methods</a:t>
            </a:r>
            <a:br>
              <a:rPr lang="en-US"/>
            </a:br>
            <a:r>
              <a:rPr lang="en-US"/>
              <a:t>Materials  </a:t>
            </a:r>
            <a:endParaRPr/>
          </a:p>
        </p:txBody>
      </p:sp>
      <p:sp>
        <p:nvSpPr>
          <p:cNvPr id="274" name="Google Shape;274;p13"/>
          <p:cNvSpPr txBox="1">
            <a:spLocks noGrp="1"/>
          </p:cNvSpPr>
          <p:nvPr>
            <p:ph type="body" idx="1"/>
          </p:nvPr>
        </p:nvSpPr>
        <p:spPr>
          <a:xfrm>
            <a:off x="311700" y="1052462"/>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sz="1600" b="1"/>
              <a:t>   Familiar Non-Food Natural Kinds </a:t>
            </a:r>
            <a:endParaRPr sz="1600" b="1"/>
          </a:p>
        </p:txBody>
      </p:sp>
      <p:sp>
        <p:nvSpPr>
          <p:cNvPr id="275" name="Google Shape;275;p13"/>
          <p:cNvSpPr txBox="1">
            <a:spLocks noGrp="1"/>
          </p:cNvSpPr>
          <p:nvPr>
            <p:ph type="body" idx="2"/>
          </p:nvPr>
        </p:nvSpPr>
        <p:spPr>
          <a:xfrm>
            <a:off x="4832400" y="1052450"/>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US" sz="1600" b="1"/>
              <a:t>       Unfamiliar Non-Food Natural Kinds</a:t>
            </a:r>
            <a:endParaRPr sz="1600" b="1"/>
          </a:p>
        </p:txBody>
      </p:sp>
      <p:pic>
        <p:nvPicPr>
          <p:cNvPr id="276" name="Google Shape;276;p13"/>
          <p:cNvPicPr preferRelativeResize="0"/>
          <p:nvPr/>
        </p:nvPicPr>
        <p:blipFill>
          <a:blip r:embed="rId3">
            <a:alphaModFix/>
          </a:blip>
          <a:stretch>
            <a:fillRect/>
          </a:stretch>
        </p:blipFill>
        <p:spPr>
          <a:xfrm>
            <a:off x="1521900" y="3588205"/>
            <a:ext cx="1199175" cy="1253195"/>
          </a:xfrm>
          <a:prstGeom prst="rect">
            <a:avLst/>
          </a:prstGeom>
          <a:noFill/>
          <a:ln>
            <a:noFill/>
          </a:ln>
        </p:spPr>
      </p:pic>
      <p:pic>
        <p:nvPicPr>
          <p:cNvPr id="277" name="Google Shape;277;p13"/>
          <p:cNvPicPr preferRelativeResize="0"/>
          <p:nvPr/>
        </p:nvPicPr>
        <p:blipFill>
          <a:blip r:embed="rId4">
            <a:alphaModFix/>
          </a:blip>
          <a:stretch>
            <a:fillRect/>
          </a:stretch>
        </p:blipFill>
        <p:spPr>
          <a:xfrm>
            <a:off x="1561800" y="1792429"/>
            <a:ext cx="1199175" cy="1129671"/>
          </a:xfrm>
          <a:prstGeom prst="rect">
            <a:avLst/>
          </a:prstGeom>
          <a:noFill/>
          <a:ln>
            <a:noFill/>
          </a:ln>
        </p:spPr>
      </p:pic>
      <p:pic>
        <p:nvPicPr>
          <p:cNvPr id="278" name="Google Shape;278;p13"/>
          <p:cNvPicPr preferRelativeResize="0"/>
          <p:nvPr/>
        </p:nvPicPr>
        <p:blipFill>
          <a:blip r:embed="rId5">
            <a:alphaModFix/>
          </a:blip>
          <a:stretch>
            <a:fillRect/>
          </a:stretch>
        </p:blipFill>
        <p:spPr>
          <a:xfrm>
            <a:off x="2825252" y="1620200"/>
            <a:ext cx="1199173" cy="1299525"/>
          </a:xfrm>
          <a:prstGeom prst="rect">
            <a:avLst/>
          </a:prstGeom>
          <a:noFill/>
          <a:ln>
            <a:noFill/>
          </a:ln>
        </p:spPr>
      </p:pic>
      <p:pic>
        <p:nvPicPr>
          <p:cNvPr id="279" name="Google Shape;279;p13"/>
          <p:cNvPicPr preferRelativeResize="0"/>
          <p:nvPr/>
        </p:nvPicPr>
        <p:blipFill>
          <a:blip r:embed="rId6">
            <a:alphaModFix/>
          </a:blip>
          <a:stretch>
            <a:fillRect/>
          </a:stretch>
        </p:blipFill>
        <p:spPr>
          <a:xfrm>
            <a:off x="311700" y="3600450"/>
            <a:ext cx="998522" cy="1448100"/>
          </a:xfrm>
          <a:prstGeom prst="rect">
            <a:avLst/>
          </a:prstGeom>
          <a:noFill/>
          <a:ln>
            <a:noFill/>
          </a:ln>
        </p:spPr>
      </p:pic>
      <p:pic>
        <p:nvPicPr>
          <p:cNvPr id="280" name="Google Shape;280;p13"/>
          <p:cNvPicPr preferRelativeResize="0"/>
          <p:nvPr/>
        </p:nvPicPr>
        <p:blipFill>
          <a:blip r:embed="rId7">
            <a:alphaModFix/>
          </a:blip>
          <a:stretch>
            <a:fillRect/>
          </a:stretch>
        </p:blipFill>
        <p:spPr>
          <a:xfrm>
            <a:off x="419200" y="1648082"/>
            <a:ext cx="998525" cy="1243769"/>
          </a:xfrm>
          <a:prstGeom prst="rect">
            <a:avLst/>
          </a:prstGeom>
          <a:noFill/>
          <a:ln>
            <a:noFill/>
          </a:ln>
        </p:spPr>
      </p:pic>
      <p:pic>
        <p:nvPicPr>
          <p:cNvPr id="281" name="Google Shape;281;p13"/>
          <p:cNvPicPr preferRelativeResize="0"/>
          <p:nvPr/>
        </p:nvPicPr>
        <p:blipFill>
          <a:blip r:embed="rId8">
            <a:alphaModFix/>
          </a:blip>
          <a:stretch>
            <a:fillRect/>
          </a:stretch>
        </p:blipFill>
        <p:spPr>
          <a:xfrm>
            <a:off x="2877350" y="3605340"/>
            <a:ext cx="824075" cy="1236060"/>
          </a:xfrm>
          <a:prstGeom prst="rect">
            <a:avLst/>
          </a:prstGeom>
          <a:noFill/>
          <a:ln>
            <a:noFill/>
          </a:ln>
        </p:spPr>
      </p:pic>
      <p:pic>
        <p:nvPicPr>
          <p:cNvPr id="282" name="Google Shape;282;p13"/>
          <p:cNvPicPr preferRelativeResize="0"/>
          <p:nvPr/>
        </p:nvPicPr>
        <p:blipFill>
          <a:blip r:embed="rId9">
            <a:alphaModFix/>
          </a:blip>
          <a:stretch>
            <a:fillRect/>
          </a:stretch>
        </p:blipFill>
        <p:spPr>
          <a:xfrm>
            <a:off x="5246724" y="1792425"/>
            <a:ext cx="1346800" cy="1010072"/>
          </a:xfrm>
          <a:prstGeom prst="rect">
            <a:avLst/>
          </a:prstGeom>
          <a:noFill/>
          <a:ln>
            <a:noFill/>
          </a:ln>
        </p:spPr>
      </p:pic>
      <p:pic>
        <p:nvPicPr>
          <p:cNvPr id="283" name="Google Shape;283;p13"/>
          <p:cNvPicPr preferRelativeResize="0"/>
          <p:nvPr/>
        </p:nvPicPr>
        <p:blipFill>
          <a:blip r:embed="rId10">
            <a:alphaModFix/>
          </a:blip>
          <a:stretch>
            <a:fillRect/>
          </a:stretch>
        </p:blipFill>
        <p:spPr>
          <a:xfrm>
            <a:off x="6593525" y="1707500"/>
            <a:ext cx="824076" cy="1299525"/>
          </a:xfrm>
          <a:prstGeom prst="rect">
            <a:avLst/>
          </a:prstGeom>
          <a:noFill/>
          <a:ln>
            <a:noFill/>
          </a:ln>
        </p:spPr>
      </p:pic>
      <p:pic>
        <p:nvPicPr>
          <p:cNvPr id="284" name="Google Shape;284;p13"/>
          <p:cNvPicPr preferRelativeResize="0"/>
          <p:nvPr/>
        </p:nvPicPr>
        <p:blipFill>
          <a:blip r:embed="rId11">
            <a:alphaModFix/>
          </a:blip>
          <a:stretch>
            <a:fillRect/>
          </a:stretch>
        </p:blipFill>
        <p:spPr>
          <a:xfrm>
            <a:off x="7615411" y="1705126"/>
            <a:ext cx="917864" cy="1129675"/>
          </a:xfrm>
          <a:prstGeom prst="rect">
            <a:avLst/>
          </a:prstGeom>
          <a:noFill/>
          <a:ln>
            <a:noFill/>
          </a:ln>
        </p:spPr>
      </p:pic>
      <p:pic>
        <p:nvPicPr>
          <p:cNvPr id="285" name="Google Shape;285;p13"/>
          <p:cNvPicPr preferRelativeResize="0"/>
          <p:nvPr/>
        </p:nvPicPr>
        <p:blipFill>
          <a:blip r:embed="rId12">
            <a:alphaModFix/>
          </a:blip>
          <a:stretch>
            <a:fillRect/>
          </a:stretch>
        </p:blipFill>
        <p:spPr>
          <a:xfrm>
            <a:off x="5047600" y="3247250"/>
            <a:ext cx="1253013" cy="1169800"/>
          </a:xfrm>
          <a:prstGeom prst="rect">
            <a:avLst/>
          </a:prstGeom>
          <a:noFill/>
          <a:ln>
            <a:noFill/>
          </a:ln>
        </p:spPr>
      </p:pic>
      <p:pic>
        <p:nvPicPr>
          <p:cNvPr id="286" name="Google Shape;286;p13"/>
          <p:cNvPicPr preferRelativeResize="0"/>
          <p:nvPr/>
        </p:nvPicPr>
        <p:blipFill>
          <a:blip r:embed="rId13">
            <a:alphaModFix/>
          </a:blip>
          <a:stretch>
            <a:fillRect/>
          </a:stretch>
        </p:blipFill>
        <p:spPr>
          <a:xfrm>
            <a:off x="7516500" y="3517223"/>
            <a:ext cx="1346800" cy="873414"/>
          </a:xfrm>
          <a:prstGeom prst="rect">
            <a:avLst/>
          </a:prstGeom>
          <a:noFill/>
          <a:ln>
            <a:noFill/>
          </a:ln>
        </p:spPr>
      </p:pic>
      <p:pic>
        <p:nvPicPr>
          <p:cNvPr id="287" name="Google Shape;287;p13"/>
          <p:cNvPicPr preferRelativeResize="0"/>
          <p:nvPr/>
        </p:nvPicPr>
        <p:blipFill>
          <a:blip r:embed="rId14">
            <a:alphaModFix/>
          </a:blip>
          <a:stretch>
            <a:fillRect/>
          </a:stretch>
        </p:blipFill>
        <p:spPr>
          <a:xfrm>
            <a:off x="6397625" y="3166238"/>
            <a:ext cx="1021875" cy="1331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4"/>
          <p:cNvSpPr txBox="1">
            <a:spLocks noGrp="1"/>
          </p:cNvSpPr>
          <p:nvPr>
            <p:ph type="title"/>
          </p:nvPr>
        </p:nvSpPr>
        <p:spPr>
          <a:xfrm>
            <a:off x="51300" y="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Methods</a:t>
            </a:r>
            <a:br>
              <a:rPr lang="en-US"/>
            </a:br>
            <a:r>
              <a:rPr lang="en-US"/>
              <a:t>Materials  </a:t>
            </a:r>
            <a:endParaRPr/>
          </a:p>
        </p:txBody>
      </p:sp>
      <p:sp>
        <p:nvSpPr>
          <p:cNvPr id="293" name="Google Shape;293;p14"/>
          <p:cNvSpPr txBox="1">
            <a:spLocks noGrp="1"/>
          </p:cNvSpPr>
          <p:nvPr>
            <p:ph type="body" idx="1"/>
          </p:nvPr>
        </p:nvSpPr>
        <p:spPr>
          <a:xfrm>
            <a:off x="311700" y="1052462"/>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sz="1600" b="1"/>
              <a:t>               Familiar Artifacts  </a:t>
            </a:r>
            <a:endParaRPr sz="1600" b="1"/>
          </a:p>
        </p:txBody>
      </p:sp>
      <p:sp>
        <p:nvSpPr>
          <p:cNvPr id="294" name="Google Shape;294;p14"/>
          <p:cNvSpPr txBox="1">
            <a:spLocks noGrp="1"/>
          </p:cNvSpPr>
          <p:nvPr>
            <p:ph type="body" idx="2"/>
          </p:nvPr>
        </p:nvSpPr>
        <p:spPr>
          <a:xfrm>
            <a:off x="4844800" y="1052450"/>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US" sz="1600" b="1" dirty="0"/>
              <a:t>                Unfamiliar Artifacts  </a:t>
            </a:r>
            <a:endParaRPr sz="1600" b="1" dirty="0"/>
          </a:p>
        </p:txBody>
      </p:sp>
      <p:pic>
        <p:nvPicPr>
          <p:cNvPr id="295" name="Google Shape;295;p14"/>
          <p:cNvPicPr preferRelativeResize="0"/>
          <p:nvPr/>
        </p:nvPicPr>
        <p:blipFill>
          <a:blip r:embed="rId3">
            <a:alphaModFix/>
          </a:blip>
          <a:stretch>
            <a:fillRect/>
          </a:stretch>
        </p:blipFill>
        <p:spPr>
          <a:xfrm>
            <a:off x="311700" y="1490150"/>
            <a:ext cx="967792" cy="948050"/>
          </a:xfrm>
          <a:prstGeom prst="rect">
            <a:avLst/>
          </a:prstGeom>
          <a:noFill/>
          <a:ln>
            <a:noFill/>
          </a:ln>
        </p:spPr>
      </p:pic>
      <p:pic>
        <p:nvPicPr>
          <p:cNvPr id="296" name="Google Shape;296;p14"/>
          <p:cNvPicPr preferRelativeResize="0"/>
          <p:nvPr/>
        </p:nvPicPr>
        <p:blipFill>
          <a:blip r:embed="rId4">
            <a:alphaModFix/>
          </a:blip>
          <a:stretch>
            <a:fillRect/>
          </a:stretch>
        </p:blipFill>
        <p:spPr>
          <a:xfrm>
            <a:off x="1279500" y="1660575"/>
            <a:ext cx="1026138" cy="777625"/>
          </a:xfrm>
          <a:prstGeom prst="rect">
            <a:avLst/>
          </a:prstGeom>
          <a:noFill/>
          <a:ln>
            <a:noFill/>
          </a:ln>
        </p:spPr>
      </p:pic>
      <p:pic>
        <p:nvPicPr>
          <p:cNvPr id="297" name="Google Shape;297;p14"/>
          <p:cNvPicPr preferRelativeResize="0"/>
          <p:nvPr/>
        </p:nvPicPr>
        <p:blipFill>
          <a:blip r:embed="rId5">
            <a:alphaModFix/>
          </a:blip>
          <a:stretch>
            <a:fillRect/>
          </a:stretch>
        </p:blipFill>
        <p:spPr>
          <a:xfrm>
            <a:off x="2506100" y="1545824"/>
            <a:ext cx="1178368" cy="777625"/>
          </a:xfrm>
          <a:prstGeom prst="rect">
            <a:avLst/>
          </a:prstGeom>
          <a:noFill/>
          <a:ln>
            <a:noFill/>
          </a:ln>
        </p:spPr>
      </p:pic>
      <p:pic>
        <p:nvPicPr>
          <p:cNvPr id="298" name="Google Shape;298;p14"/>
          <p:cNvPicPr preferRelativeResize="0"/>
          <p:nvPr/>
        </p:nvPicPr>
        <p:blipFill>
          <a:blip r:embed="rId6">
            <a:alphaModFix/>
          </a:blip>
          <a:stretch>
            <a:fillRect/>
          </a:stretch>
        </p:blipFill>
        <p:spPr>
          <a:xfrm>
            <a:off x="2315300" y="3896150"/>
            <a:ext cx="1559971" cy="572700"/>
          </a:xfrm>
          <a:prstGeom prst="rect">
            <a:avLst/>
          </a:prstGeom>
          <a:noFill/>
          <a:ln>
            <a:noFill/>
          </a:ln>
        </p:spPr>
      </p:pic>
      <p:pic>
        <p:nvPicPr>
          <p:cNvPr id="299" name="Google Shape;299;p14"/>
          <p:cNvPicPr preferRelativeResize="0"/>
          <p:nvPr/>
        </p:nvPicPr>
        <p:blipFill>
          <a:blip r:embed="rId7">
            <a:alphaModFix/>
          </a:blip>
          <a:stretch>
            <a:fillRect/>
          </a:stretch>
        </p:blipFill>
        <p:spPr>
          <a:xfrm>
            <a:off x="392375" y="3510775"/>
            <a:ext cx="685000" cy="1138750"/>
          </a:xfrm>
          <a:prstGeom prst="rect">
            <a:avLst/>
          </a:prstGeom>
          <a:noFill/>
          <a:ln>
            <a:noFill/>
          </a:ln>
        </p:spPr>
      </p:pic>
      <p:pic>
        <p:nvPicPr>
          <p:cNvPr id="300" name="Google Shape;300;p14"/>
          <p:cNvPicPr preferRelativeResize="0"/>
          <p:nvPr/>
        </p:nvPicPr>
        <p:blipFill rotWithShape="1">
          <a:blip r:embed="rId8">
            <a:alphaModFix/>
          </a:blip>
          <a:srcRect l="31111" r="32470"/>
          <a:stretch/>
        </p:blipFill>
        <p:spPr>
          <a:xfrm>
            <a:off x="1495076" y="3122487"/>
            <a:ext cx="595000" cy="1616300"/>
          </a:xfrm>
          <a:prstGeom prst="rect">
            <a:avLst/>
          </a:prstGeom>
          <a:noFill/>
          <a:ln>
            <a:noFill/>
          </a:ln>
        </p:spPr>
      </p:pic>
      <p:pic>
        <p:nvPicPr>
          <p:cNvPr id="301" name="Google Shape;301;p14"/>
          <p:cNvPicPr preferRelativeResize="0"/>
          <p:nvPr/>
        </p:nvPicPr>
        <p:blipFill>
          <a:blip r:embed="rId9">
            <a:alphaModFix/>
          </a:blip>
          <a:stretch>
            <a:fillRect/>
          </a:stretch>
        </p:blipFill>
        <p:spPr>
          <a:xfrm>
            <a:off x="5024387" y="1615398"/>
            <a:ext cx="1267925" cy="867989"/>
          </a:xfrm>
          <a:prstGeom prst="rect">
            <a:avLst/>
          </a:prstGeom>
          <a:noFill/>
          <a:ln>
            <a:noFill/>
          </a:ln>
        </p:spPr>
      </p:pic>
      <p:pic>
        <p:nvPicPr>
          <p:cNvPr id="302" name="Google Shape;302;p14"/>
          <p:cNvPicPr preferRelativeResize="0"/>
          <p:nvPr/>
        </p:nvPicPr>
        <p:blipFill>
          <a:blip r:embed="rId10">
            <a:alphaModFix/>
          </a:blip>
          <a:stretch>
            <a:fillRect/>
          </a:stretch>
        </p:blipFill>
        <p:spPr>
          <a:xfrm>
            <a:off x="6377788" y="1540872"/>
            <a:ext cx="1267925" cy="1017028"/>
          </a:xfrm>
          <a:prstGeom prst="rect">
            <a:avLst/>
          </a:prstGeom>
          <a:noFill/>
          <a:ln>
            <a:noFill/>
          </a:ln>
        </p:spPr>
      </p:pic>
      <p:pic>
        <p:nvPicPr>
          <p:cNvPr id="303" name="Google Shape;303;p14"/>
          <p:cNvPicPr preferRelativeResize="0"/>
          <p:nvPr/>
        </p:nvPicPr>
        <p:blipFill>
          <a:blip r:embed="rId11">
            <a:alphaModFix/>
          </a:blip>
          <a:stretch>
            <a:fillRect/>
          </a:stretch>
        </p:blipFill>
        <p:spPr>
          <a:xfrm>
            <a:off x="7439675" y="1502967"/>
            <a:ext cx="1178375" cy="922408"/>
          </a:xfrm>
          <a:prstGeom prst="rect">
            <a:avLst/>
          </a:prstGeom>
          <a:noFill/>
          <a:ln>
            <a:noFill/>
          </a:ln>
        </p:spPr>
      </p:pic>
      <p:pic>
        <p:nvPicPr>
          <p:cNvPr id="304" name="Google Shape;304;p14"/>
          <p:cNvPicPr preferRelativeResize="0"/>
          <p:nvPr/>
        </p:nvPicPr>
        <p:blipFill>
          <a:blip r:embed="rId12">
            <a:alphaModFix/>
          </a:blip>
          <a:stretch>
            <a:fillRect/>
          </a:stretch>
        </p:blipFill>
        <p:spPr>
          <a:xfrm>
            <a:off x="5024387" y="3641468"/>
            <a:ext cx="1460475" cy="1082057"/>
          </a:xfrm>
          <a:prstGeom prst="rect">
            <a:avLst/>
          </a:prstGeom>
          <a:noFill/>
          <a:ln>
            <a:noFill/>
          </a:ln>
        </p:spPr>
      </p:pic>
      <p:pic>
        <p:nvPicPr>
          <p:cNvPr id="305" name="Google Shape;305;p14"/>
          <p:cNvPicPr preferRelativeResize="0"/>
          <p:nvPr/>
        </p:nvPicPr>
        <p:blipFill>
          <a:blip r:embed="rId13">
            <a:alphaModFix/>
          </a:blip>
          <a:stretch>
            <a:fillRect/>
          </a:stretch>
        </p:blipFill>
        <p:spPr>
          <a:xfrm>
            <a:off x="6377800" y="3355658"/>
            <a:ext cx="1052425" cy="1149967"/>
          </a:xfrm>
          <a:prstGeom prst="rect">
            <a:avLst/>
          </a:prstGeom>
          <a:noFill/>
          <a:ln>
            <a:noFill/>
          </a:ln>
        </p:spPr>
      </p:pic>
      <p:pic>
        <p:nvPicPr>
          <p:cNvPr id="306" name="Google Shape;306;p14"/>
          <p:cNvPicPr preferRelativeResize="0"/>
          <p:nvPr/>
        </p:nvPicPr>
        <p:blipFill>
          <a:blip r:embed="rId14">
            <a:alphaModFix/>
          </a:blip>
          <a:stretch>
            <a:fillRect/>
          </a:stretch>
        </p:blipFill>
        <p:spPr>
          <a:xfrm>
            <a:off x="7384225" y="3725625"/>
            <a:ext cx="1460475" cy="709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Methods </a:t>
            </a:r>
            <a:br>
              <a:rPr lang="en-US"/>
            </a:br>
            <a:r>
              <a:rPr lang="en-US"/>
              <a:t>Materials </a:t>
            </a:r>
            <a:endParaRPr/>
          </a:p>
        </p:txBody>
      </p:sp>
      <p:sp>
        <p:nvSpPr>
          <p:cNvPr id="228" name="Google Shape;228;p10"/>
          <p:cNvSpPr txBox="1">
            <a:spLocks noGrp="1"/>
          </p:cNvSpPr>
          <p:nvPr>
            <p:ph type="body" idx="1"/>
          </p:nvPr>
        </p:nvSpPr>
        <p:spPr>
          <a:xfrm>
            <a:off x="311700" y="12820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p>
        </p:txBody>
      </p:sp>
      <p:pic>
        <p:nvPicPr>
          <p:cNvPr id="229" name="Google Shape;229;p10"/>
          <p:cNvPicPr preferRelativeResize="0"/>
          <p:nvPr/>
        </p:nvPicPr>
        <p:blipFill rotWithShape="1">
          <a:blip r:embed="rId3">
            <a:alphaModFix/>
          </a:blip>
          <a:srcRect/>
          <a:stretch/>
        </p:blipFill>
        <p:spPr>
          <a:xfrm>
            <a:off x="1115475" y="1883625"/>
            <a:ext cx="2218525" cy="1716825"/>
          </a:xfrm>
          <a:prstGeom prst="rect">
            <a:avLst/>
          </a:prstGeom>
          <a:noFill/>
          <a:ln>
            <a:noFill/>
          </a:ln>
        </p:spPr>
      </p:pic>
      <p:pic>
        <p:nvPicPr>
          <p:cNvPr id="230" name="Google Shape;230;p10"/>
          <p:cNvPicPr preferRelativeResize="0"/>
          <p:nvPr/>
        </p:nvPicPr>
        <p:blipFill rotWithShape="1">
          <a:blip r:embed="rId4">
            <a:alphaModFix/>
          </a:blip>
          <a:srcRect/>
          <a:stretch/>
        </p:blipFill>
        <p:spPr>
          <a:xfrm>
            <a:off x="5748264" y="1883625"/>
            <a:ext cx="2359411" cy="1716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107163" y="19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Methods</a:t>
            </a:r>
            <a:br>
              <a:rPr lang="en-US"/>
            </a:br>
            <a:r>
              <a:rPr lang="en-US"/>
              <a:t>Procedure </a:t>
            </a:r>
            <a:endParaRPr/>
          </a:p>
        </p:txBody>
      </p:sp>
      <p:sp>
        <p:nvSpPr>
          <p:cNvPr id="312" name="Google Shape;312;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286000" lvl="0" indent="0" algn="l" rtl="0">
              <a:lnSpc>
                <a:spcPct val="115000"/>
              </a:lnSpc>
              <a:spcBef>
                <a:spcPts val="1200"/>
              </a:spcBef>
              <a:spcAft>
                <a:spcPts val="0"/>
              </a:spcAft>
              <a:buSzPts val="1800"/>
              <a:buNone/>
            </a:pPr>
            <a:endParaRPr sz="1600">
              <a:solidFill>
                <a:schemeClr val="dk1"/>
              </a:solidFill>
            </a:endParaRPr>
          </a:p>
          <a:p>
            <a:pPr marL="2286000" lvl="0" indent="0" algn="l" rtl="0">
              <a:lnSpc>
                <a:spcPct val="115000"/>
              </a:lnSpc>
              <a:spcBef>
                <a:spcPts val="1200"/>
              </a:spcBef>
              <a:spcAft>
                <a:spcPts val="0"/>
              </a:spcAft>
              <a:buSzPts val="1800"/>
              <a:buNone/>
            </a:pPr>
            <a:endParaRPr sz="1600">
              <a:solidFill>
                <a:schemeClr val="dk1"/>
              </a:solidFill>
            </a:endParaRPr>
          </a:p>
          <a:p>
            <a:pPr marL="2286000" lvl="0" indent="0" algn="l" rtl="0">
              <a:lnSpc>
                <a:spcPct val="115000"/>
              </a:lnSpc>
              <a:spcBef>
                <a:spcPts val="1200"/>
              </a:spcBef>
              <a:spcAft>
                <a:spcPts val="0"/>
              </a:spcAft>
              <a:buSzPts val="1800"/>
              <a:buNone/>
            </a:pPr>
            <a:endParaRPr sz="1600">
              <a:solidFill>
                <a:schemeClr val="dk1"/>
              </a:solidFill>
            </a:endParaRPr>
          </a:p>
          <a:p>
            <a:pPr marL="914400" lvl="1" indent="-228600" algn="l" rtl="0">
              <a:lnSpc>
                <a:spcPct val="115000"/>
              </a:lnSpc>
              <a:spcBef>
                <a:spcPts val="1200"/>
              </a:spcBef>
              <a:spcAft>
                <a:spcPts val="0"/>
              </a:spcAft>
              <a:buClr>
                <a:schemeClr val="dk1"/>
              </a:buClr>
              <a:buSzPts val="1600"/>
              <a:buNone/>
            </a:pPr>
            <a:endParaRPr sz="1600">
              <a:solidFill>
                <a:schemeClr val="dk1"/>
              </a:solidFill>
            </a:endParaRPr>
          </a:p>
        </p:txBody>
      </p:sp>
      <p:pic>
        <p:nvPicPr>
          <p:cNvPr id="313" name="Google Shape;313;p17"/>
          <p:cNvPicPr preferRelativeResize="0"/>
          <p:nvPr/>
        </p:nvPicPr>
        <p:blipFill rotWithShape="1">
          <a:blip r:embed="rId3">
            <a:alphaModFix/>
          </a:blip>
          <a:srcRect/>
          <a:stretch/>
        </p:blipFill>
        <p:spPr>
          <a:xfrm>
            <a:off x="2546607" y="3134328"/>
            <a:ext cx="1660800" cy="1285202"/>
          </a:xfrm>
          <a:prstGeom prst="rect">
            <a:avLst/>
          </a:prstGeom>
          <a:noFill/>
          <a:ln>
            <a:noFill/>
          </a:ln>
        </p:spPr>
      </p:pic>
      <p:pic>
        <p:nvPicPr>
          <p:cNvPr id="314" name="Google Shape;314;p17"/>
          <p:cNvPicPr preferRelativeResize="0"/>
          <p:nvPr/>
        </p:nvPicPr>
        <p:blipFill rotWithShape="1">
          <a:blip r:embed="rId4">
            <a:alphaModFix/>
          </a:blip>
          <a:srcRect/>
          <a:stretch/>
        </p:blipFill>
        <p:spPr>
          <a:xfrm>
            <a:off x="4806332" y="3134330"/>
            <a:ext cx="1766243" cy="1285200"/>
          </a:xfrm>
          <a:prstGeom prst="rect">
            <a:avLst/>
          </a:prstGeom>
          <a:noFill/>
          <a:ln>
            <a:noFill/>
          </a:ln>
        </p:spPr>
      </p:pic>
      <p:pic>
        <p:nvPicPr>
          <p:cNvPr id="315" name="Google Shape;315;p17"/>
          <p:cNvPicPr preferRelativeResize="0"/>
          <p:nvPr/>
        </p:nvPicPr>
        <p:blipFill rotWithShape="1">
          <a:blip r:embed="rId5">
            <a:alphaModFix/>
          </a:blip>
          <a:srcRect/>
          <a:stretch/>
        </p:blipFill>
        <p:spPr>
          <a:xfrm>
            <a:off x="3729711" y="882723"/>
            <a:ext cx="1251361" cy="1285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8"/>
          <p:cNvSpPr txBox="1">
            <a:spLocks noGrp="1"/>
          </p:cNvSpPr>
          <p:nvPr>
            <p:ph type="title"/>
          </p:nvPr>
        </p:nvSpPr>
        <p:spPr>
          <a:xfrm>
            <a:off x="173678" y="110724"/>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Results</a:t>
            </a:r>
            <a:endParaRPr/>
          </a:p>
        </p:txBody>
      </p:sp>
      <p:sp>
        <p:nvSpPr>
          <p:cNvPr id="321" name="Google Shape;321;p18"/>
          <p:cNvSpPr txBox="1">
            <a:spLocks noGrp="1"/>
          </p:cNvSpPr>
          <p:nvPr>
            <p:ph type="body" idx="1"/>
          </p:nvPr>
        </p:nvSpPr>
        <p:spPr>
          <a:xfrm>
            <a:off x="311700" y="863549"/>
            <a:ext cx="8520600" cy="4019001"/>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74844"/>
              <a:buNone/>
            </a:pPr>
            <a:r>
              <a:rPr lang="en-US" sz="2600" u="sng" dirty="0"/>
              <a:t>Dependent Variable</a:t>
            </a:r>
            <a:r>
              <a:rPr lang="en-US" sz="2600" dirty="0"/>
              <a:t>: </a:t>
            </a:r>
            <a:r>
              <a:rPr lang="en-US" sz="1900" dirty="0"/>
              <a:t>Correct identification of origins </a:t>
            </a:r>
            <a:endParaRPr sz="1900" dirty="0"/>
          </a:p>
          <a:p>
            <a:pPr marL="457200" lvl="1" indent="0" algn="l" rtl="0">
              <a:lnSpc>
                <a:spcPct val="115000"/>
              </a:lnSpc>
              <a:spcBef>
                <a:spcPts val="1200"/>
              </a:spcBef>
              <a:spcAft>
                <a:spcPts val="0"/>
              </a:spcAft>
              <a:buSzPct val="63063"/>
              <a:buNone/>
            </a:pPr>
            <a:r>
              <a:rPr lang="en-US" sz="1900" dirty="0"/>
              <a:t>Natural foods and non-food natural kinds grown in a garden </a:t>
            </a:r>
            <a:endParaRPr sz="1900" dirty="0"/>
          </a:p>
          <a:p>
            <a:pPr marL="457200" lvl="1" indent="0" algn="l" rtl="0">
              <a:lnSpc>
                <a:spcPct val="115000"/>
              </a:lnSpc>
              <a:spcBef>
                <a:spcPts val="1200"/>
              </a:spcBef>
              <a:spcAft>
                <a:spcPts val="0"/>
              </a:spcAft>
              <a:buSzPct val="63063"/>
              <a:buNone/>
            </a:pPr>
            <a:r>
              <a:rPr lang="en-US" sz="1900" dirty="0"/>
              <a:t>Processed foods and artifacts made in a factory  </a:t>
            </a:r>
            <a:endParaRPr sz="1900" dirty="0"/>
          </a:p>
          <a:p>
            <a:pPr marL="0" lvl="0" indent="0" algn="l" rtl="0">
              <a:lnSpc>
                <a:spcPct val="115000"/>
              </a:lnSpc>
              <a:spcBef>
                <a:spcPts val="1200"/>
              </a:spcBef>
              <a:spcAft>
                <a:spcPts val="0"/>
              </a:spcAft>
              <a:buSzPct val="74844"/>
              <a:buNone/>
            </a:pPr>
            <a:endParaRPr sz="2600" dirty="0"/>
          </a:p>
          <a:p>
            <a:pPr marL="0" lvl="0" indent="0" algn="l" rtl="0">
              <a:lnSpc>
                <a:spcPct val="115000"/>
              </a:lnSpc>
              <a:spcBef>
                <a:spcPts val="1200"/>
              </a:spcBef>
              <a:spcAft>
                <a:spcPts val="0"/>
              </a:spcAft>
              <a:buSzPct val="74844"/>
              <a:buNone/>
            </a:pPr>
            <a:r>
              <a:rPr lang="en-US" dirty="0"/>
              <a:t>3 (Age: 3-years, 4-years, adults) x 2 (Familiarity: familiar, unfamiliar) x 4 (Item: natural foods, processed foods, non-natural kinds, artifacts) repeated measures ANOVA </a:t>
            </a:r>
            <a:endParaRPr dirty="0"/>
          </a:p>
          <a:p>
            <a:pPr marL="0" lvl="0" indent="0" algn="l" rtl="0">
              <a:lnSpc>
                <a:spcPct val="115000"/>
              </a:lnSpc>
              <a:spcBef>
                <a:spcPts val="1200"/>
              </a:spcBef>
              <a:spcAft>
                <a:spcPts val="0"/>
              </a:spcAft>
              <a:buSzPct val="108108"/>
              <a:buNone/>
            </a:pPr>
            <a:endParaRPr dirty="0"/>
          </a:p>
          <a:p>
            <a:pPr marL="0" lvl="0" indent="0" algn="l" rtl="0">
              <a:lnSpc>
                <a:spcPct val="115000"/>
              </a:lnSpc>
              <a:spcBef>
                <a:spcPts val="1200"/>
              </a:spcBef>
              <a:spcAft>
                <a:spcPts val="0"/>
              </a:spcAft>
              <a:buSzPct val="108108"/>
              <a:buNone/>
            </a:pPr>
            <a:endParaRPr dirty="0"/>
          </a:p>
          <a:p>
            <a:pPr marL="0" lvl="0" indent="0" algn="l" rtl="0">
              <a:lnSpc>
                <a:spcPct val="115000"/>
              </a:lnSpc>
              <a:spcBef>
                <a:spcPts val="1200"/>
              </a:spcBef>
              <a:spcAft>
                <a:spcPts val="1200"/>
              </a:spcAft>
              <a:buSzPct val="108108"/>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Outline of Presentation </a:t>
            </a:r>
            <a:endParaRPr dirty="0"/>
          </a:p>
        </p:txBody>
      </p:sp>
      <p:sp>
        <p:nvSpPr>
          <p:cNvPr id="146" name="Google Shape;146;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rtl="0" fontAlgn="base">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C</a:t>
            </a:r>
            <a:r>
              <a:rPr lang="en-US" sz="1800" b="0" i="0" u="none" strike="noStrike" dirty="0">
                <a:solidFill>
                  <a:srgbClr val="595959"/>
                </a:solidFill>
                <a:effectLst/>
                <a:latin typeface="Arial" panose="020B0604020202020204" pitchFamily="34" charset="0"/>
              </a:rPr>
              <a:t>ategorization by origins</a:t>
            </a:r>
          </a:p>
          <a:p>
            <a:pPr rtl="0" fontAlgn="base">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Categorization of foods</a:t>
            </a:r>
            <a:endParaRPr lang="en-US" sz="1800"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Hypothesis</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Methods</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Participants</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Stimuli</a:t>
            </a:r>
          </a:p>
          <a:p>
            <a:pPr marL="742950" lvl="1" indent="-285750" rtl="0" fontAlgn="base">
              <a:spcBef>
                <a:spcPts val="0"/>
              </a:spcBef>
              <a:spcAft>
                <a:spcPts val="0"/>
              </a:spcAft>
              <a:buFont typeface="Arial" panose="020B0604020202020204" pitchFamily="34" charset="0"/>
              <a:buChar char="•"/>
            </a:pPr>
            <a:r>
              <a:rPr lang="en-US" dirty="0">
                <a:solidFill>
                  <a:srgbClr val="595959"/>
                </a:solidFill>
                <a:latin typeface="Arial" panose="020B0604020202020204" pitchFamily="34" charset="0"/>
              </a:rPr>
              <a:t>Procedure</a:t>
            </a:r>
            <a:endParaRPr lang="en-US" sz="1400"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Results</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Discussion &amp; Conclusions</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Future directions</a:t>
            </a:r>
          </a:p>
          <a:p>
            <a:pPr marL="457200" lvl="0" indent="-228600" algn="l" rtl="0">
              <a:lnSpc>
                <a:spcPct val="115000"/>
              </a:lnSpc>
              <a:spcBef>
                <a:spcPts val="0"/>
              </a:spcBef>
              <a:spcAft>
                <a:spcPts val="0"/>
              </a:spcAft>
              <a:buSzPts val="1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a:spLocks noGrp="1"/>
          </p:cNvSpPr>
          <p:nvPr>
            <p:ph type="title"/>
          </p:nvPr>
        </p:nvSpPr>
        <p:spPr>
          <a:xfrm>
            <a:off x="0" y="205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Age x Familiarity x Item Interaction </a:t>
            </a:r>
            <a:br>
              <a:rPr lang="en-US"/>
            </a:br>
            <a:r>
              <a:rPr lang="en-US" sz="2000" i="1"/>
              <a:t>F</a:t>
            </a:r>
            <a:r>
              <a:rPr lang="en-US" sz="2000"/>
              <a:t>(6, 231) = 5.14, </a:t>
            </a:r>
            <a:r>
              <a:rPr lang="en-US" sz="2000" i="1"/>
              <a:t>p</a:t>
            </a:r>
            <a:r>
              <a:rPr lang="en-US" sz="2000"/>
              <a:t> &lt; .001</a:t>
            </a:r>
            <a:endParaRPr/>
          </a:p>
        </p:txBody>
      </p:sp>
      <p:graphicFrame>
        <p:nvGraphicFramePr>
          <p:cNvPr id="327" name="Google Shape;327;p19"/>
          <p:cNvGraphicFramePr/>
          <p:nvPr/>
        </p:nvGraphicFramePr>
        <p:xfrm>
          <a:off x="141889" y="886347"/>
          <a:ext cx="9002111" cy="4105275"/>
        </p:xfrm>
        <a:graphic>
          <a:graphicData uri="http://schemas.openxmlformats.org/drawingml/2006/chart">
            <c:chart xmlns:c="http://schemas.openxmlformats.org/drawingml/2006/chart" xmlns:r="http://schemas.openxmlformats.org/officeDocument/2006/relationships" r:id="rId3"/>
          </a:graphicData>
        </a:graphic>
      </p:graphicFrame>
      <p:sp>
        <p:nvSpPr>
          <p:cNvPr id="328" name="Google Shape;328;p19"/>
          <p:cNvSpPr txBox="1"/>
          <p:nvPr/>
        </p:nvSpPr>
        <p:spPr>
          <a:xfrm>
            <a:off x="3943186" y="4688377"/>
            <a:ext cx="2632841" cy="4551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Type of Item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Discussion &amp; Conclusions   </a:t>
            </a:r>
            <a:endParaRPr/>
          </a:p>
        </p:txBody>
      </p:sp>
      <p:sp>
        <p:nvSpPr>
          <p:cNvPr id="334" name="Google Shape;33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dirty="0"/>
              <a:t>Support for hypothesis</a:t>
            </a:r>
          </a:p>
          <a:p>
            <a:pPr marL="914400" lvl="1" indent="-317500" algn="l" rtl="0">
              <a:lnSpc>
                <a:spcPct val="115000"/>
              </a:lnSpc>
              <a:spcBef>
                <a:spcPts val="0"/>
              </a:spcBef>
              <a:spcAft>
                <a:spcPts val="0"/>
              </a:spcAft>
              <a:buSzPts val="1400"/>
              <a:buChar char="○"/>
            </a:pPr>
            <a:r>
              <a:rPr lang="en-US" dirty="0"/>
              <a:t>Natural foods vs. Processed foods</a:t>
            </a:r>
          </a:p>
          <a:p>
            <a:pPr marL="914400" lvl="1" indent="-317500" algn="l" rtl="0">
              <a:lnSpc>
                <a:spcPct val="115000"/>
              </a:lnSpc>
              <a:spcBef>
                <a:spcPts val="0"/>
              </a:spcBef>
              <a:spcAft>
                <a:spcPts val="0"/>
              </a:spcAft>
              <a:buSzPts val="1400"/>
              <a:buChar char="○"/>
            </a:pPr>
            <a:r>
              <a:rPr lang="en-US" dirty="0"/>
              <a:t>Non-foods vs. Foods</a:t>
            </a:r>
          </a:p>
          <a:p>
            <a:pPr marL="914400" lvl="1" indent="-317500" algn="l" rtl="0">
              <a:lnSpc>
                <a:spcPct val="115000"/>
              </a:lnSpc>
              <a:spcBef>
                <a:spcPts val="0"/>
              </a:spcBef>
              <a:spcAft>
                <a:spcPts val="0"/>
              </a:spcAft>
              <a:buSzPts val="1400"/>
              <a:buChar char="○"/>
            </a:pPr>
            <a:r>
              <a:rPr lang="en-US" dirty="0"/>
              <a:t>Experience matters</a:t>
            </a:r>
          </a:p>
          <a:p>
            <a:pPr marL="457200" lvl="0" indent="-342900" algn="l" rtl="0">
              <a:lnSpc>
                <a:spcPct val="115000"/>
              </a:lnSpc>
              <a:spcBef>
                <a:spcPts val="0"/>
              </a:spcBef>
              <a:spcAft>
                <a:spcPts val="0"/>
              </a:spcAft>
              <a:buSzPts val="1800"/>
              <a:buChar char="●"/>
            </a:pPr>
            <a:r>
              <a:rPr lang="en-US" dirty="0"/>
              <a:t>Properties associated with natural foods that allow for better responses</a:t>
            </a:r>
            <a:endParaRPr dirty="0"/>
          </a:p>
          <a:p>
            <a:pPr marL="457200" lvl="0" indent="-342900" algn="l" rtl="0">
              <a:lnSpc>
                <a:spcPct val="115000"/>
              </a:lnSpc>
              <a:spcBef>
                <a:spcPts val="0"/>
              </a:spcBef>
              <a:spcAft>
                <a:spcPts val="0"/>
              </a:spcAft>
              <a:buSzPts val="1800"/>
              <a:buChar char="●"/>
            </a:pPr>
            <a:r>
              <a:rPr lang="en-US" dirty="0"/>
              <a:t>May have a separate developmental timeline for knowledge of foods vs. knowledge of non-foods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Future Directions </a:t>
            </a:r>
            <a:endParaRPr/>
          </a:p>
        </p:txBody>
      </p:sp>
      <p:sp>
        <p:nvSpPr>
          <p:cNvPr id="340" name="Google Shape;340;p21"/>
          <p:cNvSpPr txBox="1">
            <a:spLocks noGrp="1"/>
          </p:cNvSpPr>
          <p:nvPr>
            <p:ph type="body" idx="1"/>
          </p:nvPr>
        </p:nvSpPr>
        <p:spPr>
          <a:xfrm>
            <a:off x="181071" y="921363"/>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dirty="0"/>
              <a:t>Role of healthfulness</a:t>
            </a:r>
            <a:endParaRPr dirty="0"/>
          </a:p>
          <a:p>
            <a:pPr marL="457200" lvl="0" indent="-342900" algn="l" rtl="0">
              <a:lnSpc>
                <a:spcPct val="115000"/>
              </a:lnSpc>
              <a:spcBef>
                <a:spcPts val="0"/>
              </a:spcBef>
              <a:spcAft>
                <a:spcPts val="0"/>
              </a:spcAft>
              <a:buSzPts val="1800"/>
              <a:buChar char="●"/>
            </a:pPr>
            <a:r>
              <a:rPr lang="en-US" dirty="0"/>
              <a:t>Natural vs. processed foods</a:t>
            </a:r>
          </a:p>
          <a:p>
            <a:pPr marL="457200" lvl="0" indent="-342900" algn="l" rtl="0">
              <a:lnSpc>
                <a:spcPct val="115000"/>
              </a:lnSpc>
              <a:spcBef>
                <a:spcPts val="0"/>
              </a:spcBef>
              <a:spcAft>
                <a:spcPts val="0"/>
              </a:spcAft>
              <a:buSzPts val="1800"/>
              <a:buChar char="●"/>
            </a:pPr>
            <a:endParaRPr lang="en-US" dirty="0"/>
          </a:p>
          <a:p>
            <a:pPr marL="457200" lvl="0" indent="-342900" algn="l" rtl="0">
              <a:lnSpc>
                <a:spcPct val="115000"/>
              </a:lnSpc>
              <a:spcBef>
                <a:spcPts val="0"/>
              </a:spcBef>
              <a:spcAft>
                <a:spcPts val="0"/>
              </a:spcAft>
              <a:buSzPts val="1800"/>
              <a:buChar char="●"/>
            </a:pPr>
            <a:endParaRPr lang="en-US" dirty="0"/>
          </a:p>
          <a:p>
            <a:pPr marL="457200" lvl="0" indent="-342900" algn="l" rtl="0">
              <a:lnSpc>
                <a:spcPct val="115000"/>
              </a:lnSpc>
              <a:spcBef>
                <a:spcPts val="0"/>
              </a:spcBef>
              <a:spcAft>
                <a:spcPts val="0"/>
              </a:spcAft>
              <a:buSzPts val="1800"/>
              <a:buChar char="●"/>
            </a:pPr>
            <a:endParaRPr lang="en-US" dirty="0"/>
          </a:p>
          <a:p>
            <a:pPr marL="457200" lvl="0" indent="-342900" algn="l" rtl="0">
              <a:lnSpc>
                <a:spcPct val="115000"/>
              </a:lnSpc>
              <a:spcBef>
                <a:spcPts val="0"/>
              </a:spcBef>
              <a:spcAft>
                <a:spcPts val="0"/>
              </a:spcAft>
              <a:buSzPts val="1800"/>
              <a:buChar char="●"/>
            </a:pPr>
            <a:endParaRPr lang="en-US" dirty="0"/>
          </a:p>
          <a:p>
            <a:pPr marL="457200" lvl="0" indent="-342900" algn="l" rtl="0">
              <a:lnSpc>
                <a:spcPct val="115000"/>
              </a:lnSpc>
              <a:spcBef>
                <a:spcPts val="0"/>
              </a:spcBef>
              <a:spcAft>
                <a:spcPts val="0"/>
              </a:spcAft>
              <a:buSzPts val="1800"/>
              <a:buChar char="●"/>
            </a:pPr>
            <a:endParaRPr dirty="0"/>
          </a:p>
        </p:txBody>
      </p:sp>
      <p:pic>
        <p:nvPicPr>
          <p:cNvPr id="1026" name="Picture 2">
            <a:extLst>
              <a:ext uri="{FF2B5EF4-FFF2-40B4-BE49-F238E27FC236}">
                <a16:creationId xmlns:a16="http://schemas.microsoft.com/office/drawing/2014/main" id="{0BF01384-5A8E-492F-83A7-0A46DB97C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29" y="2783950"/>
            <a:ext cx="172402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sauce White Background High Res Stock Images | Shutterstock">
            <a:extLst>
              <a:ext uri="{FF2B5EF4-FFF2-40B4-BE49-F238E27FC236}">
                <a16:creationId xmlns:a16="http://schemas.microsoft.com/office/drawing/2014/main" id="{7DD6B7F9-E76B-43D0-AF57-DE88B3F43C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636" b="14937"/>
          <a:stretch/>
        </p:blipFill>
        <p:spPr bwMode="auto">
          <a:xfrm>
            <a:off x="3037898" y="2858372"/>
            <a:ext cx="2544832" cy="1765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sty Homemade Apple Pie On White Background Wall Mural | Wallpaper  Murals-Leonid">
            <a:extLst>
              <a:ext uri="{FF2B5EF4-FFF2-40B4-BE49-F238E27FC236}">
                <a16:creationId xmlns:a16="http://schemas.microsoft.com/office/drawing/2014/main" id="{C0CF17E2-1E6E-4617-8BCE-C98ED95003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708" b="4973"/>
          <a:stretch/>
        </p:blipFill>
        <p:spPr bwMode="auto">
          <a:xfrm>
            <a:off x="6225170" y="2718357"/>
            <a:ext cx="2544833" cy="2045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US" sz="2500"/>
              <a:t>Thank you! </a:t>
            </a:r>
            <a:endParaRPr sz="2500"/>
          </a:p>
        </p:txBody>
      </p:sp>
      <p:sp>
        <p:nvSpPr>
          <p:cNvPr id="346" name="Google Shape;346;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dirty="0"/>
          </a:p>
        </p:txBody>
      </p:sp>
      <p:pic>
        <p:nvPicPr>
          <p:cNvPr id="347" name="Google Shape;347;p22"/>
          <p:cNvPicPr preferRelativeResize="0"/>
          <p:nvPr/>
        </p:nvPicPr>
        <p:blipFill>
          <a:blip r:embed="rId3">
            <a:alphaModFix/>
          </a:blip>
          <a:stretch>
            <a:fillRect/>
          </a:stretch>
        </p:blipFill>
        <p:spPr>
          <a:xfrm>
            <a:off x="6420928" y="99962"/>
            <a:ext cx="2133600" cy="2105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Questions? </a:t>
            </a:r>
            <a:endParaRPr/>
          </a:p>
        </p:txBody>
      </p:sp>
      <p:sp>
        <p:nvSpPr>
          <p:cNvPr id="353" name="Google Shape;353;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c7f1a7355f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Categorization</a:t>
            </a:r>
            <a:endParaRPr/>
          </a:p>
        </p:txBody>
      </p:sp>
      <p:sp>
        <p:nvSpPr>
          <p:cNvPr id="152" name="Google Shape;152;gc7f1a7355f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dirty="0"/>
              <a:t>Process by which we identify everything in our world and allows us to maneuver through it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457200" lvl="0" indent="-342900" algn="l" rtl="0">
              <a:spcBef>
                <a:spcPts val="0"/>
              </a:spcBef>
              <a:spcAft>
                <a:spcPts val="0"/>
              </a:spcAft>
              <a:buSzPts val="1800"/>
              <a:buChar char="●"/>
            </a:pPr>
            <a:r>
              <a:rPr lang="en-US" dirty="0"/>
              <a:t>Previous research shows that we categorize differently based upon an item’s origin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125800" y="1599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Categorization of Non-Foods</a:t>
            </a:r>
            <a:endParaRPr/>
          </a:p>
          <a:p>
            <a:pPr marL="0" lvl="0" indent="0" algn="l" rtl="0">
              <a:lnSpc>
                <a:spcPct val="100000"/>
              </a:lnSpc>
              <a:spcBef>
                <a:spcPts val="0"/>
              </a:spcBef>
              <a:spcAft>
                <a:spcPts val="0"/>
              </a:spcAft>
              <a:buSzPct val="111111"/>
              <a:buNone/>
            </a:pPr>
            <a:r>
              <a:rPr lang="en-US"/>
              <a:t>Artifacts  </a:t>
            </a:r>
            <a:endParaRPr/>
          </a:p>
        </p:txBody>
      </p:sp>
      <p:sp>
        <p:nvSpPr>
          <p:cNvPr id="158" name="Google Shape;158;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38437" algn="l" rtl="0">
              <a:lnSpc>
                <a:spcPct val="115000"/>
              </a:lnSpc>
              <a:spcBef>
                <a:spcPts val="0"/>
              </a:spcBef>
              <a:spcAft>
                <a:spcPts val="0"/>
              </a:spcAft>
              <a:buClr>
                <a:schemeClr val="dk1"/>
              </a:buClr>
              <a:buSzPts val="1730"/>
              <a:buChar char="●"/>
            </a:pPr>
            <a:r>
              <a:rPr lang="en-US" dirty="0">
                <a:solidFill>
                  <a:schemeClr val="dk1"/>
                </a:solidFill>
              </a:rPr>
              <a:t>Past research has indicated that children categorize:</a:t>
            </a:r>
            <a:endParaRPr dirty="0">
              <a:solidFill>
                <a:schemeClr val="dk1"/>
              </a:solidFill>
            </a:endParaRPr>
          </a:p>
          <a:p>
            <a:pPr marL="914400" lvl="1" indent="-338437" algn="l" rtl="0">
              <a:lnSpc>
                <a:spcPct val="115000"/>
              </a:lnSpc>
              <a:spcBef>
                <a:spcPts val="0"/>
              </a:spcBef>
              <a:spcAft>
                <a:spcPts val="0"/>
              </a:spcAft>
              <a:buClr>
                <a:schemeClr val="dk1"/>
              </a:buClr>
              <a:buSzPts val="1730"/>
              <a:buChar char="○"/>
            </a:pPr>
            <a:r>
              <a:rPr lang="en-US" sz="1800" b="1" dirty="0">
                <a:solidFill>
                  <a:schemeClr val="dk1"/>
                </a:solidFill>
              </a:rPr>
              <a:t> Artifacts</a:t>
            </a:r>
            <a:r>
              <a:rPr lang="en-US" sz="1800" dirty="0">
                <a:solidFill>
                  <a:schemeClr val="dk1"/>
                </a:solidFill>
              </a:rPr>
              <a:t> based upon their intended function, and not upon their external properties </a:t>
            </a:r>
            <a:endParaRPr sz="1800" dirty="0"/>
          </a:p>
          <a:p>
            <a:pPr marL="914400" lvl="1" indent="-228600" algn="l" rtl="0">
              <a:lnSpc>
                <a:spcPct val="115000"/>
              </a:lnSpc>
              <a:spcBef>
                <a:spcPts val="0"/>
              </a:spcBef>
              <a:spcAft>
                <a:spcPts val="0"/>
              </a:spcAft>
              <a:buClr>
                <a:schemeClr val="dk1"/>
              </a:buClr>
              <a:buSzPts val="1730"/>
              <a:buNone/>
            </a:pPr>
            <a:endParaRPr sz="1600" dirty="0">
              <a:solidFill>
                <a:schemeClr val="dk1"/>
              </a:solidFill>
            </a:endParaRPr>
          </a:p>
          <a:p>
            <a:pPr marL="1371600" lvl="2" indent="-325737" algn="l" rtl="0">
              <a:lnSpc>
                <a:spcPct val="115000"/>
              </a:lnSpc>
              <a:spcBef>
                <a:spcPts val="0"/>
              </a:spcBef>
              <a:spcAft>
                <a:spcPts val="0"/>
              </a:spcAft>
              <a:buClr>
                <a:schemeClr val="dk1"/>
              </a:buClr>
              <a:buSzPts val="1530"/>
              <a:buChar char="■"/>
            </a:pPr>
            <a:r>
              <a:rPr lang="en-US" dirty="0" err="1">
                <a:solidFill>
                  <a:schemeClr val="dk1"/>
                </a:solidFill>
              </a:rPr>
              <a:t>Kemler</a:t>
            </a:r>
            <a:r>
              <a:rPr lang="en-US" dirty="0">
                <a:solidFill>
                  <a:schemeClr val="dk1"/>
                </a:solidFill>
              </a:rPr>
              <a:t> Nelson, et al. (2000), German &amp; Johnson (2002), Bloom (1998) </a:t>
            </a:r>
            <a:endParaRPr dirty="0">
              <a:solidFill>
                <a:schemeClr val="dk1"/>
              </a:solidFill>
            </a:endParaRPr>
          </a:p>
        </p:txBody>
      </p:sp>
      <p:sp>
        <p:nvSpPr>
          <p:cNvPr id="159" name="Google Shape;159;p3"/>
          <p:cNvSpPr txBox="1"/>
          <p:nvPr/>
        </p:nvSpPr>
        <p:spPr>
          <a:xfrm>
            <a:off x="5784750" y="3047700"/>
            <a:ext cx="45441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60" name="Google Shape;160;p3"/>
          <p:cNvPicPr preferRelativeResize="0"/>
          <p:nvPr/>
        </p:nvPicPr>
        <p:blipFill rotWithShape="1">
          <a:blip r:embed="rId3">
            <a:alphaModFix/>
          </a:blip>
          <a:srcRect b="7149"/>
          <a:stretch/>
        </p:blipFill>
        <p:spPr>
          <a:xfrm>
            <a:off x="3326100" y="3273275"/>
            <a:ext cx="2491775" cy="1661025"/>
          </a:xfrm>
          <a:prstGeom prst="rect">
            <a:avLst/>
          </a:prstGeom>
          <a:noFill/>
          <a:ln>
            <a:noFill/>
          </a:ln>
        </p:spPr>
      </p:pic>
      <p:pic>
        <p:nvPicPr>
          <p:cNvPr id="161" name="Google Shape;161;p3"/>
          <p:cNvPicPr preferRelativeResize="0"/>
          <p:nvPr/>
        </p:nvPicPr>
        <p:blipFill>
          <a:blip r:embed="rId4">
            <a:alphaModFix/>
          </a:blip>
          <a:stretch>
            <a:fillRect/>
          </a:stretch>
        </p:blipFill>
        <p:spPr>
          <a:xfrm>
            <a:off x="6618375" y="2778363"/>
            <a:ext cx="1525675" cy="2290749"/>
          </a:xfrm>
          <a:prstGeom prst="rect">
            <a:avLst/>
          </a:prstGeom>
          <a:noFill/>
          <a:ln>
            <a:noFill/>
          </a:ln>
        </p:spPr>
      </p:pic>
      <p:pic>
        <p:nvPicPr>
          <p:cNvPr id="162" name="Google Shape;162;p3"/>
          <p:cNvPicPr preferRelativeResize="0"/>
          <p:nvPr/>
        </p:nvPicPr>
        <p:blipFill>
          <a:blip r:embed="rId5">
            <a:alphaModFix/>
          </a:blip>
          <a:stretch>
            <a:fillRect/>
          </a:stretch>
        </p:blipFill>
        <p:spPr>
          <a:xfrm>
            <a:off x="125806" y="2913177"/>
            <a:ext cx="3131768" cy="2021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171450" y="19201"/>
            <a:ext cx="6172200" cy="74295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a:t>Kemler Nelson et al. (2000) </a:t>
            </a:r>
            <a:endParaRPr/>
          </a:p>
        </p:txBody>
      </p:sp>
      <p:sp>
        <p:nvSpPr>
          <p:cNvPr id="169" name="Google Shape;169;p4"/>
          <p:cNvSpPr txBox="1">
            <a:spLocks noGrp="1"/>
          </p:cNvSpPr>
          <p:nvPr>
            <p:ph type="body" idx="1"/>
          </p:nvPr>
        </p:nvSpPr>
        <p:spPr>
          <a:xfrm>
            <a:off x="457200" y="914400"/>
            <a:ext cx="8229600" cy="370332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p>
        </p:txBody>
      </p:sp>
      <p:pic>
        <p:nvPicPr>
          <p:cNvPr id="170" name="Google Shape;170;p4"/>
          <p:cNvPicPr preferRelativeResize="0"/>
          <p:nvPr/>
        </p:nvPicPr>
        <p:blipFill rotWithShape="1">
          <a:blip r:embed="rId3">
            <a:alphaModFix/>
          </a:blip>
          <a:srcRect l="10706" t="14521" r="9001" b="16172"/>
          <a:stretch/>
        </p:blipFill>
        <p:spPr>
          <a:xfrm>
            <a:off x="4917280" y="-30004"/>
            <a:ext cx="2357438" cy="1500188"/>
          </a:xfrm>
          <a:prstGeom prst="rect">
            <a:avLst/>
          </a:prstGeom>
          <a:noFill/>
          <a:ln>
            <a:noFill/>
          </a:ln>
        </p:spPr>
      </p:pic>
      <p:pic>
        <p:nvPicPr>
          <p:cNvPr id="171" name="Google Shape;171;p4"/>
          <p:cNvPicPr preferRelativeResize="0"/>
          <p:nvPr/>
        </p:nvPicPr>
        <p:blipFill rotWithShape="1">
          <a:blip r:embed="rId4">
            <a:alphaModFix/>
          </a:blip>
          <a:srcRect/>
          <a:stretch/>
        </p:blipFill>
        <p:spPr>
          <a:xfrm>
            <a:off x="3257550" y="1420979"/>
            <a:ext cx="5724525" cy="37033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c7f1a7355f_0_5"/>
          <p:cNvSpPr txBox="1">
            <a:spLocks noGrp="1"/>
          </p:cNvSpPr>
          <p:nvPr>
            <p:ph type="title"/>
          </p:nvPr>
        </p:nvSpPr>
        <p:spPr>
          <a:xfrm>
            <a:off x="101000" y="122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Categorization of Non-Foods</a:t>
            </a:r>
            <a:endParaRPr/>
          </a:p>
          <a:p>
            <a:pPr marL="0" lvl="0" indent="0" algn="l" rtl="0">
              <a:spcBef>
                <a:spcPts val="0"/>
              </a:spcBef>
              <a:spcAft>
                <a:spcPts val="0"/>
              </a:spcAft>
              <a:buNone/>
            </a:pPr>
            <a:r>
              <a:rPr lang="en-US"/>
              <a:t>Natural Kinds</a:t>
            </a:r>
            <a:endParaRPr/>
          </a:p>
          <a:p>
            <a:pPr marL="0" lvl="0" indent="0" algn="l" rtl="0">
              <a:spcBef>
                <a:spcPts val="0"/>
              </a:spcBef>
              <a:spcAft>
                <a:spcPts val="0"/>
              </a:spcAft>
              <a:buClr>
                <a:schemeClr val="dk1"/>
              </a:buClr>
              <a:buSzPct val="111111"/>
              <a:buFont typeface="Arial"/>
              <a:buNone/>
            </a:pPr>
            <a:endParaRPr/>
          </a:p>
        </p:txBody>
      </p:sp>
      <p:sp>
        <p:nvSpPr>
          <p:cNvPr id="177" name="Google Shape;177;gc7f1a7355f_0_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8437" algn="l" rtl="0">
              <a:spcBef>
                <a:spcPts val="0"/>
              </a:spcBef>
              <a:spcAft>
                <a:spcPts val="0"/>
              </a:spcAft>
              <a:buClr>
                <a:schemeClr val="dk1"/>
              </a:buClr>
              <a:buSzPts val="1730"/>
              <a:buChar char="●"/>
            </a:pPr>
            <a:r>
              <a:rPr lang="en-US" dirty="0">
                <a:solidFill>
                  <a:schemeClr val="dk1"/>
                </a:solidFill>
              </a:rPr>
              <a:t>Past research has indicated that children categorize:</a:t>
            </a:r>
            <a:endParaRPr b="1" dirty="0">
              <a:solidFill>
                <a:schemeClr val="dk1"/>
              </a:solidFill>
            </a:endParaRPr>
          </a:p>
          <a:p>
            <a:pPr marL="914400" lvl="1" indent="-330200" algn="l" rtl="0">
              <a:spcBef>
                <a:spcPts val="0"/>
              </a:spcBef>
              <a:spcAft>
                <a:spcPts val="0"/>
              </a:spcAft>
              <a:buClr>
                <a:schemeClr val="dk1"/>
              </a:buClr>
              <a:buSzPts val="1600"/>
              <a:buChar char="○"/>
            </a:pPr>
            <a:r>
              <a:rPr lang="en-US" sz="1800" b="1" dirty="0">
                <a:solidFill>
                  <a:schemeClr val="dk1"/>
                </a:solidFill>
              </a:rPr>
              <a:t>Natural kinds</a:t>
            </a:r>
            <a:r>
              <a:rPr lang="en-US" sz="1800" dirty="0">
                <a:solidFill>
                  <a:schemeClr val="dk1"/>
                </a:solidFill>
              </a:rPr>
              <a:t> based upon their internal properties, and not upon their external properties</a:t>
            </a:r>
            <a:endParaRPr sz="1800" dirty="0">
              <a:solidFill>
                <a:schemeClr val="dk1"/>
              </a:solidFill>
            </a:endParaRPr>
          </a:p>
          <a:p>
            <a:pPr marL="1371600" lvl="2" indent="-317500" algn="l" rtl="0">
              <a:spcBef>
                <a:spcPts val="0"/>
              </a:spcBef>
              <a:spcAft>
                <a:spcPts val="0"/>
              </a:spcAft>
              <a:buClr>
                <a:schemeClr val="dk1"/>
              </a:buClr>
              <a:buSzPts val="1400"/>
              <a:buChar char="■"/>
            </a:pPr>
            <a:r>
              <a:rPr lang="en-US" dirty="0">
                <a:solidFill>
                  <a:schemeClr val="dk1"/>
                </a:solidFill>
              </a:rPr>
              <a:t>Keil (1992), Gelman (2004), </a:t>
            </a:r>
            <a:r>
              <a:rPr lang="en-US" dirty="0" err="1">
                <a:solidFill>
                  <a:schemeClr val="dk1"/>
                </a:solidFill>
              </a:rPr>
              <a:t>Ahn</a:t>
            </a:r>
            <a:r>
              <a:rPr lang="en-US" dirty="0">
                <a:solidFill>
                  <a:schemeClr val="dk1"/>
                </a:solidFill>
              </a:rPr>
              <a:t> (1998) </a:t>
            </a:r>
            <a:endParaRPr dirty="0">
              <a:solidFill>
                <a:schemeClr val="dk1"/>
              </a:solidFill>
            </a:endParaRPr>
          </a:p>
          <a:p>
            <a:pPr marL="0" lvl="0" indent="0" algn="l" rtl="0">
              <a:spcBef>
                <a:spcPts val="0"/>
              </a:spcBef>
              <a:spcAft>
                <a:spcPts val="0"/>
              </a:spcAft>
              <a:buNone/>
            </a:pPr>
            <a:endParaRPr dirty="0"/>
          </a:p>
        </p:txBody>
      </p:sp>
      <p:pic>
        <p:nvPicPr>
          <p:cNvPr id="178" name="Google Shape;178;gc7f1a7355f_0_5"/>
          <p:cNvPicPr preferRelativeResize="0"/>
          <p:nvPr/>
        </p:nvPicPr>
        <p:blipFill>
          <a:blip r:embed="rId3">
            <a:alphaModFix/>
          </a:blip>
          <a:stretch>
            <a:fillRect/>
          </a:stretch>
        </p:blipFill>
        <p:spPr>
          <a:xfrm>
            <a:off x="311700" y="3416270"/>
            <a:ext cx="2982350" cy="1485375"/>
          </a:xfrm>
          <a:prstGeom prst="rect">
            <a:avLst/>
          </a:prstGeom>
          <a:noFill/>
          <a:ln>
            <a:noFill/>
          </a:ln>
        </p:spPr>
      </p:pic>
      <p:pic>
        <p:nvPicPr>
          <p:cNvPr id="179" name="Google Shape;179;gc7f1a7355f_0_5"/>
          <p:cNvPicPr preferRelativeResize="0"/>
          <p:nvPr/>
        </p:nvPicPr>
        <p:blipFill rotWithShape="1">
          <a:blip r:embed="rId4">
            <a:alphaModFix/>
          </a:blip>
          <a:srcRect t="10402"/>
          <a:stretch/>
        </p:blipFill>
        <p:spPr>
          <a:xfrm>
            <a:off x="3803575" y="2670112"/>
            <a:ext cx="2129425" cy="2481876"/>
          </a:xfrm>
          <a:prstGeom prst="rect">
            <a:avLst/>
          </a:prstGeom>
          <a:noFill/>
          <a:ln>
            <a:noFill/>
          </a:ln>
        </p:spPr>
      </p:pic>
      <p:pic>
        <p:nvPicPr>
          <p:cNvPr id="180" name="Google Shape;180;gc7f1a7355f_0_5"/>
          <p:cNvPicPr preferRelativeResize="0"/>
          <p:nvPr/>
        </p:nvPicPr>
        <p:blipFill>
          <a:blip r:embed="rId5">
            <a:alphaModFix/>
          </a:blip>
          <a:stretch>
            <a:fillRect/>
          </a:stretch>
        </p:blipFill>
        <p:spPr>
          <a:xfrm>
            <a:off x="6196450" y="2920450"/>
            <a:ext cx="2635850"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xfrm>
            <a:off x="0" y="1428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Keil (1992) </a:t>
            </a:r>
            <a:endParaRPr/>
          </a:p>
        </p:txBody>
      </p:sp>
      <p:pic>
        <p:nvPicPr>
          <p:cNvPr id="187" name="Google Shape;187;p5" descr="Image result for racoon "/>
          <p:cNvPicPr preferRelativeResize="0"/>
          <p:nvPr/>
        </p:nvPicPr>
        <p:blipFill rotWithShape="1">
          <a:blip r:embed="rId3">
            <a:alphaModFix/>
          </a:blip>
          <a:srcRect/>
          <a:stretch/>
        </p:blipFill>
        <p:spPr>
          <a:xfrm>
            <a:off x="746414" y="701288"/>
            <a:ext cx="3273266" cy="2257425"/>
          </a:xfrm>
          <a:prstGeom prst="rect">
            <a:avLst/>
          </a:prstGeom>
          <a:noFill/>
          <a:ln>
            <a:noFill/>
          </a:ln>
        </p:spPr>
      </p:pic>
      <p:pic>
        <p:nvPicPr>
          <p:cNvPr id="188" name="Google Shape;188;p5" descr="Image result for skunk"/>
          <p:cNvPicPr preferRelativeResize="0"/>
          <p:nvPr/>
        </p:nvPicPr>
        <p:blipFill rotWithShape="1">
          <a:blip r:embed="rId4">
            <a:alphaModFix/>
          </a:blip>
          <a:srcRect/>
          <a:stretch/>
        </p:blipFill>
        <p:spPr>
          <a:xfrm>
            <a:off x="4650062" y="2000250"/>
            <a:ext cx="2937986" cy="2657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Categorization of Foods </a:t>
            </a:r>
            <a:endParaRPr/>
          </a:p>
        </p:txBody>
      </p:sp>
      <p:sp>
        <p:nvSpPr>
          <p:cNvPr id="194" name="Google Shape;194;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dirty="0"/>
              <a:t>Most categorization research on food has focused on </a:t>
            </a:r>
            <a:endParaRPr dirty="0"/>
          </a:p>
          <a:p>
            <a:pPr marL="914400" lvl="1" indent="-317500" algn="l" rtl="0">
              <a:lnSpc>
                <a:spcPct val="115000"/>
              </a:lnSpc>
              <a:spcBef>
                <a:spcPts val="0"/>
              </a:spcBef>
              <a:spcAft>
                <a:spcPts val="0"/>
              </a:spcAft>
              <a:buSzPts val="1400"/>
              <a:buChar char="○"/>
            </a:pPr>
            <a:r>
              <a:rPr lang="en-US" dirty="0"/>
              <a:t>Classification of foods as healthy and unhealthy</a:t>
            </a:r>
            <a:endParaRPr dirty="0"/>
          </a:p>
          <a:p>
            <a:pPr marL="914400" lvl="1" indent="-317500" algn="l" rtl="0">
              <a:lnSpc>
                <a:spcPct val="115000"/>
              </a:lnSpc>
              <a:spcBef>
                <a:spcPts val="0"/>
              </a:spcBef>
              <a:spcAft>
                <a:spcPts val="0"/>
              </a:spcAft>
              <a:buSzPts val="1400"/>
              <a:buChar char="○"/>
            </a:pPr>
            <a:r>
              <a:rPr lang="en-US" dirty="0"/>
              <a:t>Food selection decisions</a:t>
            </a:r>
            <a:endParaRPr dirty="0"/>
          </a:p>
          <a:p>
            <a:pPr marL="457200" lvl="0" indent="-342900" algn="l" rtl="0">
              <a:lnSpc>
                <a:spcPct val="115000"/>
              </a:lnSpc>
              <a:spcBef>
                <a:spcPts val="0"/>
              </a:spcBef>
              <a:spcAft>
                <a:spcPts val="0"/>
              </a:spcAft>
              <a:buSzPts val="1800"/>
              <a:buChar char="●"/>
            </a:pPr>
            <a:r>
              <a:rPr lang="en-US" dirty="0"/>
              <a:t>Properties of Food</a:t>
            </a:r>
            <a:endParaRPr dirty="0"/>
          </a:p>
          <a:p>
            <a:pPr marL="914400" lvl="1" indent="-317500" algn="l" rtl="0">
              <a:lnSpc>
                <a:spcPct val="115000"/>
              </a:lnSpc>
              <a:spcBef>
                <a:spcPts val="0"/>
              </a:spcBef>
              <a:spcAft>
                <a:spcPts val="0"/>
              </a:spcAft>
              <a:buSzPts val="1400"/>
              <a:buChar char="○"/>
            </a:pPr>
            <a:r>
              <a:rPr lang="en-US" dirty="0"/>
              <a:t>Edibility</a:t>
            </a:r>
            <a:endParaRPr dirty="0"/>
          </a:p>
          <a:p>
            <a:pPr marL="914400" lvl="1" indent="-317500" algn="l" rtl="0">
              <a:lnSpc>
                <a:spcPct val="115000"/>
              </a:lnSpc>
              <a:spcBef>
                <a:spcPts val="0"/>
              </a:spcBef>
              <a:spcAft>
                <a:spcPts val="0"/>
              </a:spcAft>
              <a:buSzPts val="1400"/>
              <a:buChar char="○"/>
            </a:pPr>
            <a:r>
              <a:rPr lang="en-US" dirty="0"/>
              <a:t>Natural and processed</a:t>
            </a:r>
            <a:endParaRPr dirty="0"/>
          </a:p>
          <a:p>
            <a:pPr marL="0" lvl="0" indent="0" algn="l" rtl="0">
              <a:lnSpc>
                <a:spcPct val="115000"/>
              </a:lnSpc>
              <a:spcBef>
                <a:spcPts val="0"/>
              </a:spcBef>
              <a:spcAft>
                <a:spcPts val="0"/>
              </a:spcAft>
              <a:buNone/>
            </a:pPr>
            <a:endParaRPr dirty="0"/>
          </a:p>
        </p:txBody>
      </p:sp>
      <p:pic>
        <p:nvPicPr>
          <p:cNvPr id="195" name="Google Shape;195;p6"/>
          <p:cNvPicPr preferRelativeResize="0"/>
          <p:nvPr/>
        </p:nvPicPr>
        <p:blipFill rotWithShape="1">
          <a:blip r:embed="rId3">
            <a:alphaModFix/>
          </a:blip>
          <a:srcRect/>
          <a:stretch/>
        </p:blipFill>
        <p:spPr>
          <a:xfrm>
            <a:off x="1243005" y="3074796"/>
            <a:ext cx="1821743" cy="1494079"/>
          </a:xfrm>
          <a:prstGeom prst="rect">
            <a:avLst/>
          </a:prstGeom>
          <a:noFill/>
          <a:ln>
            <a:noFill/>
          </a:ln>
        </p:spPr>
      </p:pic>
      <p:pic>
        <p:nvPicPr>
          <p:cNvPr id="196" name="Google Shape;196;p6"/>
          <p:cNvPicPr preferRelativeResize="0"/>
          <p:nvPr/>
        </p:nvPicPr>
        <p:blipFill>
          <a:blip r:embed="rId4">
            <a:alphaModFix/>
          </a:blip>
          <a:stretch>
            <a:fillRect/>
          </a:stretch>
        </p:blipFill>
        <p:spPr>
          <a:xfrm>
            <a:off x="5597123" y="3009995"/>
            <a:ext cx="1821743" cy="1623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cec0dc875f_0_87"/>
          <p:cNvSpPr txBox="1">
            <a:spLocks noGrp="1"/>
          </p:cNvSpPr>
          <p:nvPr>
            <p:ph type="title"/>
          </p:nvPr>
        </p:nvSpPr>
        <p:spPr>
          <a:xfrm>
            <a:off x="141012" y="0"/>
            <a:ext cx="8520600" cy="572700"/>
          </a:xfrm>
          <a:prstGeom prst="rect">
            <a:avLst/>
          </a:prstGeom>
          <a:noFill/>
          <a:ln>
            <a:noFill/>
          </a:ln>
        </p:spPr>
        <p:txBody>
          <a:bodyPr spcFirstLastPara="1" wrap="square" lIns="68575" tIns="68575" rIns="68575" bIns="68575" anchor="t" anchorCtr="0">
            <a:normAutofit fontScale="90000"/>
          </a:bodyPr>
          <a:lstStyle/>
          <a:p>
            <a:pPr marL="0" lvl="0" indent="0" algn="l" rtl="0">
              <a:lnSpc>
                <a:spcPct val="90000"/>
              </a:lnSpc>
              <a:spcBef>
                <a:spcPts val="0"/>
              </a:spcBef>
              <a:spcAft>
                <a:spcPts val="0"/>
              </a:spcAft>
              <a:buClr>
                <a:schemeClr val="dk1"/>
              </a:buClr>
              <a:buSzPct val="69696"/>
              <a:buFont typeface="Calibri"/>
              <a:buNone/>
            </a:pPr>
            <a:r>
              <a:rPr lang="en-US"/>
              <a:t>Children’s Knowledge of the Biological World  </a:t>
            </a:r>
            <a:endParaRPr/>
          </a:p>
        </p:txBody>
      </p:sp>
      <p:sp>
        <p:nvSpPr>
          <p:cNvPr id="202" name="Google Shape;202;gcec0dc875f_0_87"/>
          <p:cNvSpPr txBox="1">
            <a:spLocks noGrp="1"/>
          </p:cNvSpPr>
          <p:nvPr>
            <p:ph type="body" idx="1"/>
          </p:nvPr>
        </p:nvSpPr>
        <p:spPr>
          <a:xfrm>
            <a:off x="141012" y="753214"/>
            <a:ext cx="5625900" cy="4684500"/>
          </a:xfrm>
          <a:prstGeom prst="rect">
            <a:avLst/>
          </a:prstGeom>
          <a:noFill/>
          <a:ln>
            <a:noFill/>
          </a:ln>
        </p:spPr>
        <p:txBody>
          <a:bodyPr spcFirstLastPara="1" wrap="square" lIns="68575" tIns="68575" rIns="68575" bIns="68575" anchor="t" anchorCtr="0">
            <a:normAutofit/>
          </a:bodyPr>
          <a:lstStyle/>
          <a:p>
            <a:pPr marL="457200" lvl="0" indent="-340360" algn="l" rtl="0">
              <a:lnSpc>
                <a:spcPct val="90000"/>
              </a:lnSpc>
              <a:spcBef>
                <a:spcPts val="0"/>
              </a:spcBef>
              <a:spcAft>
                <a:spcPts val="0"/>
              </a:spcAft>
              <a:buClr>
                <a:schemeClr val="dk1"/>
              </a:buClr>
              <a:buSzPct val="57142"/>
              <a:buChar char="●"/>
            </a:pPr>
            <a:r>
              <a:rPr lang="en-US" sz="1800" dirty="0">
                <a:latin typeface="+mn-lt"/>
              </a:rPr>
              <a:t>4-year-olds categorize plants and natural foods as natural kinds, applying biological processes of growth and death </a:t>
            </a:r>
            <a:endParaRPr sz="1800" dirty="0">
              <a:latin typeface="+mn-lt"/>
            </a:endParaRPr>
          </a:p>
          <a:p>
            <a:pPr marL="596900" lvl="1" indent="0" algn="l" rtl="0">
              <a:lnSpc>
                <a:spcPct val="90000"/>
              </a:lnSpc>
              <a:spcBef>
                <a:spcPts val="0"/>
              </a:spcBef>
              <a:spcAft>
                <a:spcPts val="0"/>
              </a:spcAft>
              <a:buClr>
                <a:schemeClr val="dk1"/>
              </a:buClr>
              <a:buSzPct val="66666"/>
              <a:buNone/>
            </a:pPr>
            <a:r>
              <a:rPr lang="en-US" sz="1400" dirty="0">
                <a:solidFill>
                  <a:schemeClr val="dk1"/>
                </a:solidFill>
              </a:rPr>
              <a:t>(Girgis &amp; Nguyen, 2018; </a:t>
            </a:r>
            <a:r>
              <a:rPr lang="en-US" sz="1400" dirty="0" err="1">
                <a:solidFill>
                  <a:schemeClr val="dk1"/>
                </a:solidFill>
              </a:rPr>
              <a:t>Ingaki</a:t>
            </a:r>
            <a:r>
              <a:rPr lang="en-US" sz="1400" dirty="0">
                <a:solidFill>
                  <a:schemeClr val="dk1"/>
                </a:solidFill>
              </a:rPr>
              <a:t> &amp; </a:t>
            </a:r>
            <a:r>
              <a:rPr lang="en-US" sz="1400" dirty="0" err="1">
                <a:solidFill>
                  <a:schemeClr val="dk1"/>
                </a:solidFill>
              </a:rPr>
              <a:t>Hatano</a:t>
            </a:r>
            <a:r>
              <a:rPr lang="en-US" sz="1400" dirty="0">
                <a:solidFill>
                  <a:schemeClr val="dk1"/>
                </a:solidFill>
              </a:rPr>
              <a:t>, 2002; Springer &amp; Keil, 1991) </a:t>
            </a:r>
            <a:endParaRPr sz="1400" dirty="0"/>
          </a:p>
          <a:p>
            <a:pPr marL="457200" lvl="0" indent="-254000" algn="l" rtl="0">
              <a:lnSpc>
                <a:spcPct val="90000"/>
              </a:lnSpc>
              <a:spcBef>
                <a:spcPts val="0"/>
              </a:spcBef>
              <a:spcAft>
                <a:spcPts val="0"/>
              </a:spcAft>
              <a:buClr>
                <a:schemeClr val="dk1"/>
              </a:buClr>
              <a:buSzPct val="76190"/>
              <a:buNone/>
            </a:pPr>
            <a:endParaRPr dirty="0">
              <a:solidFill>
                <a:schemeClr val="dk1"/>
              </a:solidFill>
            </a:endParaRPr>
          </a:p>
          <a:p>
            <a:pPr marL="457200" lvl="0" indent="-340360" algn="l" rtl="0">
              <a:lnSpc>
                <a:spcPct val="90000"/>
              </a:lnSpc>
              <a:spcBef>
                <a:spcPts val="0"/>
              </a:spcBef>
              <a:spcAft>
                <a:spcPts val="0"/>
              </a:spcAft>
              <a:buClr>
                <a:schemeClr val="dk1"/>
              </a:buClr>
              <a:buSzPct val="57142"/>
              <a:buChar char="●"/>
            </a:pPr>
            <a:r>
              <a:rPr lang="en-US" sz="1800" dirty="0">
                <a:latin typeface="+mn-lt"/>
              </a:rPr>
              <a:t>Four-year-</a:t>
            </a:r>
            <a:r>
              <a:rPr lang="en-US" sz="1800" dirty="0" err="1">
                <a:latin typeface="+mn-lt"/>
              </a:rPr>
              <a:t>olds</a:t>
            </a:r>
            <a:r>
              <a:rPr lang="en-US" sz="1800" dirty="0">
                <a:latin typeface="+mn-lt"/>
              </a:rPr>
              <a:t> apply causal explanations to how plants grow and identify the order in which plant growth occurs, e.g., seed, plant, flower, fruit </a:t>
            </a:r>
            <a:endParaRPr sz="1800" dirty="0">
              <a:latin typeface="+mn-lt"/>
            </a:endParaRPr>
          </a:p>
          <a:p>
            <a:pPr marL="596900" lvl="1" indent="0" algn="l" rtl="0">
              <a:lnSpc>
                <a:spcPct val="90000"/>
              </a:lnSpc>
              <a:spcBef>
                <a:spcPts val="0"/>
              </a:spcBef>
              <a:spcAft>
                <a:spcPts val="0"/>
              </a:spcAft>
              <a:buClr>
                <a:schemeClr val="dk1"/>
              </a:buClr>
              <a:buSzPct val="66666"/>
              <a:buNone/>
            </a:pPr>
            <a:r>
              <a:rPr lang="en-US" sz="1400" dirty="0">
                <a:solidFill>
                  <a:schemeClr val="dk1"/>
                </a:solidFill>
              </a:rPr>
              <a:t>(Hickling &amp; Gelman, 1995)</a:t>
            </a:r>
            <a:endParaRPr sz="1400" dirty="0"/>
          </a:p>
          <a:p>
            <a:pPr marL="914400" lvl="1" indent="-254000" algn="l" rtl="0">
              <a:lnSpc>
                <a:spcPct val="90000"/>
              </a:lnSpc>
              <a:spcBef>
                <a:spcPts val="0"/>
              </a:spcBef>
              <a:spcAft>
                <a:spcPts val="0"/>
              </a:spcAft>
              <a:buClr>
                <a:schemeClr val="dk1"/>
              </a:buClr>
              <a:buSzPct val="66666"/>
              <a:buNone/>
            </a:pPr>
            <a:endParaRPr dirty="0">
              <a:solidFill>
                <a:schemeClr val="dk1"/>
              </a:solidFill>
            </a:endParaRPr>
          </a:p>
          <a:p>
            <a:pPr marL="457200" lvl="0" indent="-340360" algn="l" rtl="0">
              <a:lnSpc>
                <a:spcPct val="90000"/>
              </a:lnSpc>
              <a:spcBef>
                <a:spcPts val="0"/>
              </a:spcBef>
              <a:spcAft>
                <a:spcPts val="0"/>
              </a:spcAft>
              <a:buClr>
                <a:schemeClr val="dk1"/>
              </a:buClr>
              <a:buSzPct val="55172"/>
              <a:buChar char="●"/>
            </a:pPr>
            <a:r>
              <a:rPr lang="en-US" sz="1800" dirty="0">
                <a:latin typeface="+mn-lt"/>
              </a:rPr>
              <a:t>Based on the previous research, it may be that children use internal properties to identify the origins of natural foods, but need experience with processed foods to identify its origins. </a:t>
            </a:r>
            <a:endParaRPr sz="1800" dirty="0">
              <a:latin typeface="+mn-lt"/>
            </a:endParaRPr>
          </a:p>
          <a:p>
            <a:pPr marL="457200" lvl="0" indent="-254000" algn="l" rtl="0">
              <a:lnSpc>
                <a:spcPct val="90000"/>
              </a:lnSpc>
              <a:spcBef>
                <a:spcPts val="0"/>
              </a:spcBef>
              <a:spcAft>
                <a:spcPts val="0"/>
              </a:spcAft>
              <a:buClr>
                <a:schemeClr val="dk1"/>
              </a:buClr>
              <a:buSzPct val="76190"/>
              <a:buNone/>
            </a:pPr>
            <a:endParaRPr dirty="0">
              <a:solidFill>
                <a:schemeClr val="dk1"/>
              </a:solidFill>
            </a:endParaRPr>
          </a:p>
        </p:txBody>
      </p:sp>
      <p:pic>
        <p:nvPicPr>
          <p:cNvPr id="203" name="Google Shape;203;gcec0dc875f_0_87" descr="Image result for seed"/>
          <p:cNvPicPr preferRelativeResize="0"/>
          <p:nvPr/>
        </p:nvPicPr>
        <p:blipFill rotWithShape="1">
          <a:blip r:embed="rId3">
            <a:alphaModFix/>
          </a:blip>
          <a:srcRect/>
          <a:stretch/>
        </p:blipFill>
        <p:spPr>
          <a:xfrm>
            <a:off x="5986273" y="2571751"/>
            <a:ext cx="3146753" cy="21214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2158</Words>
  <Application>Microsoft Office PowerPoint</Application>
  <PresentationFormat>On-screen Show (16:9)</PresentationFormat>
  <Paragraphs>178</Paragraphs>
  <Slides>24</Slides>
  <Notes>24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Simple Light</vt:lpstr>
      <vt:lpstr>Office Theme</vt:lpstr>
      <vt:lpstr> </vt:lpstr>
      <vt:lpstr>Outline of Presentation </vt:lpstr>
      <vt:lpstr>Categorization</vt:lpstr>
      <vt:lpstr>Categorization of Non-Foods Artifacts  </vt:lpstr>
      <vt:lpstr>Kemler Nelson et al. (2000) </vt:lpstr>
      <vt:lpstr>Categorization of Non-Foods Natural Kinds </vt:lpstr>
      <vt:lpstr>Keil (1992) </vt:lpstr>
      <vt:lpstr>Categorization of Foods </vt:lpstr>
      <vt:lpstr>Children’s Knowledge of the Biological World  </vt:lpstr>
      <vt:lpstr> </vt:lpstr>
      <vt:lpstr>Hypothesis</vt:lpstr>
      <vt:lpstr>Methods</vt:lpstr>
      <vt:lpstr>Methods Materials  </vt:lpstr>
      <vt:lpstr>Methods Materials  </vt:lpstr>
      <vt:lpstr>Methods Materials  </vt:lpstr>
      <vt:lpstr>Methods Materials  </vt:lpstr>
      <vt:lpstr>Methods  Materials </vt:lpstr>
      <vt:lpstr>Methods Procedure </vt:lpstr>
      <vt:lpstr>Results</vt:lpstr>
      <vt:lpstr>Age x Familiarity x Item Interaction  F(6, 231) = 5.14, p &lt; .001</vt:lpstr>
      <vt:lpstr>Discussion &amp; Conclusions   </vt:lpstr>
      <vt:lpstr>Future Directions </vt:lpstr>
      <vt:lpstr>Thank you!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Girgis, Helana</dc:creator>
  <cp:lastModifiedBy>Maiorino, Ronnie</cp:lastModifiedBy>
  <cp:revision>12</cp:revision>
  <dcterms:modified xsi:type="dcterms:W3CDTF">2021-04-12T12:09:04Z</dcterms:modified>
</cp:coreProperties>
</file>