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41021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05485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830230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56408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604748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023011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16496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12745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652135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067758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4/8/2021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892821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4/8/2021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681798"/>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85CB65D0-496F-4797-A015-C85839E35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3" descr="Many question marks on black background">
            <a:extLst>
              <a:ext uri="{FF2B5EF4-FFF2-40B4-BE49-F238E27FC236}">
                <a16:creationId xmlns:a16="http://schemas.microsoft.com/office/drawing/2014/main" id="{4AE5773A-E92E-4362-B1F3-D0E45F896E24}"/>
              </a:ext>
            </a:extLst>
          </p:cNvPr>
          <p:cNvPicPr>
            <a:picLocks noChangeAspect="1"/>
          </p:cNvPicPr>
          <p:nvPr/>
        </p:nvPicPr>
        <p:blipFill rotWithShape="1">
          <a:blip r:embed="rId2"/>
          <a:srcRect t="7787"/>
          <a:stretch/>
        </p:blipFill>
        <p:spPr>
          <a:xfrm>
            <a:off x="1" y="10"/>
            <a:ext cx="12192000" cy="6857989"/>
          </a:xfrm>
          <a:prstGeom prst="rect">
            <a:avLst/>
          </a:prstGeom>
        </p:spPr>
      </p:pic>
      <p:sp>
        <p:nvSpPr>
          <p:cNvPr id="23" name="Rectangle 10">
            <a:extLst>
              <a:ext uri="{FF2B5EF4-FFF2-40B4-BE49-F238E27FC236}">
                <a16:creationId xmlns:a16="http://schemas.microsoft.com/office/drawing/2014/main" id="{95D2C779-8883-4E5F-A170-0F464918C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07" y="990598"/>
            <a:ext cx="12188952" cy="4745182"/>
          </a:xfrm>
          <a:prstGeom prst="rect">
            <a:avLst/>
          </a:prstGeom>
          <a:gradFill>
            <a:gsLst>
              <a:gs pos="35000">
                <a:srgbClr val="000000">
                  <a:alpha val="41000"/>
                </a:srgbClr>
              </a:gs>
              <a:gs pos="0">
                <a:srgbClr val="000000">
                  <a:alpha val="0"/>
                </a:srgbClr>
              </a:gs>
              <a:gs pos="47744">
                <a:srgbClr val="000000">
                  <a:alpha val="51000"/>
                </a:srgbClr>
              </a:gs>
              <a:gs pos="70000">
                <a:srgbClr val="000000">
                  <a:alpha val="37000"/>
                </a:srgbClr>
              </a:gs>
              <a:gs pos="100000">
                <a:srgbClr val="000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7C577B-4B30-438A-9F8F-3511C3BAD435}"/>
              </a:ext>
            </a:extLst>
          </p:cNvPr>
          <p:cNvSpPr>
            <a:spLocks noGrp="1"/>
          </p:cNvSpPr>
          <p:nvPr>
            <p:ph type="ctrTitle"/>
          </p:nvPr>
        </p:nvSpPr>
        <p:spPr>
          <a:xfrm>
            <a:off x="1833541" y="990599"/>
            <a:ext cx="5619054" cy="4849091"/>
          </a:xfrm>
        </p:spPr>
        <p:txBody>
          <a:bodyPr anchor="ctr">
            <a:normAutofit/>
          </a:bodyPr>
          <a:lstStyle/>
          <a:p>
            <a:pPr algn="r"/>
            <a:r>
              <a:rPr lang="en-US">
                <a:solidFill>
                  <a:srgbClr val="FFFFFF"/>
                </a:solidFill>
              </a:rPr>
              <a:t>Benefits of adding questions throughout lectures</a:t>
            </a:r>
          </a:p>
        </p:txBody>
      </p:sp>
      <p:sp>
        <p:nvSpPr>
          <p:cNvPr id="3" name="Subtitle 2">
            <a:extLst>
              <a:ext uri="{FF2B5EF4-FFF2-40B4-BE49-F238E27FC236}">
                <a16:creationId xmlns:a16="http://schemas.microsoft.com/office/drawing/2014/main" id="{AF5FA52F-3AD8-43C9-A4B0-5567DA61F6E3}"/>
              </a:ext>
            </a:extLst>
          </p:cNvPr>
          <p:cNvSpPr>
            <a:spLocks noGrp="1"/>
          </p:cNvSpPr>
          <p:nvPr>
            <p:ph type="subTitle" idx="1"/>
          </p:nvPr>
        </p:nvSpPr>
        <p:spPr>
          <a:xfrm>
            <a:off x="8712865" y="1447799"/>
            <a:ext cx="2368905" cy="4076699"/>
          </a:xfrm>
        </p:spPr>
        <p:txBody>
          <a:bodyPr anchor="ctr">
            <a:normAutofit/>
          </a:bodyPr>
          <a:lstStyle/>
          <a:p>
            <a:r>
              <a:rPr lang="en-US">
                <a:solidFill>
                  <a:srgbClr val="FFFFFF"/>
                </a:solidFill>
              </a:rPr>
              <a:t>Elizabeth Shobe</a:t>
            </a:r>
          </a:p>
          <a:p>
            <a:r>
              <a:rPr lang="en-US">
                <a:solidFill>
                  <a:srgbClr val="FFFFFF"/>
                </a:solidFill>
              </a:rPr>
              <a:t>Professor of Psychology</a:t>
            </a:r>
          </a:p>
        </p:txBody>
      </p:sp>
      <p:cxnSp>
        <p:nvCxnSpPr>
          <p:cNvPr id="24" name="Straight Connector 12">
            <a:extLst>
              <a:ext uri="{FF2B5EF4-FFF2-40B4-BE49-F238E27FC236}">
                <a16:creationId xmlns:a16="http://schemas.microsoft.com/office/drawing/2014/main" id="{BD96A694-258D-4418-A83C-B9BA72FD44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115300" y="1780927"/>
            <a:ext cx="0" cy="3390901"/>
          </a:xfrm>
          <a:prstGeom prst="line">
            <a:avLst/>
          </a:prstGeom>
          <a:ln w="44450">
            <a:solidFill>
              <a:srgbClr val="FFFFFF"/>
            </a:solidFill>
          </a:ln>
          <a:effectLst>
            <a:outerShdw blurRad="50800" dist="38100" dir="2700000" sx="88000" sy="88000" algn="tl" rotWithShape="0">
              <a:prstClr val="black">
                <a:alpha val="26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766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81A3E-B085-48E4-9D4C-82CA9D9746AE}"/>
              </a:ext>
            </a:extLst>
          </p:cNvPr>
          <p:cNvSpPr>
            <a:spLocks noGrp="1"/>
          </p:cNvSpPr>
          <p:nvPr>
            <p:ph type="title"/>
          </p:nvPr>
        </p:nvSpPr>
        <p:spPr>
          <a:xfrm>
            <a:off x="700635" y="791737"/>
            <a:ext cx="10691265" cy="605621"/>
          </a:xfrm>
        </p:spPr>
        <p:txBody>
          <a:bodyPr>
            <a:normAutofit fontScale="90000"/>
          </a:bodyPr>
          <a:lstStyle/>
          <a:p>
            <a:r>
              <a:rPr lang="en-US" dirty="0"/>
              <a:t>Introduction</a:t>
            </a:r>
          </a:p>
        </p:txBody>
      </p:sp>
      <p:sp>
        <p:nvSpPr>
          <p:cNvPr id="3" name="Content Placeholder 2">
            <a:extLst>
              <a:ext uri="{FF2B5EF4-FFF2-40B4-BE49-F238E27FC236}">
                <a16:creationId xmlns:a16="http://schemas.microsoft.com/office/drawing/2014/main" id="{AAD46840-6D3C-438A-AA7F-4A3CE8EA4AD0}"/>
              </a:ext>
            </a:extLst>
          </p:cNvPr>
          <p:cNvSpPr>
            <a:spLocks noGrp="1"/>
          </p:cNvSpPr>
          <p:nvPr>
            <p:ph idx="1"/>
          </p:nvPr>
        </p:nvSpPr>
        <p:spPr>
          <a:xfrm>
            <a:off x="700634" y="1397357"/>
            <a:ext cx="10691265" cy="4961239"/>
          </a:xfrm>
        </p:spPr>
        <p:txBody>
          <a:bodyPr>
            <a:normAutofit fontScale="92500" lnSpcReduction="10000"/>
          </a:bodyPr>
          <a:lstStyle/>
          <a:p>
            <a:r>
              <a:rPr lang="en-US" sz="1600" dirty="0"/>
              <a:t>The basic testing effect methodology involves presentation of  information, followed by an initial test (retrieval practice), restudy or an unrelated task, and then followed by a delayed test. A testing effect occurs when delayed test performance is higher  following retrieval practice than other conditions. </a:t>
            </a:r>
          </a:p>
          <a:p>
            <a:r>
              <a:rPr lang="en-US" sz="1600" dirty="0"/>
              <a:t>Goal 1: Review the testing effect literature to determine elements that can be adapted in an authentic classroom.</a:t>
            </a:r>
          </a:p>
          <a:p>
            <a:pPr lvl="1"/>
            <a:r>
              <a:rPr lang="en-US" sz="1600" dirty="0"/>
              <a:t>Accuracy and feedback</a:t>
            </a:r>
          </a:p>
          <a:p>
            <a:pPr lvl="1"/>
            <a:r>
              <a:rPr lang="en-US" sz="1600" dirty="0"/>
              <a:t>Relationship between retrieval practice and delayed test</a:t>
            </a:r>
          </a:p>
          <a:p>
            <a:pPr marL="0" lvl="1" indent="234950"/>
            <a:r>
              <a:rPr lang="en-US" sz="1600" dirty="0"/>
              <a:t> Goal 2: Modify experimental methodology for adaptation in ecologically valid class setting</a:t>
            </a:r>
          </a:p>
          <a:p>
            <a:pPr marL="457200" lvl="2" indent="234950"/>
            <a:r>
              <a:rPr lang="en-US" dirty="0"/>
              <a:t>Instructor workload</a:t>
            </a:r>
          </a:p>
          <a:p>
            <a:pPr marL="457200" lvl="2" indent="234950"/>
            <a:r>
              <a:rPr lang="en-US" dirty="0"/>
              <a:t>Class time</a:t>
            </a:r>
          </a:p>
          <a:p>
            <a:pPr marL="457200" lvl="2" indent="234950"/>
            <a:r>
              <a:rPr lang="en-US" dirty="0"/>
              <a:t>Resources</a:t>
            </a:r>
          </a:p>
          <a:p>
            <a:pPr marL="457200" lvl="2" indent="234950"/>
            <a:r>
              <a:rPr lang="en-US" dirty="0"/>
              <a:t>Equity</a:t>
            </a:r>
          </a:p>
          <a:p>
            <a:pPr marL="290513" lvl="2" indent="-285750"/>
            <a:r>
              <a:rPr lang="en-US" dirty="0"/>
              <a:t>Goal 3: Determine if a simple method incorporating retrieval practice into existing introductory psychology course was sufficient for testing effects</a:t>
            </a:r>
          </a:p>
          <a:p>
            <a:pPr marL="747713" lvl="3" indent="-285750"/>
            <a:r>
              <a:rPr lang="en-US" sz="1600" dirty="0"/>
              <a:t>Feasibility</a:t>
            </a:r>
          </a:p>
          <a:p>
            <a:pPr marL="747713" lvl="3" indent="-285750"/>
            <a:r>
              <a:rPr lang="en-US" sz="1600" dirty="0"/>
              <a:t>Sustainability </a:t>
            </a:r>
          </a:p>
          <a:p>
            <a:pPr marL="457200" lvl="2" indent="0">
              <a:buNone/>
            </a:pPr>
            <a:endParaRPr lang="en-US" sz="1200" dirty="0"/>
          </a:p>
          <a:p>
            <a:pPr marL="457200" lvl="2" indent="234950"/>
            <a:endParaRPr lang="en-US" sz="1200" dirty="0"/>
          </a:p>
        </p:txBody>
      </p:sp>
    </p:spTree>
    <p:extLst>
      <p:ext uri="{BB962C8B-B14F-4D97-AF65-F5344CB8AC3E}">
        <p14:creationId xmlns:p14="http://schemas.microsoft.com/office/powerpoint/2010/main" val="2516857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DB42A-C4B3-484B-9F94-5FBF3EEF0C9E}"/>
              </a:ext>
            </a:extLst>
          </p:cNvPr>
          <p:cNvSpPr>
            <a:spLocks noGrp="1"/>
          </p:cNvSpPr>
          <p:nvPr>
            <p:ph type="title"/>
          </p:nvPr>
        </p:nvSpPr>
        <p:spPr>
          <a:xfrm>
            <a:off x="700635" y="922096"/>
            <a:ext cx="10691265" cy="728284"/>
          </a:xfrm>
        </p:spPr>
        <p:txBody>
          <a:bodyPr/>
          <a:lstStyle/>
          <a:p>
            <a:r>
              <a:rPr lang="en-US" dirty="0"/>
              <a:t>Hypotheses</a:t>
            </a:r>
          </a:p>
        </p:txBody>
      </p:sp>
      <p:sp>
        <p:nvSpPr>
          <p:cNvPr id="3" name="Content Placeholder 2">
            <a:extLst>
              <a:ext uri="{FF2B5EF4-FFF2-40B4-BE49-F238E27FC236}">
                <a16:creationId xmlns:a16="http://schemas.microsoft.com/office/drawing/2014/main" id="{74AB74F9-3EB2-4993-9968-1E29E83674FB}"/>
              </a:ext>
            </a:extLst>
          </p:cNvPr>
          <p:cNvSpPr>
            <a:spLocks noGrp="1"/>
          </p:cNvSpPr>
          <p:nvPr>
            <p:ph idx="1"/>
          </p:nvPr>
        </p:nvSpPr>
        <p:spPr>
          <a:xfrm>
            <a:off x="700635" y="1505243"/>
            <a:ext cx="10691265" cy="4694835"/>
          </a:xfrm>
        </p:spPr>
        <p:txBody>
          <a:bodyPr>
            <a:normAutofit fontScale="70000" lnSpcReduction="20000"/>
          </a:bodyPr>
          <a:lstStyle/>
          <a:p>
            <a:pPr marL="0" indent="0">
              <a:buNone/>
            </a:pPr>
            <a:r>
              <a:rPr lang="en-US" sz="2900" b="1" i="1" dirty="0"/>
              <a:t>Hypothesis 1</a:t>
            </a:r>
            <a:r>
              <a:rPr lang="en-US" sz="2900" dirty="0"/>
              <a:t>  </a:t>
            </a:r>
          </a:p>
          <a:p>
            <a:pPr marL="0" indent="0">
              <a:buNone/>
            </a:pPr>
            <a:r>
              <a:rPr lang="en-US" dirty="0"/>
              <a:t>Students with retrieval practice distributed throughout a lecture will demonstrate higher performance on a delayed test than those in previous classes who did not have retrieval practice. This conceptually replicates the findings of Healy et al. (2017), Weinstein et al. (2016), and Shapiro and Gordon (2012) by incorporating retrieval practice after short blocks of information. Critically, the precise duration of the blocks was intentionally loosely controlled in this study to fit genuinely into the natural discourse and topic coverage of an authentic class.   </a:t>
            </a:r>
          </a:p>
          <a:p>
            <a:pPr marL="0" indent="0">
              <a:buNone/>
            </a:pPr>
            <a:r>
              <a:rPr lang="en-US" sz="2900" b="1" i="1" dirty="0"/>
              <a:t>Hypothesis 2</a:t>
            </a:r>
            <a:endParaRPr lang="en-US" sz="2900" dirty="0"/>
          </a:p>
          <a:p>
            <a:pPr marL="0" indent="0">
              <a:buNone/>
            </a:pPr>
            <a:r>
              <a:rPr lang="en-US" dirty="0"/>
              <a:t>Testing effect will be consistent across multiple sections of Introduction to Psychology but may not be observed for biopsychology, sensation and perception, or health topics. While testing effects have been observed with jargon-heavy courses (e.g., McDaniel et al., 2012), introductory psychology students are not immersed in that content for the semester, have varying degrees of interest and minimal background in cellular or functional neuroanatomy, and they struggle the most with these topics (Peck et al., 2006). Moreover, Woolridge et al. (2014) did not find a testing effect for closely related concepts in an evolutionary biology chapter and Jensen et al. (2014) only had success in a biology course for non-majors when retrieval practice questions directly facilitated elaboration. As such, without additional manipulations, testing effects for these topics may be elusive in introductory psychology. </a:t>
            </a:r>
          </a:p>
          <a:p>
            <a:pPr marL="0" indent="0">
              <a:buNone/>
            </a:pPr>
            <a:r>
              <a:rPr lang="en-US" sz="2900" b="1" i="1" dirty="0"/>
              <a:t>Hypotheses 3</a:t>
            </a:r>
            <a:endParaRPr lang="en-US" sz="2900" dirty="0"/>
          </a:p>
          <a:p>
            <a:pPr marL="0" indent="0">
              <a:buNone/>
            </a:pPr>
            <a:r>
              <a:rPr lang="en-US" dirty="0"/>
              <a:t>No testing effect differences will be observed between retrieval practice questions that are identical to and closely related to questions on the delayed test. Adequate coverage of concepts has resulted in testing effects for identical and closely related questions (</a:t>
            </a:r>
            <a:r>
              <a:rPr lang="en-US" dirty="0" err="1"/>
              <a:t>Batsell</a:t>
            </a:r>
            <a:r>
              <a:rPr lang="en-US" dirty="0"/>
              <a:t> et al., 2017; Chan, 2009; Chan et al., 2006; Bjork et al., 2014; Jenson et al., 2013) and this should extend to an authentic classroom.</a:t>
            </a:r>
          </a:p>
          <a:p>
            <a:endParaRPr lang="en-US" dirty="0"/>
          </a:p>
          <a:p>
            <a:endParaRPr lang="en-US" dirty="0"/>
          </a:p>
        </p:txBody>
      </p:sp>
    </p:spTree>
    <p:extLst>
      <p:ext uri="{BB962C8B-B14F-4D97-AF65-F5344CB8AC3E}">
        <p14:creationId xmlns:p14="http://schemas.microsoft.com/office/powerpoint/2010/main" val="2545260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AD7B1-1514-4B81-BECB-17586AF3C75E}"/>
              </a:ext>
            </a:extLst>
          </p:cNvPr>
          <p:cNvSpPr>
            <a:spLocks noGrp="1"/>
          </p:cNvSpPr>
          <p:nvPr>
            <p:ph type="title"/>
          </p:nvPr>
        </p:nvSpPr>
        <p:spPr>
          <a:xfrm>
            <a:off x="700636" y="632165"/>
            <a:ext cx="10691265" cy="549865"/>
          </a:xfrm>
        </p:spPr>
        <p:txBody>
          <a:bodyPr>
            <a:normAutofit fontScale="90000"/>
          </a:bodyPr>
          <a:lstStyle/>
          <a:p>
            <a:r>
              <a:rPr lang="en-US" dirty="0"/>
              <a:t>method</a:t>
            </a:r>
          </a:p>
        </p:txBody>
      </p:sp>
      <p:sp>
        <p:nvSpPr>
          <p:cNvPr id="3" name="Content Placeholder 2">
            <a:extLst>
              <a:ext uri="{FF2B5EF4-FFF2-40B4-BE49-F238E27FC236}">
                <a16:creationId xmlns:a16="http://schemas.microsoft.com/office/drawing/2014/main" id="{0E446F41-E509-4A4C-B503-649E9BA2F76F}"/>
              </a:ext>
            </a:extLst>
          </p:cNvPr>
          <p:cNvSpPr>
            <a:spLocks noGrp="1"/>
          </p:cNvSpPr>
          <p:nvPr>
            <p:ph idx="1"/>
          </p:nvPr>
        </p:nvSpPr>
        <p:spPr>
          <a:xfrm>
            <a:off x="611426" y="1197461"/>
            <a:ext cx="5242964" cy="5106575"/>
          </a:xfrm>
        </p:spPr>
        <p:txBody>
          <a:bodyPr>
            <a:normAutofit fontScale="92500" lnSpcReduction="10000"/>
          </a:bodyPr>
          <a:lstStyle/>
          <a:p>
            <a:pPr marL="0" indent="0">
              <a:spcBef>
                <a:spcPts val="0"/>
              </a:spcBef>
              <a:buNone/>
            </a:pPr>
            <a:r>
              <a:rPr lang="en-US" sz="1600" b="1" dirty="0"/>
              <a:t>Participants</a:t>
            </a:r>
          </a:p>
          <a:p>
            <a:pPr>
              <a:spcBef>
                <a:spcPts val="0"/>
              </a:spcBef>
            </a:pPr>
            <a:r>
              <a:rPr lang="en-US" sz="1400" dirty="0"/>
              <a:t>384 students enrolled across four class sections of Introductory Psychology participated for no compensation. </a:t>
            </a:r>
            <a:br>
              <a:rPr lang="en-US" sz="1400" dirty="0"/>
            </a:br>
            <a:r>
              <a:rPr lang="en-US" sz="1400" dirty="0"/>
              <a:t>Fall 2018 (F18) (</a:t>
            </a:r>
            <a:r>
              <a:rPr lang="en-US" sz="1400" i="1" dirty="0"/>
              <a:t>n</a:t>
            </a:r>
            <a:r>
              <a:rPr lang="en-US" sz="1400" dirty="0"/>
              <a:t> = 96), Spring 2019 (S19) (</a:t>
            </a:r>
            <a:r>
              <a:rPr lang="en-US" sz="1400" i="1" dirty="0"/>
              <a:t>n</a:t>
            </a:r>
            <a:r>
              <a:rPr lang="en-US" sz="1400" dirty="0"/>
              <a:t> = 96), Fall 2019 (F19a) (</a:t>
            </a:r>
            <a:r>
              <a:rPr lang="en-US" sz="1400" i="1" dirty="0"/>
              <a:t>n</a:t>
            </a:r>
            <a:r>
              <a:rPr lang="en-US" sz="1400" dirty="0"/>
              <a:t> = 97) and Fall 2019 (F19b) (</a:t>
            </a:r>
            <a:r>
              <a:rPr lang="en-US" sz="1400" i="1" dirty="0"/>
              <a:t>n</a:t>
            </a:r>
            <a:r>
              <a:rPr lang="en-US" sz="1400" dirty="0"/>
              <a:t> = 95). </a:t>
            </a:r>
          </a:p>
          <a:p>
            <a:pPr>
              <a:spcBef>
                <a:spcPts val="0"/>
              </a:spcBef>
            </a:pPr>
            <a:r>
              <a:rPr lang="en-US" sz="1400" dirty="0"/>
              <a:t>Mean age = 20, 75% female. </a:t>
            </a:r>
          </a:p>
          <a:p>
            <a:pPr marL="0" indent="0">
              <a:spcBef>
                <a:spcPts val="0"/>
              </a:spcBef>
              <a:buNone/>
            </a:pPr>
            <a:endParaRPr lang="en-US" sz="1400" b="1" dirty="0"/>
          </a:p>
          <a:p>
            <a:pPr marL="0" indent="0">
              <a:spcBef>
                <a:spcPts val="0"/>
              </a:spcBef>
              <a:buNone/>
            </a:pPr>
            <a:r>
              <a:rPr lang="en-US" sz="1600" b="1" dirty="0"/>
              <a:t>Materials</a:t>
            </a:r>
            <a:r>
              <a:rPr lang="en-US" sz="1400" b="1" dirty="0"/>
              <a:t> </a:t>
            </a:r>
            <a:endParaRPr lang="en-US" sz="1400" dirty="0"/>
          </a:p>
          <a:p>
            <a:pPr marL="0" indent="0">
              <a:spcBef>
                <a:spcPts val="0"/>
              </a:spcBef>
              <a:buNone/>
            </a:pPr>
            <a:r>
              <a:rPr lang="en-US" sz="1500" b="1" i="1" dirty="0"/>
              <a:t>Delayed Test</a:t>
            </a:r>
            <a:endParaRPr lang="en-US" sz="1500" dirty="0"/>
          </a:p>
          <a:p>
            <a:pPr>
              <a:spcBef>
                <a:spcPts val="0"/>
              </a:spcBef>
            </a:pPr>
            <a:r>
              <a:rPr lang="en-US" sz="1400" dirty="0"/>
              <a:t>Six multiple choice unit quizzes defined the delayed tests.</a:t>
            </a:r>
          </a:p>
          <a:p>
            <a:pPr>
              <a:spcBef>
                <a:spcPts val="0"/>
              </a:spcBef>
            </a:pPr>
            <a:r>
              <a:rPr lang="en-US" sz="1400" dirty="0"/>
              <a:t>Each quiz covered the chapters in the unit. </a:t>
            </a:r>
          </a:p>
          <a:p>
            <a:pPr>
              <a:spcBef>
                <a:spcPts val="0"/>
              </a:spcBef>
            </a:pPr>
            <a:r>
              <a:rPr lang="en-US" sz="1400" dirty="0"/>
              <a:t>Responses were recorded on a scantron form and machine scored.</a:t>
            </a:r>
          </a:p>
          <a:p>
            <a:pPr marL="0" indent="0">
              <a:buNone/>
            </a:pPr>
            <a:r>
              <a:rPr lang="en-US" sz="1500" b="1" i="1" dirty="0"/>
              <a:t>Retrieval Practice Questions</a:t>
            </a:r>
            <a:endParaRPr lang="en-US" sz="1500" dirty="0"/>
          </a:p>
          <a:p>
            <a:pPr>
              <a:spcBef>
                <a:spcPts val="0"/>
              </a:spcBef>
            </a:pPr>
            <a:r>
              <a:rPr lang="en-US" sz="1400" dirty="0"/>
              <a:t>Short blocks of four to seven multiple choice questions were added to all PowerPoint presentations (PP) for F19a and F19b sections. </a:t>
            </a:r>
          </a:p>
          <a:p>
            <a:pPr>
              <a:spcBef>
                <a:spcPts val="0"/>
              </a:spcBef>
            </a:pPr>
            <a:r>
              <a:rPr lang="en-US" sz="1400" dirty="0"/>
              <a:t>Blocks were inserted after major concepts or short sections spanning approximately three to five lecture slides. </a:t>
            </a:r>
          </a:p>
          <a:p>
            <a:pPr>
              <a:spcBef>
                <a:spcPts val="0"/>
              </a:spcBef>
            </a:pPr>
            <a:r>
              <a:rPr lang="en-US" sz="1400" dirty="0"/>
              <a:t>Repeated questions were identical to those on the unit 1, 3, and 6 quizzes</a:t>
            </a:r>
          </a:p>
          <a:p>
            <a:pPr>
              <a:spcBef>
                <a:spcPts val="0"/>
              </a:spcBef>
            </a:pPr>
            <a:r>
              <a:rPr lang="en-US" sz="1400" dirty="0"/>
              <a:t>New questions were different from quizzes 2, 4, and 5; different or related aspect of a concept than the delayed test. </a:t>
            </a:r>
          </a:p>
          <a:p>
            <a:endParaRPr lang="en-US" sz="1400" dirty="0"/>
          </a:p>
        </p:txBody>
      </p:sp>
      <p:sp>
        <p:nvSpPr>
          <p:cNvPr id="4" name="TextBox 3">
            <a:extLst>
              <a:ext uri="{FF2B5EF4-FFF2-40B4-BE49-F238E27FC236}">
                <a16:creationId xmlns:a16="http://schemas.microsoft.com/office/drawing/2014/main" id="{C91D7907-BD99-40E0-B194-5C416F358D8F}"/>
              </a:ext>
            </a:extLst>
          </p:cNvPr>
          <p:cNvSpPr txBox="1"/>
          <p:nvPr/>
        </p:nvSpPr>
        <p:spPr>
          <a:xfrm>
            <a:off x="5943600" y="796095"/>
            <a:ext cx="1034257" cy="323165"/>
          </a:xfrm>
          <a:prstGeom prst="rect">
            <a:avLst/>
          </a:prstGeom>
          <a:noFill/>
        </p:spPr>
        <p:txBody>
          <a:bodyPr wrap="none" rtlCol="0">
            <a:spAutoFit/>
          </a:bodyPr>
          <a:lstStyle/>
          <a:p>
            <a:r>
              <a:rPr lang="en-US" sz="1500" b="1" dirty="0"/>
              <a:t>Procedure</a:t>
            </a:r>
          </a:p>
        </p:txBody>
      </p:sp>
      <p:sp>
        <p:nvSpPr>
          <p:cNvPr id="5" name="Rectangle 4">
            <a:extLst>
              <a:ext uri="{FF2B5EF4-FFF2-40B4-BE49-F238E27FC236}">
                <a16:creationId xmlns:a16="http://schemas.microsoft.com/office/drawing/2014/main" id="{F77F38FC-22E3-451A-8939-63508AE0FFFF}"/>
              </a:ext>
            </a:extLst>
          </p:cNvPr>
          <p:cNvSpPr/>
          <p:nvPr/>
        </p:nvSpPr>
        <p:spPr>
          <a:xfrm>
            <a:off x="5943600" y="1119260"/>
            <a:ext cx="6066259" cy="5262979"/>
          </a:xfrm>
          <a:prstGeom prst="rect">
            <a:avLst/>
          </a:prstGeom>
        </p:spPr>
        <p:txBody>
          <a:bodyPr wrap="square">
            <a:spAutoFit/>
          </a:bodyPr>
          <a:lstStyle/>
          <a:p>
            <a:r>
              <a:rPr lang="en-US" sz="1400" dirty="0">
                <a:ea typeface="Calibri" panose="020F0502020204030204" pitchFamily="34" charset="0"/>
              </a:rPr>
              <a:t>Students attended class twice per week, 110 minutes per session. </a:t>
            </a:r>
          </a:p>
          <a:p>
            <a:endParaRPr lang="en-US" sz="1400" dirty="0">
              <a:ea typeface="Calibri" panose="020F0502020204030204" pitchFamily="34" charset="0"/>
            </a:endParaRPr>
          </a:p>
          <a:p>
            <a:r>
              <a:rPr lang="en-US" sz="1400" dirty="0">
                <a:ea typeface="Calibri" panose="020F0502020204030204" pitchFamily="34" charset="0"/>
              </a:rPr>
              <a:t>Each session included a lecture accompanied by a PP. F19 sections had PP with retrieval practice, F18 and S19 had PP without retrieval practice. </a:t>
            </a:r>
          </a:p>
          <a:p>
            <a:endParaRPr lang="en-US" sz="1400" dirty="0"/>
          </a:p>
          <a:p>
            <a:r>
              <a:rPr lang="en-US" sz="1400" dirty="0"/>
              <a:t>Retrieval practice occurred after approximately 15 to 25 minutes of lecture. </a:t>
            </a:r>
          </a:p>
          <a:p>
            <a:endParaRPr lang="en-US" sz="1400" dirty="0"/>
          </a:p>
          <a:p>
            <a:r>
              <a:rPr lang="en-US" sz="1400" dirty="0"/>
              <a:t>The instructor (author) read each question aloud and asked students to orally volunteer answers, followed by a quick hand poll of agreement among the students.</a:t>
            </a:r>
          </a:p>
          <a:p>
            <a:endParaRPr lang="en-US" sz="1400" dirty="0"/>
          </a:p>
          <a:p>
            <a:r>
              <a:rPr lang="en-US" sz="1400" dirty="0"/>
              <a:t>The instructor orally provided confirmatory or corrective feedback for each question before presenting the next question or resuming lecture. </a:t>
            </a:r>
          </a:p>
          <a:p>
            <a:endParaRPr lang="en-US" sz="1400" dirty="0"/>
          </a:p>
          <a:p>
            <a:r>
              <a:rPr lang="en-US" sz="1400" dirty="0"/>
              <a:t>Each block used two to four minutes, and total time used per class session was within the range of 8 - 15 minutes. </a:t>
            </a:r>
          </a:p>
          <a:p>
            <a:endParaRPr lang="en-US" sz="1400" dirty="0"/>
          </a:p>
          <a:p>
            <a:r>
              <a:rPr lang="en-US" sz="1400" dirty="0"/>
              <a:t>All students had access to PP without retrieval practice questions through Blackboard from the start and throughout the duration of the semester. </a:t>
            </a:r>
          </a:p>
          <a:p>
            <a:endParaRPr lang="en-US" sz="1400" dirty="0"/>
          </a:p>
          <a:p>
            <a:r>
              <a:rPr lang="en-US" sz="1400" dirty="0"/>
              <a:t>Retrieval practice questions were not accessible outside of class or on personal devices, other than what students wrote down at time of presentation. No electronic devices were allowed during class sessions as a course policy.</a:t>
            </a:r>
          </a:p>
          <a:p>
            <a:endParaRPr lang="en-US" sz="1400" dirty="0"/>
          </a:p>
        </p:txBody>
      </p:sp>
      <p:cxnSp>
        <p:nvCxnSpPr>
          <p:cNvPr id="7" name="Straight Connector 6">
            <a:extLst>
              <a:ext uri="{FF2B5EF4-FFF2-40B4-BE49-F238E27FC236}">
                <a16:creationId xmlns:a16="http://schemas.microsoft.com/office/drawing/2014/main" id="{D9F82C29-CCFE-4FED-A42D-45AE64526A6D}"/>
              </a:ext>
            </a:extLst>
          </p:cNvPr>
          <p:cNvCxnSpPr>
            <a:cxnSpLocks/>
          </p:cNvCxnSpPr>
          <p:nvPr/>
        </p:nvCxnSpPr>
        <p:spPr>
          <a:xfrm>
            <a:off x="5854390" y="1460809"/>
            <a:ext cx="0" cy="35795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179F037-56A1-45E4-BF29-D3FC9CD9F89C}"/>
              </a:ext>
            </a:extLst>
          </p:cNvPr>
          <p:cNvCxnSpPr>
            <a:cxnSpLocks/>
          </p:cNvCxnSpPr>
          <p:nvPr/>
        </p:nvCxnSpPr>
        <p:spPr>
          <a:xfrm>
            <a:off x="1761893" y="2676293"/>
            <a:ext cx="2430966"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20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2939B-E233-4173-A617-6AA8C93257FE}"/>
              </a:ext>
            </a:extLst>
          </p:cNvPr>
          <p:cNvSpPr>
            <a:spLocks noGrp="1"/>
          </p:cNvSpPr>
          <p:nvPr>
            <p:ph type="title"/>
          </p:nvPr>
        </p:nvSpPr>
        <p:spPr>
          <a:xfrm>
            <a:off x="700635" y="814438"/>
            <a:ext cx="10691265" cy="670440"/>
          </a:xfrm>
        </p:spPr>
        <p:txBody>
          <a:bodyPr>
            <a:normAutofit fontScale="90000"/>
          </a:bodyPr>
          <a:lstStyle/>
          <a:p>
            <a:r>
              <a:rPr lang="en-US" dirty="0"/>
              <a:t>Results</a:t>
            </a:r>
          </a:p>
        </p:txBody>
      </p:sp>
      <p:pic>
        <p:nvPicPr>
          <p:cNvPr id="4" name="Picture 3">
            <a:extLst>
              <a:ext uri="{FF2B5EF4-FFF2-40B4-BE49-F238E27FC236}">
                <a16:creationId xmlns:a16="http://schemas.microsoft.com/office/drawing/2014/main" id="{ECCD1E9E-E606-4C4D-A822-09AAF101E47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61224" y="2580051"/>
            <a:ext cx="3230880" cy="2944495"/>
          </a:xfrm>
          <a:prstGeom prst="rect">
            <a:avLst/>
          </a:prstGeom>
          <a:noFill/>
        </p:spPr>
      </p:pic>
      <p:sp>
        <p:nvSpPr>
          <p:cNvPr id="5" name="Rectangle 4">
            <a:extLst>
              <a:ext uri="{FF2B5EF4-FFF2-40B4-BE49-F238E27FC236}">
                <a16:creationId xmlns:a16="http://schemas.microsoft.com/office/drawing/2014/main" id="{5B9FE7D4-1423-4D92-A19F-208CB6A181BA}"/>
              </a:ext>
            </a:extLst>
          </p:cNvPr>
          <p:cNvSpPr/>
          <p:nvPr/>
        </p:nvSpPr>
        <p:spPr>
          <a:xfrm>
            <a:off x="730971" y="1935641"/>
            <a:ext cx="3347257" cy="606256"/>
          </a:xfrm>
          <a:prstGeom prst="rect">
            <a:avLst/>
          </a:prstGeom>
        </p:spPr>
        <p:txBody>
          <a:bodyPr wrap="square">
            <a:spAutoFit/>
          </a:bodyPr>
          <a:lstStyle/>
          <a:p>
            <a:pPr>
              <a:lnSpc>
                <a:spcPct val="107000"/>
              </a:lnSpc>
              <a:spcAft>
                <a:spcPts val="800"/>
              </a:spcAft>
            </a:pPr>
            <a:r>
              <a:rPr lang="en-US" sz="1600" i="1" dirty="0">
                <a:latin typeface="Times New Roman" panose="02020603050405020304" pitchFamily="18" charset="0"/>
                <a:ea typeface="Calibri" panose="020F0502020204030204" pitchFamily="34" charset="0"/>
                <a:cs typeface="Times New Roman" panose="02020603050405020304" pitchFamily="18" charset="0"/>
              </a:rPr>
              <a:t>Higher Quiz Average with Retrieval Practice than Without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213EA15A-1DF9-4874-8F2B-AC6FFC349567}"/>
              </a:ext>
            </a:extLst>
          </p:cNvPr>
          <p:cNvSpPr/>
          <p:nvPr/>
        </p:nvSpPr>
        <p:spPr>
          <a:xfrm>
            <a:off x="661224" y="5526276"/>
            <a:ext cx="3721561" cy="478016"/>
          </a:xfrm>
          <a:prstGeom prst="rect">
            <a:avLst/>
          </a:prstGeom>
        </p:spPr>
        <p:txBody>
          <a:bodyPr wrap="square">
            <a:spAutoFit/>
          </a:bodyPr>
          <a:lstStyle/>
          <a:p>
            <a:pPr>
              <a:lnSpc>
                <a:spcPct val="107000"/>
              </a:lnSpc>
              <a:spcAft>
                <a:spcPts val="80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a:t>
            </a:r>
            <a:r>
              <a:rPr lang="en-US" sz="1200" dirty="0"/>
              <a:t> </a:t>
            </a:r>
            <a:r>
              <a:rPr lang="en-US" sz="1200" i="1" dirty="0"/>
              <a:t>t</a:t>
            </a:r>
            <a:r>
              <a:rPr lang="en-US" sz="1200" dirty="0"/>
              <a:t>(382) = 3.94, </a:t>
            </a:r>
            <a:r>
              <a:rPr lang="en-US" sz="1200" i="1" dirty="0"/>
              <a:t>p</a:t>
            </a:r>
            <a:r>
              <a:rPr lang="en-US" sz="1200" dirty="0"/>
              <a:t> &lt; .001, 95% CI [2.27, 6.81], Cohen’s </a:t>
            </a:r>
            <a:r>
              <a:rPr lang="en-US" sz="1200" i="1" dirty="0"/>
              <a:t>d </a:t>
            </a:r>
            <a:r>
              <a:rPr lang="en-US" sz="1200" dirty="0"/>
              <a:t>= 0.40. </a:t>
            </a:r>
            <a:r>
              <a:rPr lang="en-US" sz="1200" dirty="0" err="1"/>
              <a:t>Levene’s</a:t>
            </a:r>
            <a:r>
              <a:rPr lang="en-US" sz="1200" dirty="0"/>
              <a:t> test, </a:t>
            </a:r>
            <a:r>
              <a:rPr lang="en-US" sz="1200" i="1" dirty="0"/>
              <a:t>F</a:t>
            </a:r>
            <a:r>
              <a:rPr lang="en-US" sz="1200" dirty="0"/>
              <a:t>(1, 382) = 0.92, </a:t>
            </a:r>
            <a:r>
              <a:rPr lang="en-US" sz="1200" i="1" dirty="0"/>
              <a:t>p</a:t>
            </a:r>
            <a:r>
              <a:rPr lang="en-US" sz="1200" dirty="0"/>
              <a:t> =.34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641733F-2342-4F84-B853-A4B164517E9B}"/>
              </a:ext>
            </a:extLst>
          </p:cNvPr>
          <p:cNvSpPr txBox="1"/>
          <p:nvPr/>
        </p:nvSpPr>
        <p:spPr>
          <a:xfrm>
            <a:off x="1345474" y="1523032"/>
            <a:ext cx="1515158" cy="369332"/>
          </a:xfrm>
          <a:prstGeom prst="rect">
            <a:avLst/>
          </a:prstGeom>
          <a:noFill/>
        </p:spPr>
        <p:txBody>
          <a:bodyPr wrap="none" rtlCol="0">
            <a:spAutoFit/>
          </a:bodyPr>
          <a:lstStyle/>
          <a:p>
            <a:r>
              <a:rPr lang="en-US" dirty="0"/>
              <a:t>Hypothesis 1.</a:t>
            </a:r>
          </a:p>
        </p:txBody>
      </p:sp>
      <p:pic>
        <p:nvPicPr>
          <p:cNvPr id="8" name="Picture 7">
            <a:extLst>
              <a:ext uri="{FF2B5EF4-FFF2-40B4-BE49-F238E27FC236}">
                <a16:creationId xmlns:a16="http://schemas.microsoft.com/office/drawing/2014/main" id="{2CDED6BD-957F-49CD-8505-2BBD0655F75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867121" y="1765389"/>
            <a:ext cx="3800475" cy="3311525"/>
          </a:xfrm>
          <a:prstGeom prst="rect">
            <a:avLst/>
          </a:prstGeom>
          <a:noFill/>
        </p:spPr>
      </p:pic>
      <p:sp>
        <p:nvSpPr>
          <p:cNvPr id="9" name="Rectangle 8">
            <a:extLst>
              <a:ext uri="{FF2B5EF4-FFF2-40B4-BE49-F238E27FC236}">
                <a16:creationId xmlns:a16="http://schemas.microsoft.com/office/drawing/2014/main" id="{998B50CB-A887-4800-8705-4F04AB371D6D}"/>
              </a:ext>
            </a:extLst>
          </p:cNvPr>
          <p:cNvSpPr/>
          <p:nvPr/>
        </p:nvSpPr>
        <p:spPr>
          <a:xfrm>
            <a:off x="4407762" y="4939609"/>
            <a:ext cx="3800474" cy="1173335"/>
          </a:xfrm>
          <a:prstGeom prst="rect">
            <a:avLst/>
          </a:prstGeom>
        </p:spPr>
        <p:txBody>
          <a:bodyPr wrap="square">
            <a:spAutoFit/>
          </a:bodyPr>
          <a:lstStyle/>
          <a:p>
            <a:pPr>
              <a:lnSpc>
                <a:spcPct val="107000"/>
              </a:lnSpc>
              <a:spcAft>
                <a:spcPts val="800"/>
              </a:spcAft>
            </a:pPr>
            <a:r>
              <a:rPr lang="en-US" sz="1200" i="1" dirty="0">
                <a:latin typeface="Times New Roman" panose="02020603050405020304" pitchFamily="18" charset="0"/>
                <a:ea typeface="Calibri" panose="020F0502020204030204" pitchFamily="34" charset="0"/>
                <a:cs typeface="Times New Roman" panose="02020603050405020304" pitchFamily="18" charset="0"/>
              </a:rPr>
              <a:t>Not</a:t>
            </a:r>
            <a:r>
              <a:rPr lang="en-US" sz="1200" dirty="0">
                <a:latin typeface="Times New Roman" panose="02020603050405020304" pitchFamily="18" charset="0"/>
                <a:ea typeface="Calibri" panose="020F0502020204030204" pitchFamily="34" charset="0"/>
                <a:cs typeface="Times New Roman" panose="02020603050405020304" pitchFamily="18" charset="0"/>
              </a:rPr>
              <a:t>e. Figure shows the average difference for each quiz (abbreviated as Q), and a significant advantage for classes with retrieval practice over those without for all but Q2 (Health) and Q6 (sensation, Perception, biopsychology).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i="1" dirty="0">
                <a:latin typeface="Times New Roman" panose="02020603050405020304" pitchFamily="18" charset="0"/>
                <a:ea typeface="Calibri" panose="020F0502020204030204" pitchFamily="34" charset="0"/>
                <a:cs typeface="Times New Roman" panose="02020603050405020304" pitchFamily="18" charset="0"/>
              </a:rPr>
              <a:t>p</a:t>
            </a:r>
            <a:r>
              <a:rPr lang="en-US" sz="1200" dirty="0">
                <a:latin typeface="Times New Roman" panose="02020603050405020304" pitchFamily="18" charset="0"/>
                <a:ea typeface="Calibri" panose="020F0502020204030204" pitchFamily="34" charset="0"/>
                <a:cs typeface="Times New Roman" panose="02020603050405020304" pitchFamily="18" charset="0"/>
              </a:rPr>
              <a:t> &lt; .05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2E575116-DCEC-4598-B9F5-18CB6020FBBD}"/>
              </a:ext>
            </a:extLst>
          </p:cNvPr>
          <p:cNvSpPr txBox="1"/>
          <p:nvPr/>
        </p:nvSpPr>
        <p:spPr>
          <a:xfrm>
            <a:off x="5009779" y="996173"/>
            <a:ext cx="1515158" cy="369332"/>
          </a:xfrm>
          <a:prstGeom prst="rect">
            <a:avLst/>
          </a:prstGeom>
          <a:noFill/>
        </p:spPr>
        <p:txBody>
          <a:bodyPr wrap="none" rtlCol="0">
            <a:spAutoFit/>
          </a:bodyPr>
          <a:lstStyle/>
          <a:p>
            <a:r>
              <a:rPr lang="en-US" dirty="0"/>
              <a:t>Hypothesis 2.</a:t>
            </a:r>
          </a:p>
        </p:txBody>
      </p:sp>
      <p:sp>
        <p:nvSpPr>
          <p:cNvPr id="11" name="Rectangle 10">
            <a:extLst>
              <a:ext uri="{FF2B5EF4-FFF2-40B4-BE49-F238E27FC236}">
                <a16:creationId xmlns:a16="http://schemas.microsoft.com/office/drawing/2014/main" id="{673CF86A-FBCE-4810-A3F1-3050E8C48F65}"/>
              </a:ext>
            </a:extLst>
          </p:cNvPr>
          <p:cNvSpPr/>
          <p:nvPr/>
        </p:nvSpPr>
        <p:spPr>
          <a:xfrm>
            <a:off x="4591596" y="1312135"/>
            <a:ext cx="2810372" cy="606256"/>
          </a:xfrm>
          <a:prstGeom prst="rect">
            <a:avLst/>
          </a:prstGeom>
        </p:spPr>
        <p:txBody>
          <a:bodyPr wrap="square">
            <a:spAutoFit/>
          </a:bodyPr>
          <a:lstStyle/>
          <a:p>
            <a:pPr>
              <a:lnSpc>
                <a:spcPct val="107000"/>
              </a:lnSpc>
              <a:spcAft>
                <a:spcPts val="800"/>
              </a:spcAft>
            </a:pPr>
            <a:r>
              <a:rPr lang="en-US" sz="1600" i="1" dirty="0">
                <a:latin typeface="Times New Roman" panose="02020603050405020304" pitchFamily="18" charset="0"/>
                <a:ea typeface="Calibri" panose="020F0502020204030204" pitchFamily="34" charset="0"/>
                <a:cs typeface="Times New Roman" panose="02020603050405020304" pitchFamily="18" charset="0"/>
              </a:rPr>
              <a:t>Point Advantage for Retrieval Practice Across Six Quizzes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A51CBC99-1191-44E9-AD4E-096234E6900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723460" y="1698879"/>
            <a:ext cx="3469004" cy="2774795"/>
          </a:xfrm>
          <a:prstGeom prst="rect">
            <a:avLst/>
          </a:prstGeom>
          <a:noFill/>
        </p:spPr>
      </p:pic>
      <p:sp>
        <p:nvSpPr>
          <p:cNvPr id="14" name="TextBox 13">
            <a:extLst>
              <a:ext uri="{FF2B5EF4-FFF2-40B4-BE49-F238E27FC236}">
                <a16:creationId xmlns:a16="http://schemas.microsoft.com/office/drawing/2014/main" id="{02A455C0-DEAE-4C61-81B7-E438ACFED45A}"/>
              </a:ext>
            </a:extLst>
          </p:cNvPr>
          <p:cNvSpPr txBox="1"/>
          <p:nvPr/>
        </p:nvSpPr>
        <p:spPr>
          <a:xfrm>
            <a:off x="8815361" y="758634"/>
            <a:ext cx="1515158" cy="369332"/>
          </a:xfrm>
          <a:prstGeom prst="rect">
            <a:avLst/>
          </a:prstGeom>
          <a:noFill/>
        </p:spPr>
        <p:txBody>
          <a:bodyPr wrap="none" rtlCol="0">
            <a:spAutoFit/>
          </a:bodyPr>
          <a:lstStyle/>
          <a:p>
            <a:r>
              <a:rPr lang="en-US" dirty="0"/>
              <a:t>Hypothesis 3.</a:t>
            </a:r>
          </a:p>
        </p:txBody>
      </p:sp>
      <p:sp>
        <p:nvSpPr>
          <p:cNvPr id="15" name="Rectangle 14">
            <a:extLst>
              <a:ext uri="{FF2B5EF4-FFF2-40B4-BE49-F238E27FC236}">
                <a16:creationId xmlns:a16="http://schemas.microsoft.com/office/drawing/2014/main" id="{F94CBDD0-B9E4-4729-8C8D-208872A60818}"/>
              </a:ext>
            </a:extLst>
          </p:cNvPr>
          <p:cNvSpPr/>
          <p:nvPr/>
        </p:nvSpPr>
        <p:spPr>
          <a:xfrm>
            <a:off x="7629484" y="1100638"/>
            <a:ext cx="3896273" cy="584775"/>
          </a:xfrm>
          <a:prstGeom prst="rect">
            <a:avLst/>
          </a:prstGeom>
        </p:spPr>
        <p:txBody>
          <a:bodyPr wrap="square">
            <a:spAutoFit/>
          </a:bodyPr>
          <a:lstStyle/>
          <a:p>
            <a:r>
              <a:rPr lang="en-US" sz="1600" i="1" dirty="0">
                <a:latin typeface="Times New Roman" panose="02020603050405020304" pitchFamily="18" charset="0"/>
                <a:ea typeface="Calibri" panose="020F0502020204030204" pitchFamily="34" charset="0"/>
                <a:cs typeface="Times New Roman" panose="02020603050405020304" pitchFamily="18" charset="0"/>
              </a:rPr>
              <a:t>Comparisons of Repeated and New Retrieval Practice Questions to No Retrieval Practice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717D5A2F-73D3-4472-9855-DC92FA0ECEEE}"/>
              </a:ext>
            </a:extLst>
          </p:cNvPr>
          <p:cNvSpPr/>
          <p:nvPr/>
        </p:nvSpPr>
        <p:spPr>
          <a:xfrm>
            <a:off x="8222573" y="4473674"/>
            <a:ext cx="3268792" cy="1766189"/>
          </a:xfrm>
          <a:prstGeom prst="rect">
            <a:avLst/>
          </a:prstGeom>
        </p:spPr>
        <p:txBody>
          <a:bodyPr wrap="square">
            <a:spAutoFit/>
          </a:bodyPr>
          <a:lstStyle/>
          <a:p>
            <a:pPr>
              <a:lnSpc>
                <a:spcPct val="107000"/>
              </a:lnSpc>
              <a:spcAft>
                <a:spcPts val="800"/>
              </a:spcAft>
            </a:pPr>
            <a:r>
              <a:rPr lang="en-US" sz="1200" i="1" dirty="0">
                <a:latin typeface="Times New Roman" panose="02020603050405020304" pitchFamily="18" charset="0"/>
                <a:ea typeface="Calibri" panose="020F0502020204030204" pitchFamily="34" charset="0"/>
                <a:cs typeface="Times New Roman" panose="02020603050405020304" pitchFamily="18" charset="0"/>
              </a:rPr>
              <a:t>Not</a:t>
            </a:r>
            <a:r>
              <a:rPr lang="en-US" sz="1200" dirty="0">
                <a:latin typeface="Times New Roman" panose="02020603050405020304" pitchFamily="18" charset="0"/>
                <a:ea typeface="Calibri" panose="020F0502020204030204" pitchFamily="34" charset="0"/>
                <a:cs typeface="Times New Roman" panose="02020603050405020304" pitchFamily="18" charset="0"/>
              </a:rPr>
              <a:t>e. Figure shows no significant difference between retrieval practice conditions (repeated, new), bit equally and significantly better than quiz performance without any retrieval practice.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t>No difference between repeated (</a:t>
            </a:r>
            <a:r>
              <a:rPr lang="en-US" sz="1200" i="1" dirty="0"/>
              <a:t>M</a:t>
            </a:r>
            <a:r>
              <a:rPr lang="en-US" sz="1200" dirty="0"/>
              <a:t> = 67.10, </a:t>
            </a:r>
            <a:r>
              <a:rPr lang="en-US" sz="1200" i="1" dirty="0"/>
              <a:t>SE</a:t>
            </a:r>
            <a:r>
              <a:rPr lang="en-US" sz="1200" dirty="0"/>
              <a:t> = 0.84) and new (</a:t>
            </a:r>
            <a:r>
              <a:rPr lang="en-US" sz="1200" i="1" dirty="0"/>
              <a:t>M</a:t>
            </a:r>
            <a:r>
              <a:rPr lang="en-US" sz="1200" dirty="0"/>
              <a:t> = 67.37, </a:t>
            </a:r>
            <a:r>
              <a:rPr lang="en-US" sz="1200" i="1" dirty="0"/>
              <a:t>SE</a:t>
            </a:r>
            <a:r>
              <a:rPr lang="en-US" sz="1200" dirty="0"/>
              <a:t> = 0.93), </a:t>
            </a:r>
            <a:r>
              <a:rPr lang="en-US" sz="1200" i="1" dirty="0"/>
              <a:t>t</a:t>
            </a:r>
            <a:r>
              <a:rPr lang="en-US" sz="1200" dirty="0"/>
              <a:t>(190) = -0.48, </a:t>
            </a:r>
            <a:r>
              <a:rPr lang="en-US" sz="1200" i="1" dirty="0"/>
              <a:t>p = .</a:t>
            </a:r>
            <a:r>
              <a:rPr lang="en-US" sz="1200" dirty="0"/>
              <a:t>63, 95% CI [.84, 1.38], Cohen’s </a:t>
            </a:r>
            <a:r>
              <a:rPr lang="en-US" sz="1200" i="1" dirty="0"/>
              <a:t>d</a:t>
            </a:r>
            <a:r>
              <a:rPr lang="en-US" sz="1200" dirty="0"/>
              <a:t> = .03. </a:t>
            </a:r>
            <a:r>
              <a:rPr lang="en-US" sz="1200" i="1" dirty="0">
                <a:latin typeface="Times New Roman" panose="02020603050405020304" pitchFamily="18" charset="0"/>
                <a:ea typeface="Calibri" panose="020F0502020204030204" pitchFamily="34" charset="0"/>
                <a:cs typeface="Times New Roman" panose="02020603050405020304" pitchFamily="18" charset="0"/>
              </a:rPr>
              <a:t>p</a:t>
            </a:r>
            <a:r>
              <a:rPr lang="en-US" sz="1200" dirty="0">
                <a:latin typeface="Times New Roman" panose="02020603050405020304" pitchFamily="18" charset="0"/>
                <a:ea typeface="Calibri" panose="020F0502020204030204" pitchFamily="34" charset="0"/>
                <a:cs typeface="Times New Roman" panose="02020603050405020304" pitchFamily="18" charset="0"/>
              </a:rPr>
              <a:t> &lt; .01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3619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4CE247-CC44-43EF-A7AF-7A520766243F}"/>
              </a:ext>
            </a:extLst>
          </p:cNvPr>
          <p:cNvSpPr>
            <a:spLocks noGrp="1"/>
          </p:cNvSpPr>
          <p:nvPr>
            <p:ph type="title"/>
          </p:nvPr>
        </p:nvSpPr>
        <p:spPr>
          <a:xfrm>
            <a:off x="806844" y="733281"/>
            <a:ext cx="2129104" cy="607451"/>
          </a:xfrm>
        </p:spPr>
        <p:txBody>
          <a:bodyPr vert="horz" lIns="91440" tIns="45720" rIns="91440" bIns="45720" rtlCol="0" anchor="t">
            <a:noAutofit/>
          </a:bodyPr>
          <a:lstStyle/>
          <a:p>
            <a:r>
              <a:rPr lang="en-US" sz="3600" dirty="0"/>
              <a:t>Results</a:t>
            </a:r>
          </a:p>
        </p:txBody>
      </p:sp>
      <p:cxnSp>
        <p:nvCxnSpPr>
          <p:cNvPr id="16" name="Straight Connector 15">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7CC41EB-2D81-4303-9171-6401B388BA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885"/>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Table 4">
            <a:extLst>
              <a:ext uri="{FF2B5EF4-FFF2-40B4-BE49-F238E27FC236}">
                <a16:creationId xmlns:a16="http://schemas.microsoft.com/office/drawing/2014/main" id="{9A921241-9D6F-4348-BA70-12A6B68F44B9}"/>
              </a:ext>
            </a:extLst>
          </p:cNvPr>
          <p:cNvGraphicFramePr>
            <a:graphicFrameLocks noGrp="1"/>
          </p:cNvGraphicFramePr>
          <p:nvPr>
            <p:extLst>
              <p:ext uri="{D42A27DB-BD31-4B8C-83A1-F6EECF244321}">
                <p14:modId xmlns:p14="http://schemas.microsoft.com/office/powerpoint/2010/main" val="2944445822"/>
              </p:ext>
            </p:extLst>
          </p:nvPr>
        </p:nvGraphicFramePr>
        <p:xfrm>
          <a:off x="7292802" y="827352"/>
          <a:ext cx="2600188" cy="5053417"/>
        </p:xfrm>
        <a:graphic>
          <a:graphicData uri="http://schemas.openxmlformats.org/drawingml/2006/table">
            <a:tbl>
              <a:tblPr firstRow="1" firstCol="1" bandRow="1">
                <a:solidFill>
                  <a:srgbClr val="F2F2F2">
                    <a:alpha val="30196"/>
                  </a:srgbClr>
                </a:solidFill>
                <a:tableStyleId>{5C22544A-7EE6-4342-B048-85BDC9FD1C3A}</a:tableStyleId>
              </a:tblPr>
              <a:tblGrid>
                <a:gridCol w="943012">
                  <a:extLst>
                    <a:ext uri="{9D8B030D-6E8A-4147-A177-3AD203B41FA5}">
                      <a16:colId xmlns:a16="http://schemas.microsoft.com/office/drawing/2014/main" val="1446376112"/>
                    </a:ext>
                  </a:extLst>
                </a:gridCol>
                <a:gridCol w="812472">
                  <a:extLst>
                    <a:ext uri="{9D8B030D-6E8A-4147-A177-3AD203B41FA5}">
                      <a16:colId xmlns:a16="http://schemas.microsoft.com/office/drawing/2014/main" val="3401642944"/>
                    </a:ext>
                  </a:extLst>
                </a:gridCol>
                <a:gridCol w="844704">
                  <a:extLst>
                    <a:ext uri="{9D8B030D-6E8A-4147-A177-3AD203B41FA5}">
                      <a16:colId xmlns:a16="http://schemas.microsoft.com/office/drawing/2014/main" val="4122503872"/>
                    </a:ext>
                  </a:extLst>
                </a:gridCol>
              </a:tblGrid>
              <a:tr h="405043">
                <a:tc>
                  <a:txBody>
                    <a:bodyPr/>
                    <a:lstStyle/>
                    <a:p>
                      <a:pPr marL="0" marR="0" algn="ctr">
                        <a:lnSpc>
                          <a:spcPct val="107000"/>
                        </a:lnSpc>
                        <a:spcBef>
                          <a:spcPts val="0"/>
                        </a:spcBef>
                        <a:spcAft>
                          <a:spcPts val="0"/>
                        </a:spcAft>
                      </a:pPr>
                      <a:r>
                        <a:rPr lang="en-US" sz="1400" b="0" cap="none" spc="0" dirty="0">
                          <a:solidFill>
                            <a:schemeClr val="bg1"/>
                          </a:solidFill>
                          <a:effectLst/>
                        </a:rPr>
                        <a:t>Grade</a:t>
                      </a:r>
                    </a:p>
                    <a:p>
                      <a:pPr marL="0" marR="0" algn="ctr">
                        <a:lnSpc>
                          <a:spcPct val="107000"/>
                        </a:lnSpc>
                        <a:spcBef>
                          <a:spcPts val="0"/>
                        </a:spcBef>
                        <a:spcAft>
                          <a:spcPts val="0"/>
                        </a:spcAft>
                      </a:pPr>
                      <a:r>
                        <a:rPr lang="en-US" sz="1400" b="0" cap="none" spc="0" dirty="0">
                          <a:solidFill>
                            <a:schemeClr val="bg1"/>
                          </a:solidFill>
                          <a:effectLst/>
                        </a:rPr>
                        <a:t>(min. score)</a:t>
                      </a:r>
                      <a:endParaRPr lang="en-US" sz="1400" b="0" cap="none" spc="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nchor="ctr">
                    <a:lnL w="19050" cap="flat" cmpd="sng" algn="ctr">
                      <a:noFill/>
                      <a:prstDash val="solid"/>
                    </a:lnL>
                    <a:lnR w="12700" cmpd="sng">
                      <a:noFill/>
                    </a:lnR>
                    <a:lnT w="19050" cap="flat" cmpd="sng" algn="ctr">
                      <a:noFill/>
                      <a:prstDash val="solid"/>
                    </a:lnT>
                    <a:lnB w="38100" cmpd="sng">
                      <a:noFill/>
                    </a:lnB>
                    <a:solidFill>
                      <a:schemeClr val="accent1"/>
                    </a:solidFill>
                  </a:tcPr>
                </a:tc>
                <a:tc gridSpan="2">
                  <a:txBody>
                    <a:bodyPr/>
                    <a:lstStyle/>
                    <a:p>
                      <a:r>
                        <a:rPr lang="en-US" sz="1400" b="0" cap="none" spc="0" dirty="0">
                          <a:solidFill>
                            <a:schemeClr val="bg1"/>
                          </a:solidFill>
                          <a:effectLst/>
                        </a:rPr>
                        <a:t>Retrieval Practice</a:t>
                      </a:r>
                      <a:endParaRPr lang="en-US" dirty="0"/>
                    </a:p>
                  </a:txBody>
                  <a:tcPr marL="88640" marR="51139" marT="68185" marB="68185" anchor="ctr">
                    <a:lnL w="12700" cmpd="sng">
                      <a:noFill/>
                    </a:lnL>
                    <a:lnR w="12700" cmpd="sng">
                      <a:noFill/>
                    </a:lnR>
                    <a:lnT w="19050" cap="flat" cmpd="sng" algn="ctr">
                      <a:noFill/>
                      <a:prstDash val="solid"/>
                    </a:lnT>
                    <a:lnB w="38100" cmpd="sng">
                      <a:noFill/>
                    </a:lnB>
                    <a:solidFill>
                      <a:schemeClr val="accent1"/>
                    </a:solidFill>
                  </a:tcPr>
                </a:tc>
                <a:tc hMerge="1">
                  <a:txBody>
                    <a:bodyPr/>
                    <a:lstStyle/>
                    <a:p>
                      <a:endParaRPr lang="en-US"/>
                    </a:p>
                  </a:txBody>
                  <a:tcPr>
                    <a:lnL w="12700" cmpd="sng">
                      <a:noFill/>
                    </a:lnL>
                  </a:tcPr>
                </a:tc>
                <a:extLst>
                  <a:ext uri="{0D108BD9-81ED-4DB2-BD59-A6C34878D82A}">
                    <a16:rowId xmlns:a16="http://schemas.microsoft.com/office/drawing/2014/main" val="1045361010"/>
                  </a:ext>
                </a:extLst>
              </a:tr>
              <a:tr h="260598">
                <a:tc>
                  <a:txBody>
                    <a:bodyPr/>
                    <a:lstStyle/>
                    <a:p>
                      <a:pPr marL="0" marR="0" algn="l">
                        <a:lnSpc>
                          <a:spcPct val="107000"/>
                        </a:lnSpc>
                        <a:spcBef>
                          <a:spcPts val="0"/>
                        </a:spcBef>
                        <a:spcAft>
                          <a:spcPts val="0"/>
                        </a:spcAft>
                      </a:pPr>
                      <a:r>
                        <a:rPr lang="en-US" sz="1400" cap="none" spc="0">
                          <a:solidFill>
                            <a:schemeClr val="tx1"/>
                          </a:solidFill>
                          <a:effectLst/>
                        </a:rPr>
                        <a:t> </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38100" cap="flat" cmpd="sng" algn="ctr">
                      <a:no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With</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Without</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B w="6350" cap="flat" cmpd="sng" algn="ctr">
                      <a:noFill/>
                      <a:prstDash val="solid"/>
                    </a:lnB>
                    <a:solidFill>
                      <a:srgbClr val="F2F2F2">
                        <a:alpha val="30196"/>
                      </a:srgbClr>
                    </a:solidFill>
                  </a:tcPr>
                </a:tc>
                <a:extLst>
                  <a:ext uri="{0D108BD9-81ED-4DB2-BD59-A6C34878D82A}">
                    <a16:rowId xmlns:a16="http://schemas.microsoft.com/office/drawing/2014/main" val="4036315819"/>
                  </a:ext>
                </a:extLst>
              </a:tr>
              <a:tr h="300260">
                <a:tc>
                  <a:txBody>
                    <a:bodyPr/>
                    <a:lstStyle/>
                    <a:p>
                      <a:pPr marL="0" marR="0" algn="l">
                        <a:lnSpc>
                          <a:spcPct val="107000"/>
                        </a:lnSpc>
                        <a:spcBef>
                          <a:spcPts val="0"/>
                        </a:spcBef>
                        <a:spcAft>
                          <a:spcPts val="0"/>
                        </a:spcAft>
                      </a:pPr>
                      <a:r>
                        <a:rPr lang="en-US" sz="1400" cap="none" spc="0">
                          <a:solidFill>
                            <a:schemeClr val="tx1"/>
                          </a:solidFill>
                          <a:effectLst/>
                        </a:rPr>
                        <a:t>A   (≥90)</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marL="0" marR="0" algn="l">
                        <a:lnSpc>
                          <a:spcPct val="107000"/>
                        </a:lnSpc>
                        <a:spcBef>
                          <a:spcPts val="0"/>
                        </a:spcBef>
                        <a:spcAft>
                          <a:spcPts val="0"/>
                        </a:spcAft>
                      </a:pPr>
                      <a:r>
                        <a:rPr lang="en-US" sz="1400" cap="none" spc="0">
                          <a:solidFill>
                            <a:schemeClr val="tx1"/>
                          </a:solidFill>
                          <a:effectLst/>
                        </a:rPr>
                        <a:t>100</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r>
                        <a:rPr lang="en-US" sz="1400" cap="none" spc="0">
                          <a:solidFill>
                            <a:schemeClr val="tx1"/>
                          </a:solidFill>
                          <a:effectLst/>
                        </a:rPr>
                        <a:t>100</a:t>
                      </a:r>
                      <a:endParaRPr lang="en-US"/>
                    </a:p>
                  </a:txBody>
                  <a:tcPr marL="88640" marR="51139" marT="68185" marB="68185">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518642842"/>
                  </a:ext>
                </a:extLst>
              </a:tr>
              <a:tr h="300260">
                <a:tc>
                  <a:txBody>
                    <a:bodyPr/>
                    <a:lstStyle/>
                    <a:p>
                      <a:pPr marL="0" marR="0" algn="l">
                        <a:lnSpc>
                          <a:spcPct val="107000"/>
                        </a:lnSpc>
                        <a:spcBef>
                          <a:spcPts val="0"/>
                        </a:spcBef>
                        <a:spcAft>
                          <a:spcPts val="0"/>
                        </a:spcAft>
                      </a:pPr>
                      <a:r>
                        <a:rPr lang="en-US" sz="1400" cap="none" spc="0">
                          <a:solidFill>
                            <a:schemeClr val="tx1"/>
                          </a:solidFill>
                          <a:effectLst/>
                        </a:rPr>
                        <a:t>A-  (89)</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97.9</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r>
                        <a:rPr lang="en-US" sz="1400" cap="none" spc="0">
                          <a:solidFill>
                            <a:schemeClr val="tx1"/>
                          </a:solidFill>
                          <a:effectLst/>
                        </a:rPr>
                        <a:t>99</a:t>
                      </a:r>
                      <a:endParaRPr lang="en-US"/>
                    </a:p>
                  </a:txBody>
                  <a:tcPr marL="88640" marR="51139" marT="68185" marB="68185">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1198829227"/>
                  </a:ext>
                </a:extLst>
              </a:tr>
              <a:tr h="300260">
                <a:tc>
                  <a:txBody>
                    <a:bodyPr/>
                    <a:lstStyle/>
                    <a:p>
                      <a:pPr marL="0" marR="0" algn="l">
                        <a:lnSpc>
                          <a:spcPct val="107000"/>
                        </a:lnSpc>
                        <a:spcBef>
                          <a:spcPts val="0"/>
                        </a:spcBef>
                        <a:spcAft>
                          <a:spcPts val="0"/>
                        </a:spcAft>
                      </a:pPr>
                      <a:r>
                        <a:rPr lang="en-US" sz="1400" cap="none" spc="0">
                          <a:solidFill>
                            <a:schemeClr val="tx1"/>
                          </a:solidFill>
                          <a:effectLst/>
                        </a:rPr>
                        <a:t>B+ (86)</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marL="0" marR="0" algn="l">
                        <a:lnSpc>
                          <a:spcPct val="107000"/>
                        </a:lnSpc>
                        <a:spcBef>
                          <a:spcPts val="0"/>
                        </a:spcBef>
                        <a:spcAft>
                          <a:spcPts val="0"/>
                        </a:spcAft>
                      </a:pPr>
                      <a:r>
                        <a:rPr lang="en-US" sz="1400" cap="none" spc="0">
                          <a:solidFill>
                            <a:schemeClr val="tx1"/>
                          </a:solidFill>
                          <a:effectLst/>
                        </a:rPr>
                        <a:t>93.7</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r>
                        <a:rPr lang="en-US" sz="1400" cap="none" spc="0">
                          <a:solidFill>
                            <a:schemeClr val="tx1"/>
                          </a:solidFill>
                          <a:effectLst/>
                        </a:rPr>
                        <a:t>97.9</a:t>
                      </a:r>
                      <a:endParaRPr lang="en-US"/>
                    </a:p>
                  </a:txBody>
                  <a:tcPr marL="88640" marR="51139" marT="68185" marB="68185">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4155349988"/>
                  </a:ext>
                </a:extLst>
              </a:tr>
              <a:tr h="300260">
                <a:tc>
                  <a:txBody>
                    <a:bodyPr/>
                    <a:lstStyle/>
                    <a:p>
                      <a:pPr marL="0" marR="0" algn="l">
                        <a:lnSpc>
                          <a:spcPct val="107000"/>
                        </a:lnSpc>
                        <a:spcBef>
                          <a:spcPts val="0"/>
                        </a:spcBef>
                        <a:spcAft>
                          <a:spcPts val="0"/>
                        </a:spcAft>
                      </a:pPr>
                      <a:r>
                        <a:rPr lang="en-US" sz="1400" cap="none" spc="0">
                          <a:solidFill>
                            <a:schemeClr val="tx1"/>
                          </a:solidFill>
                          <a:effectLst/>
                        </a:rPr>
                        <a:t>B   (80)</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86.9</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r>
                        <a:rPr lang="en-US" sz="1400" cap="none" spc="0">
                          <a:solidFill>
                            <a:schemeClr val="tx1"/>
                          </a:solidFill>
                          <a:effectLst/>
                        </a:rPr>
                        <a:t>91.7</a:t>
                      </a:r>
                      <a:endParaRPr lang="en-US"/>
                    </a:p>
                  </a:txBody>
                  <a:tcPr marL="88640" marR="51139" marT="68185" marB="68185">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1825830740"/>
                  </a:ext>
                </a:extLst>
              </a:tr>
              <a:tr h="300260">
                <a:tc>
                  <a:txBody>
                    <a:bodyPr/>
                    <a:lstStyle/>
                    <a:p>
                      <a:pPr marL="0" marR="0" algn="l">
                        <a:lnSpc>
                          <a:spcPct val="107000"/>
                        </a:lnSpc>
                        <a:spcBef>
                          <a:spcPts val="0"/>
                        </a:spcBef>
                        <a:spcAft>
                          <a:spcPts val="0"/>
                        </a:spcAft>
                      </a:pPr>
                      <a:r>
                        <a:rPr lang="en-US" sz="1400" cap="none" spc="0">
                          <a:solidFill>
                            <a:schemeClr val="tx1"/>
                          </a:solidFill>
                          <a:effectLst/>
                        </a:rPr>
                        <a:t>B-  (79)</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marL="0" marR="0" algn="l">
                        <a:lnSpc>
                          <a:spcPct val="107000"/>
                        </a:lnSpc>
                        <a:spcBef>
                          <a:spcPts val="0"/>
                        </a:spcBef>
                        <a:spcAft>
                          <a:spcPts val="0"/>
                        </a:spcAft>
                      </a:pPr>
                      <a:r>
                        <a:rPr lang="en-US" sz="1400" cap="none" spc="0">
                          <a:solidFill>
                            <a:schemeClr val="tx1"/>
                          </a:solidFill>
                          <a:effectLst/>
                        </a:rPr>
                        <a:t>84.3</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r>
                        <a:rPr lang="en-US" sz="1400" cap="none" spc="0">
                          <a:solidFill>
                            <a:schemeClr val="tx1"/>
                          </a:solidFill>
                          <a:effectLst/>
                        </a:rPr>
                        <a:t>91.2</a:t>
                      </a:r>
                      <a:endParaRPr lang="en-US"/>
                    </a:p>
                  </a:txBody>
                  <a:tcPr marL="88640" marR="51139" marT="68185" marB="68185">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719828948"/>
                  </a:ext>
                </a:extLst>
              </a:tr>
              <a:tr h="300260">
                <a:tc>
                  <a:txBody>
                    <a:bodyPr/>
                    <a:lstStyle/>
                    <a:p>
                      <a:pPr marL="0" marR="0" algn="l">
                        <a:lnSpc>
                          <a:spcPct val="107000"/>
                        </a:lnSpc>
                        <a:spcBef>
                          <a:spcPts val="0"/>
                        </a:spcBef>
                        <a:spcAft>
                          <a:spcPts val="0"/>
                        </a:spcAft>
                      </a:pPr>
                      <a:r>
                        <a:rPr lang="en-US" sz="1400" cap="none" spc="0">
                          <a:solidFill>
                            <a:schemeClr val="tx1"/>
                          </a:solidFill>
                          <a:effectLst/>
                        </a:rPr>
                        <a:t>C+ (76)</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77</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r>
                        <a:rPr lang="en-US" sz="1400" cap="none" spc="0">
                          <a:solidFill>
                            <a:schemeClr val="tx1"/>
                          </a:solidFill>
                          <a:effectLst/>
                        </a:rPr>
                        <a:t>88.1</a:t>
                      </a:r>
                      <a:endParaRPr lang="en-US"/>
                    </a:p>
                  </a:txBody>
                  <a:tcPr marL="88640" marR="51139" marT="68185" marB="68185">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479250878"/>
                  </a:ext>
                </a:extLst>
              </a:tr>
              <a:tr h="300260">
                <a:tc>
                  <a:txBody>
                    <a:bodyPr/>
                    <a:lstStyle/>
                    <a:p>
                      <a:pPr marL="0" marR="0" algn="l">
                        <a:lnSpc>
                          <a:spcPct val="107000"/>
                        </a:lnSpc>
                        <a:spcBef>
                          <a:spcPts val="0"/>
                        </a:spcBef>
                        <a:spcAft>
                          <a:spcPts val="0"/>
                        </a:spcAft>
                      </a:pPr>
                      <a:r>
                        <a:rPr lang="en-US" sz="1400" cap="none" spc="0">
                          <a:solidFill>
                            <a:schemeClr val="tx1"/>
                          </a:solidFill>
                          <a:effectLst/>
                        </a:rPr>
                        <a:t>C   (70)</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marL="0" marR="0" algn="l">
                        <a:lnSpc>
                          <a:spcPct val="107000"/>
                        </a:lnSpc>
                        <a:spcBef>
                          <a:spcPts val="0"/>
                        </a:spcBef>
                        <a:spcAft>
                          <a:spcPts val="0"/>
                        </a:spcAft>
                      </a:pPr>
                      <a:r>
                        <a:rPr lang="en-US" sz="1400" cap="none" spc="0">
                          <a:solidFill>
                            <a:schemeClr val="tx1"/>
                          </a:solidFill>
                          <a:effectLst/>
                        </a:rPr>
                        <a:t>57.1</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r>
                        <a:rPr lang="en-US" sz="1400" cap="none" spc="0">
                          <a:solidFill>
                            <a:schemeClr val="tx1"/>
                          </a:solidFill>
                          <a:effectLst/>
                        </a:rPr>
                        <a:t>76.2</a:t>
                      </a:r>
                      <a:endParaRPr lang="en-US"/>
                    </a:p>
                  </a:txBody>
                  <a:tcPr marL="88640" marR="51139" marT="68185" marB="68185">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695493702"/>
                  </a:ext>
                </a:extLst>
              </a:tr>
              <a:tr h="300260">
                <a:tc>
                  <a:txBody>
                    <a:bodyPr/>
                    <a:lstStyle/>
                    <a:p>
                      <a:pPr marL="0" marR="0" algn="l">
                        <a:lnSpc>
                          <a:spcPct val="107000"/>
                        </a:lnSpc>
                        <a:spcBef>
                          <a:spcPts val="0"/>
                        </a:spcBef>
                        <a:spcAft>
                          <a:spcPts val="0"/>
                        </a:spcAft>
                      </a:pPr>
                      <a:r>
                        <a:rPr lang="en-US" sz="1400" cap="none" spc="0">
                          <a:solidFill>
                            <a:schemeClr val="tx1"/>
                          </a:solidFill>
                          <a:effectLst/>
                        </a:rPr>
                        <a:t>C-  (69)</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56</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r>
                        <a:rPr lang="en-US" sz="1400" cap="none" spc="0">
                          <a:solidFill>
                            <a:schemeClr val="tx1"/>
                          </a:solidFill>
                          <a:effectLst/>
                        </a:rPr>
                        <a:t>73.6</a:t>
                      </a:r>
                      <a:endParaRPr lang="en-US"/>
                    </a:p>
                  </a:txBody>
                  <a:tcPr marL="88640" marR="51139" marT="68185" marB="68185">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4047163908"/>
                  </a:ext>
                </a:extLst>
              </a:tr>
              <a:tr h="300260">
                <a:tc>
                  <a:txBody>
                    <a:bodyPr/>
                    <a:lstStyle/>
                    <a:p>
                      <a:pPr marL="0" marR="0" algn="l">
                        <a:lnSpc>
                          <a:spcPct val="107000"/>
                        </a:lnSpc>
                        <a:spcBef>
                          <a:spcPts val="0"/>
                        </a:spcBef>
                        <a:spcAft>
                          <a:spcPts val="0"/>
                        </a:spcAft>
                      </a:pPr>
                      <a:r>
                        <a:rPr lang="en-US" sz="1400" cap="none" spc="0">
                          <a:solidFill>
                            <a:schemeClr val="tx1"/>
                          </a:solidFill>
                          <a:effectLst/>
                        </a:rPr>
                        <a:t>D+ (66)</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marL="0" marR="0" algn="l">
                        <a:lnSpc>
                          <a:spcPct val="107000"/>
                        </a:lnSpc>
                        <a:spcBef>
                          <a:spcPts val="0"/>
                        </a:spcBef>
                        <a:spcAft>
                          <a:spcPts val="0"/>
                        </a:spcAft>
                      </a:pPr>
                      <a:r>
                        <a:rPr lang="en-US" sz="1400" cap="none" spc="0">
                          <a:solidFill>
                            <a:schemeClr val="tx1"/>
                          </a:solidFill>
                          <a:effectLst/>
                        </a:rPr>
                        <a:t>44.5</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r>
                        <a:rPr lang="en-US" sz="1400" cap="none" spc="0">
                          <a:solidFill>
                            <a:schemeClr val="tx1"/>
                          </a:solidFill>
                          <a:effectLst/>
                        </a:rPr>
                        <a:t>63.7</a:t>
                      </a:r>
                      <a:endParaRPr lang="en-US"/>
                    </a:p>
                  </a:txBody>
                  <a:tcPr marL="88640" marR="51139" marT="68185" marB="68185">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598026991"/>
                  </a:ext>
                </a:extLst>
              </a:tr>
              <a:tr h="300260">
                <a:tc>
                  <a:txBody>
                    <a:bodyPr/>
                    <a:lstStyle/>
                    <a:p>
                      <a:pPr marL="0" marR="0" algn="l">
                        <a:lnSpc>
                          <a:spcPct val="107000"/>
                        </a:lnSpc>
                        <a:spcBef>
                          <a:spcPts val="0"/>
                        </a:spcBef>
                        <a:spcAft>
                          <a:spcPts val="0"/>
                        </a:spcAft>
                      </a:pPr>
                      <a:r>
                        <a:rPr lang="en-US" sz="1400" cap="none" spc="0">
                          <a:solidFill>
                            <a:schemeClr val="tx1"/>
                          </a:solidFill>
                          <a:effectLst/>
                        </a:rPr>
                        <a:t>D   (60)</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marL="0" marR="0" algn="l">
                        <a:lnSpc>
                          <a:spcPct val="107000"/>
                        </a:lnSpc>
                        <a:spcBef>
                          <a:spcPts val="0"/>
                        </a:spcBef>
                        <a:spcAft>
                          <a:spcPts val="0"/>
                        </a:spcAft>
                      </a:pPr>
                      <a:r>
                        <a:rPr lang="en-US" sz="1400" cap="none" spc="0">
                          <a:solidFill>
                            <a:schemeClr val="tx1"/>
                          </a:solidFill>
                          <a:effectLst/>
                        </a:rPr>
                        <a:t>27.7</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r>
                        <a:rPr lang="en-US" sz="1400" cap="none" spc="0">
                          <a:solidFill>
                            <a:schemeClr val="tx1"/>
                          </a:solidFill>
                          <a:effectLst/>
                        </a:rPr>
                        <a:t>40.9</a:t>
                      </a:r>
                      <a:endParaRPr lang="en-US"/>
                    </a:p>
                  </a:txBody>
                  <a:tcPr marL="88640" marR="51139" marT="68185" marB="68185">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2988391094"/>
                  </a:ext>
                </a:extLst>
              </a:tr>
              <a:tr h="300260">
                <a:tc>
                  <a:txBody>
                    <a:bodyPr/>
                    <a:lstStyle/>
                    <a:p>
                      <a:pPr marL="0" marR="0" algn="l">
                        <a:lnSpc>
                          <a:spcPct val="107000"/>
                        </a:lnSpc>
                        <a:spcBef>
                          <a:spcPts val="0"/>
                        </a:spcBef>
                        <a:spcAft>
                          <a:spcPts val="0"/>
                        </a:spcAft>
                      </a:pPr>
                      <a:r>
                        <a:rPr lang="en-US" sz="1400" cap="none" spc="0">
                          <a:solidFill>
                            <a:schemeClr val="tx1"/>
                          </a:solidFill>
                          <a:effectLst/>
                        </a:rPr>
                        <a:t>D-  (59)</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marL="0" marR="0" algn="l">
                        <a:lnSpc>
                          <a:spcPct val="107000"/>
                        </a:lnSpc>
                        <a:spcBef>
                          <a:spcPts val="0"/>
                        </a:spcBef>
                        <a:spcAft>
                          <a:spcPts val="0"/>
                        </a:spcAft>
                      </a:pPr>
                      <a:r>
                        <a:rPr lang="en-US" sz="1400" cap="none" spc="0">
                          <a:solidFill>
                            <a:schemeClr val="tx1"/>
                          </a:solidFill>
                          <a:effectLst/>
                        </a:rPr>
                        <a:t>23</a:t>
                      </a:r>
                      <a:endParaRPr lang="en-US"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8640" marR="51139" marT="68185" marB="68185">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r>
                        <a:rPr lang="en-US" sz="1400" cap="none" spc="0" dirty="0">
                          <a:solidFill>
                            <a:schemeClr val="tx1"/>
                          </a:solidFill>
                          <a:effectLst/>
                        </a:rPr>
                        <a:t>36.8</a:t>
                      </a:r>
                      <a:endParaRPr lang="en-US" dirty="0"/>
                    </a:p>
                  </a:txBody>
                  <a:tcPr marL="88640" marR="51139" marT="68185" marB="68185">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4060542889"/>
                  </a:ext>
                </a:extLst>
              </a:tr>
            </a:tbl>
          </a:graphicData>
        </a:graphic>
      </p:graphicFrame>
      <p:sp>
        <p:nvSpPr>
          <p:cNvPr id="6" name="Rectangle 5">
            <a:extLst>
              <a:ext uri="{FF2B5EF4-FFF2-40B4-BE49-F238E27FC236}">
                <a16:creationId xmlns:a16="http://schemas.microsoft.com/office/drawing/2014/main" id="{6EE9FAE5-614C-4D98-B0F4-A8F014E8B142}"/>
              </a:ext>
            </a:extLst>
          </p:cNvPr>
          <p:cNvSpPr/>
          <p:nvPr/>
        </p:nvSpPr>
        <p:spPr>
          <a:xfrm>
            <a:off x="5309878" y="2440749"/>
            <a:ext cx="2284102" cy="1200329"/>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Retrieval practice comparison of percentile rank for each grade range</a:t>
            </a:r>
            <a:endParaRPr lang="en-US" dirty="0"/>
          </a:p>
        </p:txBody>
      </p:sp>
      <p:graphicFrame>
        <p:nvGraphicFramePr>
          <p:cNvPr id="7" name="Table 6">
            <a:extLst>
              <a:ext uri="{FF2B5EF4-FFF2-40B4-BE49-F238E27FC236}">
                <a16:creationId xmlns:a16="http://schemas.microsoft.com/office/drawing/2014/main" id="{8399ABB5-A2F9-4127-A781-674C4579F949}"/>
              </a:ext>
            </a:extLst>
          </p:cNvPr>
          <p:cNvGraphicFramePr>
            <a:graphicFrameLocks noGrp="1"/>
          </p:cNvGraphicFramePr>
          <p:nvPr>
            <p:extLst>
              <p:ext uri="{D42A27DB-BD31-4B8C-83A1-F6EECF244321}">
                <p14:modId xmlns:p14="http://schemas.microsoft.com/office/powerpoint/2010/main" val="2832460642"/>
              </p:ext>
            </p:extLst>
          </p:nvPr>
        </p:nvGraphicFramePr>
        <p:xfrm>
          <a:off x="1521238" y="2096585"/>
          <a:ext cx="3259361" cy="3530069"/>
        </p:xfrm>
        <a:graphic>
          <a:graphicData uri="http://schemas.openxmlformats.org/drawingml/2006/table">
            <a:tbl>
              <a:tblPr firstRow="1" firstCol="1" bandRow="1">
                <a:tableStyleId>{5C22544A-7EE6-4342-B048-85BDC9FD1C3A}</a:tableStyleId>
              </a:tblPr>
              <a:tblGrid>
                <a:gridCol w="683360">
                  <a:extLst>
                    <a:ext uri="{9D8B030D-6E8A-4147-A177-3AD203B41FA5}">
                      <a16:colId xmlns:a16="http://schemas.microsoft.com/office/drawing/2014/main" val="2840837087"/>
                    </a:ext>
                  </a:extLst>
                </a:gridCol>
                <a:gridCol w="1204401">
                  <a:extLst>
                    <a:ext uri="{9D8B030D-6E8A-4147-A177-3AD203B41FA5}">
                      <a16:colId xmlns:a16="http://schemas.microsoft.com/office/drawing/2014/main" val="4211465003"/>
                    </a:ext>
                  </a:extLst>
                </a:gridCol>
                <a:gridCol w="1371600">
                  <a:extLst>
                    <a:ext uri="{9D8B030D-6E8A-4147-A177-3AD203B41FA5}">
                      <a16:colId xmlns:a16="http://schemas.microsoft.com/office/drawing/2014/main" val="2337145880"/>
                    </a:ext>
                  </a:extLst>
                </a:gridCol>
              </a:tblGrid>
              <a:tr h="424894">
                <a:tc>
                  <a:txBody>
                    <a:bodyPr/>
                    <a:lstStyle/>
                    <a:p>
                      <a:pPr marL="0" marR="0" algn="ctr">
                        <a:spcBef>
                          <a:spcPts val="0"/>
                        </a:spcBef>
                        <a:spcAft>
                          <a:spcPts val="0"/>
                        </a:spcAft>
                      </a:pPr>
                      <a:r>
                        <a:rPr lang="en-US" sz="1400">
                          <a:effectLst/>
                        </a:rPr>
                        <a:t>Quiz</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spcBef>
                          <a:spcPts val="0"/>
                        </a:spcBef>
                        <a:spcAft>
                          <a:spcPts val="0"/>
                        </a:spcAft>
                      </a:pPr>
                      <a:r>
                        <a:rPr lang="en-US" sz="1400" dirty="0">
                          <a:effectLst/>
                        </a:rPr>
                        <a:t>Retrieval Practice</a:t>
                      </a:r>
                    </a:p>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37603565"/>
                  </a:ext>
                </a:extLst>
              </a:tr>
              <a:tr h="328998">
                <a:tc rowSpan="2">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With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Without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268104"/>
                  </a:ext>
                </a:extLst>
              </a:tr>
              <a:tr h="224987">
                <a:tc vMerge="1">
                  <a:txBody>
                    <a:bodyPr/>
                    <a:lstStyle/>
                    <a:p>
                      <a:pPr marL="0" marR="0" algn="ctr">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M       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  M           SE</a:t>
                      </a:r>
                      <a:endParaRPr lang="en-US"/>
                    </a:p>
                  </a:txBody>
                  <a:tcPr marL="68580" marR="68580" marT="0" marB="0"/>
                </a:tc>
                <a:extLst>
                  <a:ext uri="{0D108BD9-81ED-4DB2-BD59-A6C34878D82A}">
                    <a16:rowId xmlns:a16="http://schemas.microsoft.com/office/drawing/2014/main" val="119543646"/>
                  </a:ext>
                </a:extLst>
              </a:tr>
              <a:tr h="424894">
                <a:tc>
                  <a:txBody>
                    <a:bodyPr/>
                    <a:lstStyle/>
                    <a:p>
                      <a:pPr marL="0" marR="0" algn="ctr">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75.60    0.97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63.80      0.96</a:t>
                      </a:r>
                      <a:endParaRPr lang="en-US"/>
                    </a:p>
                  </a:txBody>
                  <a:tcPr marL="68580" marR="68580" marT="0" marB="0"/>
                </a:tc>
                <a:extLst>
                  <a:ext uri="{0D108BD9-81ED-4DB2-BD59-A6C34878D82A}">
                    <a16:rowId xmlns:a16="http://schemas.microsoft.com/office/drawing/2014/main" val="1995164449"/>
                  </a:ext>
                </a:extLst>
              </a:tr>
              <a:tr h="424894">
                <a:tc>
                  <a:txBody>
                    <a:bodyPr/>
                    <a:lstStyle/>
                    <a:p>
                      <a:pPr marL="0" marR="0" algn="ctr">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67.48    1.18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65.98      1.06</a:t>
                      </a:r>
                      <a:endParaRPr lang="en-US"/>
                    </a:p>
                  </a:txBody>
                  <a:tcPr marL="68580" marR="68580" marT="0" marB="0"/>
                </a:tc>
                <a:extLst>
                  <a:ext uri="{0D108BD9-81ED-4DB2-BD59-A6C34878D82A}">
                    <a16:rowId xmlns:a16="http://schemas.microsoft.com/office/drawing/2014/main" val="716080765"/>
                  </a:ext>
                </a:extLst>
              </a:tr>
              <a:tr h="424894">
                <a:tc>
                  <a:txBody>
                    <a:bodyPr/>
                    <a:lstStyle/>
                    <a:p>
                      <a:pPr marL="0" marR="0" algn="ctr">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67.89    1.33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57.69      1.28</a:t>
                      </a:r>
                      <a:endParaRPr lang="en-US"/>
                    </a:p>
                  </a:txBody>
                  <a:tcPr marL="68580" marR="68580" marT="0" marB="0"/>
                </a:tc>
                <a:extLst>
                  <a:ext uri="{0D108BD9-81ED-4DB2-BD59-A6C34878D82A}">
                    <a16:rowId xmlns:a16="http://schemas.microsoft.com/office/drawing/2014/main" val="3540259234"/>
                  </a:ext>
                </a:extLst>
              </a:tr>
              <a:tr h="424894">
                <a:tc>
                  <a:txBody>
                    <a:bodyPr/>
                    <a:lstStyle/>
                    <a:p>
                      <a:pPr marL="0" marR="0" algn="ctr">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71.89    1.09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68.09      0.91</a:t>
                      </a:r>
                      <a:endParaRPr lang="en-US"/>
                    </a:p>
                  </a:txBody>
                  <a:tcPr marL="68580" marR="68580" marT="0" marB="0"/>
                </a:tc>
                <a:extLst>
                  <a:ext uri="{0D108BD9-81ED-4DB2-BD59-A6C34878D82A}">
                    <a16:rowId xmlns:a16="http://schemas.microsoft.com/office/drawing/2014/main" val="3643849467"/>
                  </a:ext>
                </a:extLst>
              </a:tr>
              <a:tr h="424894">
                <a:tc>
                  <a:txBody>
                    <a:bodyPr/>
                    <a:lstStyle/>
                    <a:p>
                      <a:pPr marL="0" marR="0" algn="ctr">
                        <a:spcBef>
                          <a:spcPts val="0"/>
                        </a:spcBef>
                        <a:spcAft>
                          <a:spcPts val="0"/>
                        </a:spcAft>
                      </a:pPr>
                      <a:r>
                        <a:rPr lang="en-US"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67.52    1.07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a:effectLst/>
                        </a:rPr>
                        <a:t>61.91      1.01</a:t>
                      </a:r>
                      <a:endParaRPr lang="en-US"/>
                    </a:p>
                  </a:txBody>
                  <a:tcPr marL="68580" marR="68580" marT="0" marB="0"/>
                </a:tc>
                <a:extLst>
                  <a:ext uri="{0D108BD9-81ED-4DB2-BD59-A6C34878D82A}">
                    <a16:rowId xmlns:a16="http://schemas.microsoft.com/office/drawing/2014/main" val="3744959169"/>
                  </a:ext>
                </a:extLst>
              </a:tr>
              <a:tr h="424894">
                <a:tc>
                  <a:txBody>
                    <a:bodyPr/>
                    <a:lstStyle/>
                    <a:p>
                      <a:pPr marL="0" marR="0" algn="ctr">
                        <a:spcBef>
                          <a:spcPts val="0"/>
                        </a:spcBef>
                        <a:spcAft>
                          <a:spcPts val="0"/>
                        </a:spcAft>
                      </a:pPr>
                      <a:r>
                        <a:rPr lang="en-US" sz="1400">
                          <a:effectLst/>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57.96    1.21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400" dirty="0">
                          <a:effectLst/>
                        </a:rPr>
                        <a:t>55.98      1.08</a:t>
                      </a:r>
                      <a:endParaRPr lang="en-US" dirty="0"/>
                    </a:p>
                  </a:txBody>
                  <a:tcPr marL="68580" marR="68580" marT="0" marB="0"/>
                </a:tc>
                <a:extLst>
                  <a:ext uri="{0D108BD9-81ED-4DB2-BD59-A6C34878D82A}">
                    <a16:rowId xmlns:a16="http://schemas.microsoft.com/office/drawing/2014/main" val="981543704"/>
                  </a:ext>
                </a:extLst>
              </a:tr>
            </a:tbl>
          </a:graphicData>
        </a:graphic>
      </p:graphicFrame>
      <p:sp>
        <p:nvSpPr>
          <p:cNvPr id="8" name="Rectangle 7">
            <a:extLst>
              <a:ext uri="{FF2B5EF4-FFF2-40B4-BE49-F238E27FC236}">
                <a16:creationId xmlns:a16="http://schemas.microsoft.com/office/drawing/2014/main" id="{9A960C42-CFEA-462C-8E37-8E3C15C31299}"/>
              </a:ext>
            </a:extLst>
          </p:cNvPr>
          <p:cNvSpPr/>
          <p:nvPr/>
        </p:nvSpPr>
        <p:spPr>
          <a:xfrm>
            <a:off x="1366561" y="1479754"/>
            <a:ext cx="3943317" cy="646331"/>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cs typeface="Times New Roman" panose="02020603050405020304" pitchFamily="18" charset="0"/>
              </a:rPr>
              <a:t>Retrieval practice conditions means (M), standard errors (SE) for six quizzes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151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D10F7-8442-4043-B66B-5F393A78ECC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9E798F8-BF8C-4957-A092-7F4A683ED041}"/>
              </a:ext>
            </a:extLst>
          </p:cNvPr>
          <p:cNvSpPr>
            <a:spLocks noGrp="1"/>
          </p:cNvSpPr>
          <p:nvPr>
            <p:ph idx="1"/>
          </p:nvPr>
        </p:nvSpPr>
        <p:spPr>
          <a:xfrm>
            <a:off x="750367" y="1648190"/>
            <a:ext cx="10445457" cy="4287713"/>
          </a:xfrm>
        </p:spPr>
        <p:txBody>
          <a:bodyPr/>
          <a:lstStyle/>
          <a:p>
            <a:r>
              <a:rPr lang="en-US" dirty="0"/>
              <a:t>Retrieval practice after short blocks of lecture improves delayed test performance</a:t>
            </a:r>
          </a:p>
          <a:p>
            <a:r>
              <a:rPr lang="en-US" dirty="0"/>
              <a:t>No difference was observed between repeated and new questions</a:t>
            </a:r>
          </a:p>
          <a:p>
            <a:r>
              <a:rPr lang="en-US" dirty="0"/>
              <a:t>Jargon-heavy or complex topics may require retrieval practice that facilitate elaboration</a:t>
            </a:r>
          </a:p>
          <a:p>
            <a:r>
              <a:rPr lang="en-US" dirty="0"/>
              <a:t>This method can be feasibly implemented using little class time, no additional resources, and minimal additional workload.</a:t>
            </a:r>
          </a:p>
          <a:p>
            <a:r>
              <a:rPr lang="en-US" dirty="0"/>
              <a:t>Distributing retrieval practice throughout lecture requires minimal updating, making it a sustainable practice across semesters. </a:t>
            </a:r>
          </a:p>
          <a:p>
            <a:endParaRPr lang="en-US" dirty="0"/>
          </a:p>
          <a:p>
            <a:endParaRPr lang="en-US" dirty="0"/>
          </a:p>
        </p:txBody>
      </p:sp>
    </p:spTree>
    <p:extLst>
      <p:ext uri="{BB962C8B-B14F-4D97-AF65-F5344CB8AC3E}">
        <p14:creationId xmlns:p14="http://schemas.microsoft.com/office/powerpoint/2010/main" val="4100283540"/>
      </p:ext>
    </p:extLst>
  </p:cSld>
  <p:clrMapOvr>
    <a:masterClrMapping/>
  </p:clrMapOvr>
</p:sld>
</file>

<file path=ppt/theme/theme1.xml><?xml version="1.0" encoding="utf-8"?>
<a:theme xmlns:a="http://schemas.openxmlformats.org/drawingml/2006/main" name="ChronicleVTI">
  <a:themeElements>
    <a:clrScheme name="AnalogousFromDarkSeedLeftStep">
      <a:dk1>
        <a:srgbClr val="000000"/>
      </a:dk1>
      <a:lt1>
        <a:srgbClr val="FFFFFF"/>
      </a:lt1>
      <a:dk2>
        <a:srgbClr val="1B2430"/>
      </a:dk2>
      <a:lt2>
        <a:srgbClr val="F0F3F1"/>
      </a:lt2>
      <a:accent1>
        <a:srgbClr val="C34DA6"/>
      </a:accent1>
      <a:accent2>
        <a:srgbClr val="9D3BB1"/>
      </a:accent2>
      <a:accent3>
        <a:srgbClr val="7E4DC3"/>
      </a:accent3>
      <a:accent4>
        <a:srgbClr val="4344B5"/>
      </a:accent4>
      <a:accent5>
        <a:srgbClr val="4D7FC3"/>
      </a:accent5>
      <a:accent6>
        <a:srgbClr val="3B9EB1"/>
      </a:accent6>
      <a:hlink>
        <a:srgbClr val="3F60BF"/>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149</TotalTime>
  <Words>1278</Words>
  <Application>Microsoft Office PowerPoint</Application>
  <PresentationFormat>Widescreen</PresentationFormat>
  <Paragraphs>141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Calisto MT</vt:lpstr>
      <vt:lpstr>Times New Roman</vt:lpstr>
      <vt:lpstr>Univers Condensed</vt:lpstr>
      <vt:lpstr>ChronicleVTI</vt:lpstr>
      <vt:lpstr>Benefits of adding questions throughout lectures</vt:lpstr>
      <vt:lpstr>Introduction</vt:lpstr>
      <vt:lpstr>Hypotheses</vt:lpstr>
      <vt:lpstr>method</vt:lpstr>
      <vt:lpstr>Results</vt:lpstr>
      <vt:lpstr>Results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adding questions throughout lectures</dc:title>
  <dc:creator>Shobe, Elizabeth</dc:creator>
  <cp:lastModifiedBy>Maiorino, Ronnie</cp:lastModifiedBy>
  <cp:revision>20</cp:revision>
  <dcterms:created xsi:type="dcterms:W3CDTF">2021-04-07T13:03:02Z</dcterms:created>
  <dcterms:modified xsi:type="dcterms:W3CDTF">2021-04-08T16:32:16Z</dcterms:modified>
</cp:coreProperties>
</file>