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wdp" ContentType="image/vnd.ms-photo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428" r:id="rId1"/>
  </p:sldMasterIdLst>
  <p:sldIdLst>
    <p:sldId id="256" r:id="rId2"/>
    <p:sldId id="257" r:id="rId3"/>
    <p:sldId id="259" r:id="rId4"/>
    <p:sldId id="262" r:id="rId5"/>
    <p:sldId id="261" r:id="rId6"/>
    <p:sldId id="265" r:id="rId7"/>
    <p:sldId id="269" r:id="rId8"/>
    <p:sldId id="268" r:id="rId9"/>
    <p:sldId id="267" r:id="rId1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98" autoAdjust="0"/>
    <p:restoredTop sz="94660"/>
  </p:normalViewPr>
  <p:slideViewPr>
    <p:cSldViewPr snapToGrid="0">
      <p:cViewPr varScale="1">
        <p:scale>
          <a:sx n="134" d="100"/>
          <a:sy n="134" d="100"/>
        </p:scale>
        <p:origin x="192" y="11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smtClean="0"/>
              <a:t>1/23/18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smtClean="0"/>
              <a:pPr/>
              <a:t>1/23/18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760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9" r:id="rId1"/>
    <p:sldLayoutId id="2147484430" r:id="rId2"/>
    <p:sldLayoutId id="2147484431" r:id="rId3"/>
    <p:sldLayoutId id="2147484432" r:id="rId4"/>
    <p:sldLayoutId id="2147484433" r:id="rId5"/>
    <p:sldLayoutId id="2147484434" r:id="rId6"/>
    <p:sldLayoutId id="2147484435" r:id="rId7"/>
    <p:sldLayoutId id="2147484436" r:id="rId8"/>
    <p:sldLayoutId id="2147484437" r:id="rId9"/>
    <p:sldLayoutId id="2147484438" r:id="rId10"/>
    <p:sldLayoutId id="2147484439" r:id="rId11"/>
    <p:sldLayoutId id="2147484440" r:id="rId12"/>
    <p:sldLayoutId id="2147484441" r:id="rId13"/>
    <p:sldLayoutId id="2147484442" r:id="rId14"/>
    <p:sldLayoutId id="2147484443" r:id="rId15"/>
    <p:sldLayoutId id="214748444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microsoft.com/office/2007/relationships/hdphoto" Target="../media/hdphoto2.wdp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tif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tockton.edu/research-sponsored-programs/internal-grants.html" TargetMode="External"/><Relationship Id="rId3" Type="http://schemas.openxmlformats.org/officeDocument/2006/relationships/hyperlink" Target="https://stockton.edu/research-sponsored-programs/landing-pages/internal-award-application-system.html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Office of Research and Sponsored </a:t>
            </a:r>
            <a:r>
              <a:rPr lang="en-US" dirty="0"/>
              <a:t>P</a:t>
            </a:r>
            <a:r>
              <a:rPr lang="en-US" dirty="0" smtClean="0"/>
              <a:t>rograms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INTERNAL AWARDS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637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72225"/>
            <a:ext cx="8813030" cy="1320800"/>
          </a:xfrm>
        </p:spPr>
        <p:txBody>
          <a:bodyPr>
            <a:normAutofit/>
          </a:bodyPr>
          <a:lstStyle/>
          <a:p>
            <a:r>
              <a:rPr lang="en-US" u="sng" dirty="0" smtClean="0"/>
              <a:t>Adjunct</a:t>
            </a:r>
            <a:r>
              <a:rPr lang="en-US" dirty="0" smtClean="0"/>
              <a:t> Faculty Opportunity </a:t>
            </a:r>
            <a:r>
              <a:rPr lang="en-US"/>
              <a:t>F</a:t>
            </a:r>
            <a:r>
              <a:rPr lang="en-US" smtClean="0"/>
              <a:t>und (AFOF)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7334" y="1132625"/>
            <a:ext cx="8609170" cy="2342888"/>
          </a:xfrm>
        </p:spPr>
        <p:txBody>
          <a:bodyPr>
            <a:normAutofit lnSpcReduction="10000"/>
          </a:bodyPr>
          <a:lstStyle/>
          <a:p>
            <a:r>
              <a:rPr lang="en-US" sz="1700" dirty="0" smtClean="0">
                <a:ea typeface="Adobe Song Std L" panose="02020300000000000000" pitchFamily="18" charset="-128"/>
              </a:rPr>
              <a:t>Funding for Adjuncts, ½ time, and ¾ time faculty who are not employed as staff.</a:t>
            </a:r>
          </a:p>
          <a:p>
            <a:r>
              <a:rPr lang="en-US" sz="1700" dirty="0" smtClean="0">
                <a:ea typeface="Adobe Song Std L" panose="02020300000000000000" pitchFamily="18" charset="-128"/>
              </a:rPr>
              <a:t>Application deadlines in January and September w/ funds available to awardees for </a:t>
            </a:r>
            <a:r>
              <a:rPr lang="en-US" sz="1700" b="1" dirty="0" smtClean="0">
                <a:ea typeface="Adobe Song Std L" panose="02020300000000000000" pitchFamily="18" charset="-128"/>
              </a:rPr>
              <a:t>Spring Semester and Fall Semester Only</a:t>
            </a:r>
          </a:p>
          <a:p>
            <a:r>
              <a:rPr lang="en-US" sz="1700" dirty="0" smtClean="0">
                <a:ea typeface="Adobe Song Std L" panose="02020300000000000000" pitchFamily="18" charset="-128"/>
              </a:rPr>
              <a:t>Joan makes the </a:t>
            </a:r>
            <a:r>
              <a:rPr lang="en-US" sz="1700" dirty="0"/>
              <a:t>fund </a:t>
            </a:r>
            <a:r>
              <a:rPr lang="en-US" sz="1700" dirty="0" smtClean="0">
                <a:ea typeface="Adobe Song Std L" panose="02020300000000000000" pitchFamily="18" charset="-128"/>
              </a:rPr>
              <a:t>transfer </a:t>
            </a:r>
            <a:r>
              <a:rPr lang="en-US" sz="1700" dirty="0"/>
              <a:t>to your school’s account </a:t>
            </a:r>
            <a:r>
              <a:rPr lang="en-US" sz="1700" dirty="0" smtClean="0">
                <a:ea typeface="Adobe Song Std L" panose="02020300000000000000" pitchFamily="18" charset="-128"/>
              </a:rPr>
              <a:t>before the end of January and again before the end of September</a:t>
            </a:r>
          </a:p>
          <a:p>
            <a:r>
              <a:rPr lang="en-US" sz="1700" dirty="0">
                <a:ea typeface="Adobe Song Std L" panose="02020300000000000000" pitchFamily="18" charset="-128"/>
              </a:rPr>
              <a:t>Review by R&amp;PD Sub-Committee</a:t>
            </a:r>
          </a:p>
          <a:p>
            <a:r>
              <a:rPr lang="en-US" sz="1700" dirty="0">
                <a:ea typeface="Adobe Song Std L" panose="02020300000000000000" pitchFamily="18" charset="-128"/>
              </a:rPr>
              <a:t>Maximum award per application $</a:t>
            </a:r>
            <a:r>
              <a:rPr lang="en-US" sz="1700" dirty="0" smtClean="0">
                <a:ea typeface="Adobe Song Std L" panose="02020300000000000000" pitchFamily="18" charset="-128"/>
              </a:rPr>
              <a:t>750</a:t>
            </a:r>
            <a:r>
              <a:rPr lang="en-US" sz="1700" b="1" dirty="0">
                <a:ea typeface="Adobe Song Std L" panose="02020300000000000000" pitchFamily="18" charset="-128"/>
              </a:rPr>
              <a:t> </a:t>
            </a:r>
            <a:r>
              <a:rPr lang="en-US" sz="1700" dirty="0" smtClean="0">
                <a:ea typeface="Adobe Song Std L" panose="02020300000000000000" pitchFamily="18" charset="-128"/>
              </a:rPr>
              <a:t>&amp; often</a:t>
            </a:r>
            <a:r>
              <a:rPr lang="en-US" sz="1700" dirty="0">
                <a:ea typeface="Adobe Song Std L" panose="02020300000000000000" pitchFamily="18" charset="-128"/>
              </a:rPr>
              <a:t>, the Dean will contribute</a:t>
            </a:r>
            <a:endParaRPr lang="en-US" sz="1700" dirty="0">
              <a:solidFill>
                <a:srgbClr val="FF0000"/>
              </a:solidFill>
              <a:ea typeface="Adobe Song Std L" panose="02020300000000000000" pitchFamily="18" charset="-128"/>
            </a:endParaRPr>
          </a:p>
          <a:p>
            <a:endParaRPr lang="en-US" dirty="0">
              <a:solidFill>
                <a:srgbClr val="FF0000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9778" y="4438184"/>
            <a:ext cx="2774721" cy="2419815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677334" y="3530246"/>
            <a:ext cx="889615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u="sng" smtClean="0"/>
              <a:t>Provost</a:t>
            </a:r>
            <a:r>
              <a:rPr lang="en-US" smtClean="0"/>
              <a:t> Faculty Opportunities Fund (PFOF)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77334" y="4219558"/>
            <a:ext cx="9060432" cy="24548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ea typeface="Adobe Song Std L" panose="02020300000000000000" pitchFamily="18" charset="-128"/>
              </a:rPr>
              <a:t>Application deadlines in June and December w/ funds available bi-annually: from </a:t>
            </a:r>
            <a:r>
              <a:rPr lang="en-US" sz="1600" b="1" dirty="0" smtClean="0">
                <a:ea typeface="Adobe Song Std L" panose="02020300000000000000" pitchFamily="18" charset="-128"/>
              </a:rPr>
              <a:t>January 1 </a:t>
            </a:r>
            <a:r>
              <a:rPr lang="mr-IN" sz="1600" b="1" dirty="0" smtClean="0">
                <a:ea typeface="Adobe Song Std L" panose="02020300000000000000" pitchFamily="18" charset="-128"/>
              </a:rPr>
              <a:t>–</a:t>
            </a:r>
            <a:r>
              <a:rPr lang="en-US" sz="1600" b="1" dirty="0" smtClean="0">
                <a:ea typeface="Adobe Song Std L" panose="02020300000000000000" pitchFamily="18" charset="-128"/>
              </a:rPr>
              <a:t> June 30 </a:t>
            </a:r>
            <a:r>
              <a:rPr lang="en-US" sz="1600" dirty="0" smtClean="0">
                <a:ea typeface="Adobe Song Std L" panose="02020300000000000000" pitchFamily="18" charset="-128"/>
              </a:rPr>
              <a:t>and from </a:t>
            </a:r>
            <a:r>
              <a:rPr lang="en-US" sz="1600" b="1" dirty="0" smtClean="0">
                <a:ea typeface="Adobe Song Std L" panose="02020300000000000000" pitchFamily="18" charset="-128"/>
              </a:rPr>
              <a:t>July 1  - December 31</a:t>
            </a:r>
          </a:p>
          <a:p>
            <a:r>
              <a:rPr lang="en-US" sz="1600" dirty="0" smtClean="0">
                <a:ea typeface="Adobe Song Std L" panose="02020300000000000000" pitchFamily="18" charset="-128"/>
              </a:rPr>
              <a:t>Joan makes the </a:t>
            </a:r>
            <a:r>
              <a:rPr lang="en-US" sz="1600" dirty="0" smtClean="0"/>
              <a:t>fund </a:t>
            </a:r>
            <a:r>
              <a:rPr lang="en-US" sz="1600" dirty="0" smtClean="0">
                <a:ea typeface="Adobe Song Std L" panose="02020300000000000000" pitchFamily="18" charset="-128"/>
              </a:rPr>
              <a:t>transfer </a:t>
            </a:r>
            <a:r>
              <a:rPr lang="en-US" sz="1600" dirty="0" smtClean="0"/>
              <a:t>to your school’s account </a:t>
            </a:r>
            <a:r>
              <a:rPr lang="en-US" sz="1600" dirty="0" smtClean="0">
                <a:ea typeface="Adobe Song Std L" panose="02020300000000000000" pitchFamily="18" charset="-128"/>
              </a:rPr>
              <a:t>after                                                                 January 1 and again after July 1</a:t>
            </a:r>
            <a:endParaRPr lang="en-US" sz="1600" baseline="30000" dirty="0" smtClean="0">
              <a:ea typeface="Adobe Song Std L" panose="02020300000000000000" pitchFamily="18" charset="-128"/>
            </a:endParaRPr>
          </a:p>
          <a:p>
            <a:r>
              <a:rPr lang="en-US" sz="1600" dirty="0" smtClean="0"/>
              <a:t>Review by R&amp;PD Sub-committee</a:t>
            </a:r>
          </a:p>
          <a:p>
            <a:r>
              <a:rPr lang="en-US" sz="1600" dirty="0" smtClean="0"/>
              <a:t>Maximum award per applicant $2,000</a:t>
            </a:r>
          </a:p>
          <a:p>
            <a:r>
              <a:rPr lang="en-US" sz="1600" dirty="0" smtClean="0"/>
              <a:t>Often, the Dean will contribute </a:t>
            </a:r>
          </a:p>
          <a:p>
            <a:endParaRPr lang="en-US" dirty="0"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9821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0075" y="1710047"/>
            <a:ext cx="5160784" cy="514795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460388"/>
            <a:ext cx="8596668" cy="1320800"/>
          </a:xfrm>
        </p:spPr>
        <p:txBody>
          <a:bodyPr/>
          <a:lstStyle/>
          <a:p>
            <a:r>
              <a:rPr lang="en-US" dirty="0" smtClean="0"/>
              <a:t>Sabbatical Round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7335" y="1120788"/>
            <a:ext cx="8811049" cy="3424107"/>
          </a:xfrm>
        </p:spPr>
        <p:txBody>
          <a:bodyPr/>
          <a:lstStyle/>
          <a:p>
            <a:r>
              <a:rPr lang="en-US" sz="1600" dirty="0" smtClean="0">
                <a:ea typeface="Adobe Song Std L" panose="02020300000000000000" pitchFamily="18" charset="-128"/>
              </a:rPr>
              <a:t>Applications due in October for 1-2 semesters available to awardees in Spring and/or Fall</a:t>
            </a:r>
          </a:p>
          <a:p>
            <a:r>
              <a:rPr lang="en-US" sz="1600" dirty="0" smtClean="0">
                <a:ea typeface="Adobe Song Std L" panose="02020300000000000000" pitchFamily="18" charset="-128"/>
              </a:rPr>
              <a:t>There are no funds to transfer</a:t>
            </a:r>
          </a:p>
          <a:p>
            <a:r>
              <a:rPr lang="en-US" sz="1600" dirty="0"/>
              <a:t>Review by R&amp;PD committee</a:t>
            </a:r>
          </a:p>
          <a:p>
            <a:r>
              <a:rPr lang="en-US" sz="1600" dirty="0"/>
              <a:t>Maximum award per applicant - 2 semesters</a:t>
            </a:r>
          </a:p>
          <a:p>
            <a:r>
              <a:rPr lang="en-US" sz="1600" dirty="0"/>
              <a:t>Dean approval required</a:t>
            </a:r>
          </a:p>
          <a:p>
            <a:endParaRPr lang="en-US" dirty="0" smtClean="0">
              <a:ea typeface="Adobe Song Std L" panose="02020300000000000000" pitchFamily="18" charset="-128"/>
            </a:endParaRPr>
          </a:p>
          <a:p>
            <a:pPr marL="457200" lvl="1" indent="0">
              <a:buNone/>
            </a:pPr>
            <a:endParaRPr lang="en-US" dirty="0">
              <a:ea typeface="Adobe Song Std L" panose="02020300000000000000" pitchFamily="18" charset="-128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677334" y="3165488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dirty="0" smtClean="0"/>
              <a:t>Sabbatical Subventions</a:t>
            </a:r>
            <a:endParaRPr lang="en-US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677333" y="3825888"/>
            <a:ext cx="6732868" cy="28223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ea typeface="Adobe Song Std L" panose="02020300000000000000" pitchFamily="18" charset="-128"/>
              </a:rPr>
              <a:t>Submission to be made immediately prior to or in beginning of the semester that the sabbatical is granted for</a:t>
            </a:r>
          </a:p>
          <a:p>
            <a:r>
              <a:rPr lang="en-US" sz="1600" dirty="0" smtClean="0">
                <a:ea typeface="Adobe Song Std L" panose="02020300000000000000" pitchFamily="18" charset="-128"/>
              </a:rPr>
              <a:t>Funds available to sabbatical recipients only, to be used during  sabbatical semester(s)</a:t>
            </a:r>
            <a:endParaRPr lang="en-US" sz="1600" b="1" dirty="0" smtClean="0">
              <a:ea typeface="Adobe Song Std L" panose="02020300000000000000" pitchFamily="18" charset="-128"/>
            </a:endParaRPr>
          </a:p>
          <a:p>
            <a:r>
              <a:rPr lang="en-US" sz="1600" dirty="0" smtClean="0">
                <a:ea typeface="Adobe Song Std L" panose="02020300000000000000" pitchFamily="18" charset="-128"/>
              </a:rPr>
              <a:t>Joan makes the </a:t>
            </a:r>
            <a:r>
              <a:rPr lang="en-US" sz="1600" dirty="0" smtClean="0"/>
              <a:t>fund </a:t>
            </a:r>
            <a:r>
              <a:rPr lang="en-US" sz="1600" dirty="0" smtClean="0">
                <a:ea typeface="Adobe Song Std L" panose="02020300000000000000" pitchFamily="18" charset="-128"/>
              </a:rPr>
              <a:t>transfer </a:t>
            </a:r>
            <a:r>
              <a:rPr lang="en-US" sz="1600" dirty="0" smtClean="0"/>
              <a:t>to your school’s account</a:t>
            </a:r>
          </a:p>
          <a:p>
            <a:r>
              <a:rPr lang="en-US" sz="1600" dirty="0" smtClean="0"/>
              <a:t>Review by ORSP</a:t>
            </a:r>
          </a:p>
          <a:p>
            <a:r>
              <a:rPr lang="en-US" sz="1600" dirty="0" smtClean="0"/>
              <a:t>Maximum award per applicant $2,000</a:t>
            </a:r>
          </a:p>
          <a:p>
            <a:r>
              <a:rPr lang="en-US" sz="1600" dirty="0" smtClean="0"/>
              <a:t>Dean approval required</a:t>
            </a:r>
          </a:p>
          <a:p>
            <a:endParaRPr lang="en-US" dirty="0">
              <a:ea typeface="Adobe Song Std L" panose="020203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26667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R&amp;PD </a:t>
            </a:r>
            <a:r>
              <a:rPr lang="en-US" dirty="0"/>
              <a:t>M</a:t>
            </a:r>
            <a:r>
              <a:rPr lang="en-US" dirty="0" smtClean="0"/>
              <a:t>ain </a:t>
            </a:r>
            <a:r>
              <a:rPr lang="en-US" dirty="0"/>
              <a:t>R</a:t>
            </a:r>
            <a:r>
              <a:rPr lang="en-US" dirty="0" smtClean="0"/>
              <a:t>ound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812174" y="1270001"/>
            <a:ext cx="8461829" cy="2423226"/>
          </a:xfrm>
        </p:spPr>
        <p:txBody>
          <a:bodyPr>
            <a:normAutofit/>
          </a:bodyPr>
          <a:lstStyle/>
          <a:p>
            <a:r>
              <a:rPr lang="en-US" sz="1600" dirty="0" smtClean="0">
                <a:ea typeface="Adobe Song Std L" panose="02020300000000000000" pitchFamily="18" charset="-128"/>
              </a:rPr>
              <a:t>Deadline in February for funds available to awardees from </a:t>
            </a:r>
            <a:r>
              <a:rPr lang="en-US" sz="1600" b="1" dirty="0" smtClean="0">
                <a:ea typeface="Adobe Song Std L" panose="02020300000000000000" pitchFamily="18" charset="-128"/>
              </a:rPr>
              <a:t>July 1 - June 30</a:t>
            </a:r>
          </a:p>
          <a:p>
            <a:r>
              <a:rPr lang="en-US" sz="1600" dirty="0" smtClean="0">
                <a:ea typeface="Adobe Song Std L" panose="02020300000000000000" pitchFamily="18" charset="-128"/>
              </a:rPr>
              <a:t>Joan makes the </a:t>
            </a:r>
            <a:r>
              <a:rPr lang="en-US" sz="1600" dirty="0"/>
              <a:t>fund </a:t>
            </a:r>
            <a:r>
              <a:rPr lang="en-US" sz="1600" dirty="0" smtClean="0">
                <a:ea typeface="Adobe Song Std L" panose="02020300000000000000" pitchFamily="18" charset="-128"/>
              </a:rPr>
              <a:t>transfer </a:t>
            </a:r>
            <a:r>
              <a:rPr lang="en-US" sz="1600" dirty="0"/>
              <a:t>to your school’s account </a:t>
            </a:r>
            <a:r>
              <a:rPr lang="en-US" sz="1600" dirty="0" smtClean="0">
                <a:ea typeface="Adobe Song Std L" panose="02020300000000000000" pitchFamily="18" charset="-128"/>
              </a:rPr>
              <a:t>after July 1</a:t>
            </a:r>
            <a:r>
              <a:rPr lang="en-US" sz="1600" baseline="30000" dirty="0" smtClean="0">
                <a:ea typeface="Adobe Song Std L" panose="02020300000000000000" pitchFamily="18" charset="-128"/>
              </a:rPr>
              <a:t>st</a:t>
            </a:r>
          </a:p>
          <a:p>
            <a:r>
              <a:rPr lang="en-US" sz="1600" dirty="0"/>
              <a:t>Review by R&amp;PD committee</a:t>
            </a:r>
          </a:p>
          <a:p>
            <a:r>
              <a:rPr lang="en-US" sz="1600" dirty="0"/>
              <a:t>Maximum award per applicant $6,000</a:t>
            </a:r>
          </a:p>
          <a:p>
            <a:r>
              <a:rPr lang="en-US" sz="1600" dirty="0"/>
              <a:t>Often, the Dean will contribute</a:t>
            </a:r>
          </a:p>
          <a:p>
            <a:endParaRPr lang="en-US" dirty="0">
              <a:ea typeface="Adobe Song Std L" panose="02020300000000000000" pitchFamily="18" charset="-128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77335" y="3537198"/>
            <a:ext cx="8596668" cy="80554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Scholarship of Engagement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812174" y="4353626"/>
            <a:ext cx="7692489" cy="27044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>
                <a:ea typeface="Adobe Song Std L" panose="02020300000000000000" pitchFamily="18" charset="-128"/>
              </a:rPr>
              <a:t>Deadline </a:t>
            </a:r>
            <a:r>
              <a:rPr lang="en-US" sz="1600" dirty="0" smtClean="0">
                <a:ea typeface="Adobe Song Std L" panose="02020300000000000000" pitchFamily="18" charset="-128"/>
              </a:rPr>
              <a:t>in February </a:t>
            </a:r>
            <a:r>
              <a:rPr lang="en-US" sz="1600" dirty="0">
                <a:ea typeface="Adobe Song Std L" panose="02020300000000000000" pitchFamily="18" charset="-128"/>
              </a:rPr>
              <a:t>for funds available to awardees from </a:t>
            </a:r>
            <a:r>
              <a:rPr lang="en-US" sz="1600" b="1" dirty="0">
                <a:ea typeface="Adobe Song Std L" panose="02020300000000000000" pitchFamily="18" charset="-128"/>
              </a:rPr>
              <a:t>July 1 - June 30</a:t>
            </a:r>
          </a:p>
          <a:p>
            <a:r>
              <a:rPr lang="en-US" sz="1600" dirty="0">
                <a:ea typeface="Adobe Song Std L" panose="02020300000000000000" pitchFamily="18" charset="-128"/>
              </a:rPr>
              <a:t>Joan makes the </a:t>
            </a:r>
            <a:r>
              <a:rPr lang="en-US" sz="1600" dirty="0"/>
              <a:t>fund </a:t>
            </a:r>
            <a:r>
              <a:rPr lang="en-US" sz="1600" dirty="0">
                <a:ea typeface="Adobe Song Std L" panose="02020300000000000000" pitchFamily="18" charset="-128"/>
              </a:rPr>
              <a:t>transfer </a:t>
            </a:r>
            <a:r>
              <a:rPr lang="en-US" sz="1600" dirty="0"/>
              <a:t>to your school’s account </a:t>
            </a:r>
            <a:r>
              <a:rPr lang="en-US" sz="1600" dirty="0">
                <a:ea typeface="Adobe Song Std L" panose="02020300000000000000" pitchFamily="18" charset="-128"/>
              </a:rPr>
              <a:t>after July 1</a:t>
            </a:r>
            <a:r>
              <a:rPr lang="en-US" sz="1600" baseline="30000" dirty="0">
                <a:ea typeface="Adobe Song Std L" panose="02020300000000000000" pitchFamily="18" charset="-128"/>
              </a:rPr>
              <a:t>st</a:t>
            </a:r>
          </a:p>
          <a:p>
            <a:r>
              <a:rPr lang="en-US" sz="1600" dirty="0" smtClean="0"/>
              <a:t>Review by R&amp;PD committee</a:t>
            </a:r>
          </a:p>
          <a:p>
            <a:r>
              <a:rPr lang="en-US" sz="1600" dirty="0" smtClean="0"/>
              <a:t>Average award per applicant $6,000</a:t>
            </a:r>
          </a:p>
          <a:p>
            <a:r>
              <a:rPr lang="en-US" sz="1600" dirty="0" smtClean="0"/>
              <a:t>Often, the Dean will contribute </a:t>
            </a:r>
          </a:p>
          <a:p>
            <a:endParaRPr lang="en-US" dirty="0">
              <a:solidFill>
                <a:schemeClr val="tx1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9956">
            <a:off x="6851546" y="1526372"/>
            <a:ext cx="3182367" cy="2414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38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Course Release </a:t>
            </a:r>
            <a:r>
              <a:rPr lang="en-US" dirty="0"/>
              <a:t>R</a:t>
            </a:r>
            <a:r>
              <a:rPr lang="en-US" dirty="0" smtClean="0"/>
              <a:t>ounds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7335" y="1270000"/>
            <a:ext cx="9001055" cy="1872538"/>
          </a:xfrm>
        </p:spPr>
        <p:txBody>
          <a:bodyPr>
            <a:normAutofit/>
          </a:bodyPr>
          <a:lstStyle/>
          <a:p>
            <a:r>
              <a:rPr lang="en-US" sz="1600" dirty="0" smtClean="0">
                <a:ea typeface="Adobe Song Std L" panose="02020300000000000000" pitchFamily="18" charset="-128"/>
              </a:rPr>
              <a:t>Deadlines in September and January for course release available spring and fall semesters.</a:t>
            </a:r>
          </a:p>
          <a:p>
            <a:r>
              <a:rPr lang="en-US" sz="1600" dirty="0"/>
              <a:t>Review by R&amp;PD committee</a:t>
            </a:r>
          </a:p>
          <a:p>
            <a:r>
              <a:rPr lang="en-US" sz="1600" dirty="0"/>
              <a:t>Maximum award per applicant – 1 course release</a:t>
            </a:r>
          </a:p>
          <a:p>
            <a:r>
              <a:rPr lang="en-US" sz="1600" dirty="0"/>
              <a:t>Dean approval required</a:t>
            </a:r>
          </a:p>
          <a:p>
            <a:endParaRPr lang="en-US" b="1" dirty="0">
              <a:ea typeface="Adobe Song Std L" panose="02020300000000000000" pitchFamily="18" charset="-128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Adobe Song Std L" panose="02020300000000000000" pitchFamily="18" charset="-128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77335" y="3028103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smtClean="0"/>
              <a:t>Career Development Committee</a:t>
            </a:r>
            <a:endParaRPr lang="en-US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77335" y="3802938"/>
            <a:ext cx="789664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>
                <a:ea typeface="Adobe Song Std L" panose="02020300000000000000" pitchFamily="18" charset="-128"/>
              </a:rPr>
              <a:t>Deadline early May with funds available to awardees from </a:t>
            </a:r>
            <a:r>
              <a:rPr lang="en-US" sz="1600" b="1" dirty="0" smtClean="0">
                <a:ea typeface="Adobe Song Std L" panose="02020300000000000000" pitchFamily="18" charset="-128"/>
              </a:rPr>
              <a:t>July 1 - June 30</a:t>
            </a:r>
          </a:p>
          <a:p>
            <a:r>
              <a:rPr lang="en-US" sz="1600" dirty="0" smtClean="0">
                <a:ea typeface="Adobe Song Std L" panose="02020300000000000000" pitchFamily="18" charset="-128"/>
              </a:rPr>
              <a:t>Joan makes the </a:t>
            </a:r>
            <a:r>
              <a:rPr lang="en-US" sz="1600" dirty="0" smtClean="0"/>
              <a:t>fund </a:t>
            </a:r>
            <a:r>
              <a:rPr lang="en-US" sz="1600" dirty="0" smtClean="0">
                <a:ea typeface="Adobe Song Std L" panose="02020300000000000000" pitchFamily="18" charset="-128"/>
              </a:rPr>
              <a:t>transfer </a:t>
            </a:r>
            <a:r>
              <a:rPr lang="en-US" sz="1600" dirty="0" smtClean="0"/>
              <a:t>to your school’s account </a:t>
            </a:r>
            <a:r>
              <a:rPr lang="en-US" sz="1600" dirty="0" smtClean="0">
                <a:ea typeface="Adobe Song Std L" panose="02020300000000000000" pitchFamily="18" charset="-128"/>
              </a:rPr>
              <a:t>after July 1</a:t>
            </a:r>
            <a:r>
              <a:rPr lang="en-US" sz="1600" baseline="30000" dirty="0" smtClean="0">
                <a:ea typeface="Adobe Song Std L" panose="02020300000000000000" pitchFamily="18" charset="-128"/>
              </a:rPr>
              <a:t>st</a:t>
            </a:r>
          </a:p>
          <a:p>
            <a:r>
              <a:rPr lang="en-US" sz="1600" dirty="0" smtClean="0"/>
              <a:t>Review by CDC committee</a:t>
            </a:r>
          </a:p>
          <a:p>
            <a:r>
              <a:rPr lang="en-US" sz="1600" dirty="0" smtClean="0"/>
              <a:t>Average award per applicant $1,500</a:t>
            </a:r>
          </a:p>
          <a:p>
            <a:r>
              <a:rPr lang="en-US" sz="1600" dirty="0" smtClean="0"/>
              <a:t>Often, the Dean will contribute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146" y="4004088"/>
            <a:ext cx="3888856" cy="3021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94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388" y="51442"/>
            <a:ext cx="1535728" cy="204763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ORSP Funding Opportunities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889193" y="1270000"/>
            <a:ext cx="9034950" cy="2791361"/>
          </a:xfrm>
        </p:spPr>
        <p:txBody>
          <a:bodyPr/>
          <a:lstStyle/>
          <a:p>
            <a:r>
              <a:rPr lang="en-US" b="1" u="sng" dirty="0" smtClean="0">
                <a:ea typeface="Adobe Song Std L" panose="02020300000000000000" pitchFamily="18" charset="-128"/>
              </a:rPr>
              <a:t>Request for Publication, Poster, Exhibit or Performance Charges </a:t>
            </a:r>
          </a:p>
          <a:p>
            <a:pPr lvl="1"/>
            <a:r>
              <a:rPr lang="en-US" dirty="0" smtClean="0">
                <a:ea typeface="Adobe Song Std L" panose="02020300000000000000" pitchFamily="18" charset="-128"/>
              </a:rPr>
              <a:t>Funds limited to one request per fiscal year</a:t>
            </a:r>
            <a:endParaRPr lang="en-US" b="1" dirty="0" smtClean="0">
              <a:ea typeface="Adobe Song Std L" panose="02020300000000000000" pitchFamily="18" charset="-128"/>
            </a:endParaRPr>
          </a:p>
          <a:p>
            <a:pPr lvl="1"/>
            <a:r>
              <a:rPr lang="en-US" dirty="0" smtClean="0">
                <a:ea typeface="Adobe Song Std L" panose="02020300000000000000" pitchFamily="18" charset="-128"/>
              </a:rPr>
              <a:t>Once School’s BUD receives receipt/proof of payment or office bill/invoice, BUD should contact Tina Nesbitt with the FOPAL for the transfer of expense.</a:t>
            </a:r>
          </a:p>
          <a:p>
            <a:pPr lvl="1"/>
            <a:r>
              <a:rPr lang="en-US" dirty="0"/>
              <a:t>Review by </a:t>
            </a:r>
            <a:r>
              <a:rPr lang="en-US" dirty="0" smtClean="0"/>
              <a:t>ORSP w/max </a:t>
            </a:r>
            <a:r>
              <a:rPr lang="en-US" dirty="0"/>
              <a:t>award per applicant </a:t>
            </a:r>
            <a:r>
              <a:rPr lang="en-US" dirty="0" smtClean="0"/>
              <a:t>of $300</a:t>
            </a:r>
            <a:endParaRPr lang="en-US" dirty="0"/>
          </a:p>
          <a:p>
            <a:pPr lvl="1"/>
            <a:r>
              <a:rPr lang="en-US" dirty="0"/>
              <a:t>Often, the Dean will </a:t>
            </a:r>
            <a:r>
              <a:rPr lang="en-US" dirty="0" smtClean="0"/>
              <a:t>contribute</a:t>
            </a:r>
            <a:endParaRPr lang="en-US" dirty="0"/>
          </a:p>
          <a:p>
            <a:pPr lvl="1"/>
            <a:endParaRPr lang="en-US" dirty="0">
              <a:ea typeface="Adobe Song Std L" panose="02020300000000000000" pitchFamily="18" charset="-128"/>
            </a:endParaRPr>
          </a:p>
        </p:txBody>
      </p:sp>
      <p:sp>
        <p:nvSpPr>
          <p:cNvPr id="6" name="Content Placeholder 3"/>
          <p:cNvSpPr txBox="1">
            <a:spLocks/>
          </p:cNvSpPr>
          <p:nvPr/>
        </p:nvSpPr>
        <p:spPr>
          <a:xfrm>
            <a:off x="1646241" y="3722711"/>
            <a:ext cx="6133664" cy="1557208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3204117" y="3598223"/>
            <a:ext cx="6539999" cy="279136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u="sng" dirty="0" smtClean="0">
                <a:ea typeface="Adobe Song Std L" panose="02020300000000000000" pitchFamily="18" charset="-128"/>
              </a:rPr>
              <a:t>Travel Funding</a:t>
            </a:r>
          </a:p>
          <a:p>
            <a:pPr lvl="1"/>
            <a:r>
              <a:rPr lang="en-US" sz="1700" dirty="0">
                <a:ea typeface="Adobe Song Std L" panose="02020300000000000000" pitchFamily="18" charset="-128"/>
              </a:rPr>
              <a:t>Open </a:t>
            </a:r>
            <a:r>
              <a:rPr lang="en-US" sz="1700" dirty="0" smtClean="0">
                <a:ea typeface="Adobe Song Std L" panose="02020300000000000000" pitchFamily="18" charset="-128"/>
              </a:rPr>
              <a:t>Deadline w/ funds </a:t>
            </a:r>
            <a:r>
              <a:rPr lang="en-US" sz="1700" dirty="0">
                <a:ea typeface="Adobe Song Std L" panose="02020300000000000000" pitchFamily="18" charset="-128"/>
              </a:rPr>
              <a:t>available for Principal Investigator only</a:t>
            </a:r>
            <a:endParaRPr lang="en-US" sz="1700" b="1" dirty="0">
              <a:ea typeface="Adobe Song Std L" panose="02020300000000000000" pitchFamily="18" charset="-128"/>
            </a:endParaRPr>
          </a:p>
          <a:p>
            <a:pPr lvl="1"/>
            <a:r>
              <a:rPr lang="en-US" sz="1700" dirty="0">
                <a:ea typeface="Adobe Song Std L" panose="02020300000000000000" pitchFamily="18" charset="-128"/>
              </a:rPr>
              <a:t>Once School’s BUD receives receipt/proof of payment or office bill/invoice, BUD should contact Tina Nesbitt with the FOPAL for the transfer of expense.</a:t>
            </a:r>
          </a:p>
          <a:p>
            <a:pPr lvl="1"/>
            <a:r>
              <a:rPr lang="en-US" sz="1700" dirty="0"/>
              <a:t>Review by ORSP w/max award per applicant of $300</a:t>
            </a:r>
          </a:p>
          <a:p>
            <a:pPr lvl="1"/>
            <a:r>
              <a:rPr lang="en-US" sz="1700" dirty="0" smtClean="0"/>
              <a:t>Dean’s approval required</a:t>
            </a:r>
            <a:endParaRPr lang="en-US" sz="1700" dirty="0"/>
          </a:p>
          <a:p>
            <a:endParaRPr lang="en-US" dirty="0">
              <a:ea typeface="Adobe Song Std L" panose="02020300000000000000" pitchFamily="18" charset="-128"/>
            </a:endParaRPr>
          </a:p>
          <a:p>
            <a:pPr lvl="1"/>
            <a:endParaRPr lang="en-US" dirty="0">
              <a:ea typeface="Adobe Song Std L" panose="02020300000000000000" pitchFamily="18" charset="-128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hotocopy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87590"/>
            <a:ext cx="3705250" cy="2593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722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57793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Additional Internal Funding Opportunities</a:t>
            </a:r>
            <a:r>
              <a:rPr lang="en-US" smtClean="0"/>
              <a:t/>
            </a:r>
            <a:br>
              <a:rPr lang="en-US" smtClean="0"/>
            </a:b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77335" y="1519191"/>
            <a:ext cx="8596668" cy="3824574"/>
          </a:xfrm>
        </p:spPr>
        <p:txBody>
          <a:bodyPr>
            <a:normAutofit/>
          </a:bodyPr>
          <a:lstStyle/>
          <a:p>
            <a:r>
              <a:rPr lang="en-US" b="1" u="sng" dirty="0"/>
              <a:t>Provost’s Professional Development Award in Faculty </a:t>
            </a:r>
            <a:r>
              <a:rPr lang="en-US" b="1" u="sng" dirty="0" err="1" smtClean="0"/>
              <a:t>Precepting</a:t>
            </a:r>
            <a:endParaRPr lang="en-US" b="1" u="sng" dirty="0" smtClean="0"/>
          </a:p>
          <a:p>
            <a:pPr lvl="1"/>
            <a:r>
              <a:rPr lang="en-US" dirty="0" smtClean="0">
                <a:ea typeface="Adobe Song Std L" panose="02020300000000000000" pitchFamily="18" charset="-128"/>
              </a:rPr>
              <a:t>Funds available January 1 – June 30</a:t>
            </a:r>
          </a:p>
          <a:p>
            <a:pPr lvl="1"/>
            <a:r>
              <a:rPr lang="en-US" dirty="0" smtClean="0">
                <a:ea typeface="Adobe Song Std L" panose="02020300000000000000" pitchFamily="18" charset="-128"/>
              </a:rPr>
              <a:t>Application process through Academic Advising with review </a:t>
            </a:r>
            <a:r>
              <a:rPr lang="en-US" dirty="0"/>
              <a:t>by Faculty </a:t>
            </a:r>
            <a:r>
              <a:rPr lang="en-US" dirty="0" err="1"/>
              <a:t>Precepting</a:t>
            </a:r>
            <a:r>
              <a:rPr lang="en-US" dirty="0"/>
              <a:t> </a:t>
            </a:r>
            <a:r>
              <a:rPr lang="en-US" dirty="0" smtClean="0"/>
              <a:t>Committee</a:t>
            </a:r>
          </a:p>
          <a:p>
            <a:pPr lvl="1"/>
            <a:r>
              <a:rPr lang="en-US" dirty="0" smtClean="0"/>
              <a:t>A total of $4,000 is available</a:t>
            </a:r>
            <a:endParaRPr lang="en-US" dirty="0"/>
          </a:p>
          <a:p>
            <a:r>
              <a:rPr lang="en-US" b="1" u="sng" dirty="0" smtClean="0"/>
              <a:t>Stockton Center On Successful Aging Award (SCOSA)</a:t>
            </a:r>
          </a:p>
          <a:p>
            <a:pPr lvl="1"/>
            <a:r>
              <a:rPr lang="en-US" dirty="0">
                <a:ea typeface="Adobe Song Std L" panose="02020300000000000000" pitchFamily="18" charset="-128"/>
              </a:rPr>
              <a:t>Deadline late Spring </a:t>
            </a:r>
            <a:r>
              <a:rPr lang="en-US" dirty="0" smtClean="0">
                <a:ea typeface="Adobe Song Std L" panose="02020300000000000000" pitchFamily="18" charset="-128"/>
              </a:rPr>
              <a:t> with funds </a:t>
            </a:r>
            <a:r>
              <a:rPr lang="en-US" dirty="0">
                <a:ea typeface="Adobe Song Std L" panose="02020300000000000000" pitchFamily="18" charset="-128"/>
              </a:rPr>
              <a:t>available July </a:t>
            </a:r>
            <a:r>
              <a:rPr lang="en-US" dirty="0" smtClean="0">
                <a:ea typeface="Adobe Song Std L" panose="02020300000000000000" pitchFamily="18" charset="-128"/>
              </a:rPr>
              <a:t>1 – </a:t>
            </a:r>
            <a:r>
              <a:rPr lang="en-US" dirty="0">
                <a:ea typeface="Adobe Song Std L" panose="02020300000000000000" pitchFamily="18" charset="-128"/>
              </a:rPr>
              <a:t>June </a:t>
            </a:r>
            <a:r>
              <a:rPr lang="en-US" dirty="0" smtClean="0">
                <a:ea typeface="Adobe Song Std L" panose="02020300000000000000" pitchFamily="18" charset="-128"/>
              </a:rPr>
              <a:t>30</a:t>
            </a:r>
          </a:p>
          <a:p>
            <a:pPr lvl="1"/>
            <a:r>
              <a:rPr lang="en-US" dirty="0" smtClean="0">
                <a:ea typeface="Adobe Song Std L" panose="02020300000000000000" pitchFamily="18" charset="-128"/>
              </a:rPr>
              <a:t>Application process through SCOSA with review </a:t>
            </a:r>
            <a:r>
              <a:rPr lang="en-US" dirty="0" smtClean="0"/>
              <a:t>by </a:t>
            </a:r>
            <a:r>
              <a:rPr lang="en-US" dirty="0"/>
              <a:t>SCOSA Committee</a:t>
            </a:r>
          </a:p>
          <a:p>
            <a:pPr lvl="1"/>
            <a:r>
              <a:rPr lang="en-US" dirty="0"/>
              <a:t>A total of $10,000 is available</a:t>
            </a:r>
          </a:p>
          <a:p>
            <a:pPr lvl="1"/>
            <a:endParaRPr lang="en-US" dirty="0">
              <a:ea typeface="Adobe Song Std L" panose="02020300000000000000" pitchFamily="18" charset="-128"/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 smtClean="0">
              <a:ea typeface="Adobe Song Std L" panose="02020300000000000000" pitchFamily="18" charset="-128"/>
            </a:endParaRPr>
          </a:p>
          <a:p>
            <a:endParaRPr lang="en-US" b="1" dirty="0">
              <a:ea typeface="Adobe Song Std L" panose="02020300000000000000" pitchFamily="18" charset="-128"/>
            </a:endParaRPr>
          </a:p>
          <a:p>
            <a:pPr marL="0" indent="0">
              <a:buNone/>
            </a:pPr>
            <a:endParaRPr lang="en-US" dirty="0">
              <a:solidFill>
                <a:srgbClr val="FF0000"/>
              </a:solidFill>
              <a:ea typeface="Adobe Song Std L" panose="02020300000000000000" pitchFamily="18" charset="-128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407" y="4536831"/>
            <a:ext cx="4318455" cy="2321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8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tx1"/>
            </a:gs>
            <a:gs pos="74000">
              <a:schemeClr val="accent2">
                <a:lumMod val="60000"/>
                <a:lumOff val="40000"/>
              </a:schemeClr>
            </a:gs>
            <a:gs pos="83000">
              <a:schemeClr val="accent2">
                <a:lumMod val="60000"/>
                <a:lumOff val="40000"/>
              </a:schemeClr>
            </a:gs>
            <a:gs pos="100000">
              <a:schemeClr val="tx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297" y="447040"/>
            <a:ext cx="11911910" cy="602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4093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General Information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6468" y="1490133"/>
            <a:ext cx="8596668" cy="5004451"/>
          </a:xfrm>
        </p:spPr>
        <p:txBody>
          <a:bodyPr>
            <a:noAutofit/>
          </a:bodyPr>
          <a:lstStyle/>
          <a:p>
            <a:r>
              <a:rPr lang="en-US" dirty="0" smtClean="0"/>
              <a:t>General information on the awards and the committee can be found on the ORSP </a:t>
            </a:r>
            <a:r>
              <a:rPr lang="en-US" dirty="0" smtClean="0">
                <a:hlinkClick r:id="rId2"/>
              </a:rPr>
              <a:t>website</a:t>
            </a:r>
            <a:r>
              <a:rPr lang="en-US" dirty="0" smtClean="0"/>
              <a:t>.</a:t>
            </a:r>
            <a:endParaRPr lang="en-US" dirty="0" smtClean="0">
              <a:solidFill>
                <a:srgbClr val="FF0000"/>
              </a:solidFill>
            </a:endParaRPr>
          </a:p>
          <a:p>
            <a:r>
              <a:rPr lang="en-US" dirty="0" smtClean="0"/>
              <a:t>Information on processing awards</a:t>
            </a:r>
          </a:p>
          <a:p>
            <a:pPr lvl="1"/>
            <a:r>
              <a:rPr lang="en-US" sz="1800" dirty="0" smtClean="0"/>
              <a:t>The spreadsheet sent by Joan includes a detailed budget of each award</a:t>
            </a:r>
          </a:p>
          <a:p>
            <a:pPr lvl="1"/>
            <a:r>
              <a:rPr lang="en-US" sz="1800" dirty="0" smtClean="0"/>
              <a:t>Deviations from the approved award, need to be approved by ORSP</a:t>
            </a:r>
          </a:p>
          <a:p>
            <a:pPr lvl="1"/>
            <a:r>
              <a:rPr lang="en-US" sz="1800" dirty="0" smtClean="0"/>
              <a:t>Applications are submitted electronically through the new </a:t>
            </a:r>
            <a:r>
              <a:rPr lang="en-US" sz="1800" dirty="0" smtClean="0">
                <a:hlinkClick r:id="rId3"/>
              </a:rPr>
              <a:t>ORSP Internal Award Online System</a:t>
            </a:r>
            <a:endParaRPr lang="en-US" dirty="0" smtClean="0"/>
          </a:p>
          <a:p>
            <a:r>
              <a:rPr lang="en-US" dirty="0" smtClean="0"/>
              <a:t>For Questions, contact: </a:t>
            </a:r>
          </a:p>
          <a:p>
            <a:pPr lvl="1"/>
            <a:r>
              <a:rPr lang="en-US" sz="1800" dirty="0" smtClean="0"/>
              <a:t>Applications and award letters – Ronnie Carlini (ext. 6028)</a:t>
            </a:r>
          </a:p>
          <a:p>
            <a:pPr lvl="1"/>
            <a:r>
              <a:rPr lang="en-US" sz="1800" dirty="0" smtClean="0"/>
              <a:t>Post award, and budget matters including transfers – Joan Joseph (ext. 4327)</a:t>
            </a:r>
          </a:p>
          <a:p>
            <a:pPr lvl="1"/>
            <a:r>
              <a:rPr lang="en-US" sz="1800" dirty="0" smtClean="0"/>
              <a:t>Deviations from the approved award or issues – Ronnie Carlini or Todd </a:t>
            </a:r>
            <a:r>
              <a:rPr lang="en-US" sz="1800" dirty="0" err="1" smtClean="0"/>
              <a:t>Regn</a:t>
            </a:r>
            <a:r>
              <a:rPr lang="en-US" sz="1800" dirty="0" smtClean="0"/>
              <a:t> (x4844)</a:t>
            </a:r>
            <a:endParaRPr lang="en-US" sz="1800" dirty="0"/>
          </a:p>
          <a:p>
            <a:pPr lvl="1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48894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Facet">
  <a:themeElements>
    <a:clrScheme name="Custom 2 BUDS Workshop 1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889D71"/>
      </a:accent1>
      <a:accent2>
        <a:srgbClr val="72FCD5"/>
      </a:accent2>
      <a:accent3>
        <a:srgbClr val="D0C18F"/>
      </a:accent3>
      <a:accent4>
        <a:srgbClr val="E76618"/>
      </a:accent4>
      <a:accent5>
        <a:srgbClr val="C42F1A"/>
      </a:accent5>
      <a:accent6>
        <a:srgbClr val="941100"/>
      </a:accent6>
      <a:hlink>
        <a:srgbClr val="941100"/>
      </a:hlink>
      <a:folHlink>
        <a:srgbClr val="935100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2332</TotalTime>
  <Words>705</Words>
  <Application>Microsoft Macintosh PowerPoint</Application>
  <PresentationFormat>Widescreen</PresentationFormat>
  <Paragraphs>84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Adobe Song Std L</vt:lpstr>
      <vt:lpstr>Arial</vt:lpstr>
      <vt:lpstr>Mangal</vt:lpstr>
      <vt:lpstr>Trebuchet MS</vt:lpstr>
      <vt:lpstr>Wingdings 3</vt:lpstr>
      <vt:lpstr>Facet</vt:lpstr>
      <vt:lpstr>Office of Research and Sponsored Programs</vt:lpstr>
      <vt:lpstr>Adjunct Faculty Opportunity Fund (AFOF)</vt:lpstr>
      <vt:lpstr>Sabbatical Round</vt:lpstr>
      <vt:lpstr>R&amp;PD Main Round</vt:lpstr>
      <vt:lpstr>Course Release Rounds</vt:lpstr>
      <vt:lpstr>ORSP Funding Opportunities</vt:lpstr>
      <vt:lpstr>Additional Internal Funding Opportunities </vt:lpstr>
      <vt:lpstr>PowerPoint Presentation</vt:lpstr>
      <vt:lpstr>General Information</vt:lpstr>
    </vt:vector>
  </TitlesOfParts>
  <Company>Stockton University</Company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Office of research and sponsored programs</dc:title>
  <dc:creator>Bairaktaris, Pantelia T.</dc:creator>
  <cp:lastModifiedBy>Carlini, Ronnie</cp:lastModifiedBy>
  <cp:revision>55</cp:revision>
  <dcterms:created xsi:type="dcterms:W3CDTF">2016-08-08T15:00:24Z</dcterms:created>
  <dcterms:modified xsi:type="dcterms:W3CDTF">2018-01-23T13:46:34Z</dcterms:modified>
</cp:coreProperties>
</file>