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4"/>
  </p:sldMasterIdLst>
  <p:notesMasterIdLst>
    <p:notesMasterId r:id="rId17"/>
  </p:notesMasterIdLst>
  <p:sldIdLst>
    <p:sldId id="257" r:id="rId5"/>
    <p:sldId id="362" r:id="rId6"/>
    <p:sldId id="308" r:id="rId7"/>
    <p:sldId id="339" r:id="rId8"/>
    <p:sldId id="282" r:id="rId9"/>
    <p:sldId id="266" r:id="rId10"/>
    <p:sldId id="364" r:id="rId11"/>
    <p:sldId id="340" r:id="rId12"/>
    <p:sldId id="344" r:id="rId13"/>
    <p:sldId id="319" r:id="rId14"/>
    <p:sldId id="31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1pPr>
    <a:lvl2pPr marL="373075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2pPr>
    <a:lvl3pPr marL="74615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3pPr>
    <a:lvl4pPr marL="11192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4pPr>
    <a:lvl5pPr marL="149230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5pPr>
    <a:lvl6pPr marL="186537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DB6"/>
    <a:srgbClr val="E7FF01"/>
    <a:srgbClr val="FFFF01"/>
    <a:srgbClr val="3F3F3F"/>
    <a:srgbClr val="FF33CC"/>
    <a:srgbClr val="1B819A"/>
    <a:srgbClr val="045C75"/>
    <a:srgbClr val="003451"/>
    <a:srgbClr val="319D8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62124" autoAdjust="0"/>
  </p:normalViewPr>
  <p:slideViewPr>
    <p:cSldViewPr>
      <p:cViewPr varScale="1">
        <p:scale>
          <a:sx n="38" d="100"/>
          <a:sy n="38" d="100"/>
        </p:scale>
        <p:origin x="186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C324CB-A490-4155-AB39-8A600B252F28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CD7832-748B-47C0-9F3A-1AC0666FF8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764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72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02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99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929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1000"/>
              </a:lnSpc>
            </a:pPr>
            <a:endParaRPr lang="en-US" sz="1200" u="sng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0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07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73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45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D7832-748B-47C0-9F3A-1AC0666FF8F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87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4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9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62FBC4-FE97-42E4-B09E-378378D7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7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6ACA19-7DC7-4F5A-90F1-B8FF9CC97812}" type="datetimeFigureOut">
              <a:rPr lang="en-US" smtClean="0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A3BA01-A7AB-4EA3-B7A3-85D599395C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87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53" y="-89210"/>
            <a:ext cx="12439663" cy="70376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-158453" y="6180927"/>
            <a:ext cx="12439663" cy="241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6" y="6334508"/>
            <a:ext cx="1936932" cy="3593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69851" y="6344006"/>
            <a:ext cx="2683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Swis721 Lt BT Light" charset="0"/>
                <a:ea typeface="Swis721 Lt BT Light" charset="0"/>
                <a:cs typeface="Swis721 Lt BT Light" charset="0"/>
              </a:rPr>
              <a:t>stockton.edu</a:t>
            </a:r>
          </a:p>
        </p:txBody>
      </p:sp>
    </p:spTree>
    <p:extLst>
      <p:ext uri="{BB962C8B-B14F-4D97-AF65-F5344CB8AC3E}">
        <p14:creationId xmlns:p14="http://schemas.microsoft.com/office/powerpoint/2010/main" val="10850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1" r:id="rId2"/>
    <p:sldLayoutId id="2147483882" r:id="rId3"/>
    <p:sldLayoutId id="2147483883" r:id="rId4"/>
    <p:sldLayoutId id="214748388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tockton.edu/sciences-math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ton.edu/blackboard-tutorial/student-tutorials/index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AB88D0-3ABF-466A-BBF2-CCB10A7AD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1"/>
          <a:stretch/>
        </p:blipFill>
        <p:spPr>
          <a:xfrm>
            <a:off x="-170625" y="-76200"/>
            <a:ext cx="12438823" cy="7086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673966-8B34-497A-9632-A5764F5F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249715" y="-76200"/>
            <a:ext cx="6023399" cy="7162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2514600"/>
            <a:ext cx="5386465" cy="114125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Swis721 Hv BT" panose="020B0804020202020204" pitchFamily="34" charset="0"/>
              </a:rPr>
              <a:t>New Student Orientation </a:t>
            </a:r>
            <a:br>
              <a:rPr lang="en-US" sz="3600" dirty="0">
                <a:solidFill>
                  <a:schemeClr val="bg1"/>
                </a:solidFill>
                <a:latin typeface="Swis721 Hv BT" panose="020B08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Swis721 Hv BT" panose="020B0804020202020204" pitchFamily="34" charset="0"/>
              </a:rPr>
              <a:t>at Stockton University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736950" y="3655853"/>
            <a:ext cx="5000910" cy="1257300"/>
          </a:xfrm>
        </p:spPr>
        <p:txBody>
          <a:bodyPr/>
          <a:lstStyle/>
          <a:p>
            <a:pPr marL="1588" indent="-1588" eaLnBrk="1" hangingPunct="1"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chemeClr val="bg1"/>
                </a:solidFill>
                <a:latin typeface="Swis721 LtCn BT" panose="020B0406020202030204" pitchFamily="34" charset="0"/>
              </a:rPr>
              <a:t>Science, Math, Pre-Professional, </a:t>
            </a:r>
            <a:br>
              <a:rPr lang="en-US" altLang="en-US" sz="2600" dirty="0">
                <a:solidFill>
                  <a:schemeClr val="bg1"/>
                </a:solidFill>
                <a:latin typeface="Swis721 LtCn BT" panose="020B0406020202030204" pitchFamily="34" charset="0"/>
              </a:rPr>
            </a:br>
            <a:r>
              <a:rPr lang="en-US" altLang="en-US" sz="2600" dirty="0">
                <a:solidFill>
                  <a:schemeClr val="bg1"/>
                </a:solidFill>
                <a:latin typeface="Swis721 LtCn BT" panose="020B0406020202030204" pitchFamily="34" charset="0"/>
              </a:rPr>
              <a:t>and Undecided Majors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29AD0-01AD-4ECA-ABA3-5F96B38EA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867400"/>
            <a:ext cx="5109955" cy="405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91995D-E99F-469D-81F2-E5FEF242569E}"/>
              </a:ext>
            </a:extLst>
          </p:cNvPr>
          <p:cNvSpPr/>
          <p:nvPr/>
        </p:nvSpPr>
        <p:spPr>
          <a:xfrm>
            <a:off x="6736950" y="6369486"/>
            <a:ext cx="2925673" cy="544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https://stockton.edu/sciences-math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3A60F-3EA1-4969-9C9F-9F1710C76D04}"/>
              </a:ext>
            </a:extLst>
          </p:cNvPr>
          <p:cNvSpPr txBox="1"/>
          <p:nvPr/>
        </p:nvSpPr>
        <p:spPr>
          <a:xfrm>
            <a:off x="260350" y="1483855"/>
            <a:ext cx="1165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Swis721 LtCn BT" panose="020B0406020202030204" pitchFamily="34" charset="0"/>
              </a:rPr>
              <a:t>Error message </a:t>
            </a: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and can’t resolve – </a:t>
            </a:r>
            <a:r>
              <a:rPr lang="en-US" sz="2800" dirty="0">
                <a:solidFill>
                  <a:srgbClr val="FFC000"/>
                </a:solidFill>
                <a:latin typeface="Swis721 LtCn BT" panose="020B0406020202030204" pitchFamily="34" charset="0"/>
              </a:rPr>
              <a:t>contact the NAMS office </a:t>
            </a: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with the error message details, (co-req, pre-req etc.)</a:t>
            </a:r>
          </a:p>
          <a:p>
            <a:endParaRPr lang="en-US" sz="2800" dirty="0">
              <a:solidFill>
                <a:srgbClr val="00B050"/>
              </a:solidFill>
              <a:latin typeface="Swis721 LtCn BT" panose="020B04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On a waitlist for lab and receive notification of eligibility to register </a:t>
            </a:r>
            <a:b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[48 hours until drop/add, then 24 hours] for the lab. If lecture is full, </a:t>
            </a:r>
            <a:r>
              <a:rPr lang="en-US" sz="2800" dirty="0">
                <a:solidFill>
                  <a:srgbClr val="FFC000"/>
                </a:solidFill>
                <a:latin typeface="Swis721 LtCn BT" panose="020B0406020202030204" pitchFamily="34" charset="0"/>
              </a:rPr>
              <a:t>contact NAMS office for an override</a:t>
            </a:r>
          </a:p>
          <a:p>
            <a:endParaRPr lang="en-US" sz="2800" dirty="0">
              <a:solidFill>
                <a:srgbClr val="00B050"/>
              </a:solidFill>
              <a:latin typeface="Swis721 LtCn BT" panose="020B04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If need </a:t>
            </a:r>
            <a:r>
              <a:rPr lang="en-US" sz="2800" dirty="0">
                <a:solidFill>
                  <a:srgbClr val="FFC000"/>
                </a:solidFill>
                <a:latin typeface="Swis721 LtCn BT" panose="020B0406020202030204" pitchFamily="34" charset="0"/>
              </a:rPr>
              <a:t>permission of instructor (POI), contact the professor directly </a:t>
            </a:r>
            <a:r>
              <a:rPr lang="en-US" dirty="0">
                <a:latin typeface="Swis721 LtCn BT" panose="020B0406020202030204" pitchFamily="34" charset="0"/>
              </a:rPr>
              <a:t>-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8ADAD-9975-4791-B951-F331D0A965DD}"/>
              </a:ext>
            </a:extLst>
          </p:cNvPr>
          <p:cNvSpPr txBox="1"/>
          <p:nvPr/>
        </p:nvSpPr>
        <p:spPr>
          <a:xfrm>
            <a:off x="279400" y="621725"/>
            <a:ext cx="742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wis721 Hv BT" panose="020B0804020202020204" pitchFamily="34" charset="0"/>
              </a:rPr>
              <a:t>Common issues with registration: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00C74-5FC6-4970-90BE-318E1E0F991B}"/>
              </a:ext>
            </a:extLst>
          </p:cNvPr>
          <p:cNvSpPr txBox="1"/>
          <p:nvPr/>
        </p:nvSpPr>
        <p:spPr>
          <a:xfrm>
            <a:off x="279400" y="5300640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Overrides: Contact Amanda Allen 609.652.4546 or use the override </a:t>
            </a:r>
            <a:r>
              <a:rPr lang="en-US" sz="2800">
                <a:solidFill>
                  <a:schemeClr val="bg1"/>
                </a:solidFill>
                <a:latin typeface="Swis721 LtCn BT" panose="020B0406020202030204" pitchFamily="34" charset="0"/>
              </a:rPr>
              <a:t>form - </a:t>
            </a:r>
            <a:b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Stockton/sciences-math/contact-us</a:t>
            </a:r>
          </a:p>
        </p:txBody>
      </p:sp>
    </p:spTree>
    <p:extLst>
      <p:ext uri="{BB962C8B-B14F-4D97-AF65-F5344CB8AC3E}">
        <p14:creationId xmlns:p14="http://schemas.microsoft.com/office/powerpoint/2010/main" val="416300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EDBB87-0DED-4549-8568-10276E5EE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2133600" cy="2058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89928-F046-46F4-829C-8A2CF97B23E8}"/>
              </a:ext>
            </a:extLst>
          </p:cNvPr>
          <p:cNvSpPr txBox="1"/>
          <p:nvPr/>
        </p:nvSpPr>
        <p:spPr>
          <a:xfrm>
            <a:off x="2971800" y="862548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wis721 Hv BT" panose="020B0804020202020204" pitchFamily="34" charset="0"/>
              </a:rPr>
              <a:t>Learning Management System - Blackboard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F6C3C-3116-447B-A98B-CC76E45FA876}"/>
              </a:ext>
            </a:extLst>
          </p:cNvPr>
          <p:cNvSpPr txBox="1"/>
          <p:nvPr/>
        </p:nvSpPr>
        <p:spPr>
          <a:xfrm>
            <a:off x="3086100" y="22098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Syllabus, content, assignments, course announcements, assignment grades etc. </a:t>
            </a:r>
          </a:p>
          <a:p>
            <a:endParaRPr lang="en-US" altLang="en-US" sz="2400" dirty="0">
              <a:solidFill>
                <a:schemeClr val="bg1"/>
              </a:solidFill>
              <a:latin typeface="Swis721 LtCn BT" panose="020B0406020202030204" pitchFamily="34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Blackboard is a tool that is utilized differently for each of your classes.</a:t>
            </a:r>
          </a:p>
          <a:p>
            <a:endParaRPr lang="en-US" altLang="en-US" sz="2400" b="1" dirty="0">
              <a:solidFill>
                <a:schemeClr val="bg1"/>
              </a:solidFill>
              <a:latin typeface="Swis721 LtCn BT" panose="020B0406020202030204" pitchFamily="34" charset="0"/>
            </a:endParaRPr>
          </a:p>
          <a:p>
            <a:r>
              <a:rPr lang="en-US" altLang="en-US" sz="2400" b="1" dirty="0">
                <a:solidFill>
                  <a:schemeClr val="bg1"/>
                </a:solidFill>
                <a:latin typeface="Swis721 LtCn BT" panose="020B0406020202030204" pitchFamily="34" charset="0"/>
              </a:rPr>
              <a:t>Student tutorials </a:t>
            </a:r>
            <a:r>
              <a:rPr lang="en-US" alt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[</a:t>
            </a: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https://stockton.edu/blackboard-tutorial/student-tutorials/index.html</a:t>
            </a: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]</a:t>
            </a:r>
            <a:r>
              <a:rPr lang="en-US" sz="2400" dirty="0">
                <a:latin typeface="Swis721 LtCn BT" panose="020B040602020203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are accessible 24/7 through the Stockton website.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 </a:t>
            </a:r>
          </a:p>
          <a:p>
            <a:endParaRPr lang="en-US" sz="2400" dirty="0">
              <a:solidFill>
                <a:schemeClr val="bg1"/>
              </a:solidFill>
              <a:latin typeface="Swis721 LtCn BT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8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2B3C2-8D18-414B-8676-DA7FDF4A1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9" t="2809" r="12418" b="22336"/>
          <a:stretch/>
        </p:blipFill>
        <p:spPr>
          <a:xfrm>
            <a:off x="-304800" y="-76201"/>
            <a:ext cx="12573000" cy="7063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67D4D-09AC-4F19-86A9-63C7DA57316F}"/>
              </a:ext>
            </a:extLst>
          </p:cNvPr>
          <p:cNvSpPr/>
          <p:nvPr/>
        </p:nvSpPr>
        <p:spPr>
          <a:xfrm>
            <a:off x="-114300" y="-45828"/>
            <a:ext cx="6096000" cy="70412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9" y="3276600"/>
            <a:ext cx="5612704" cy="762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/>
          <a:p>
            <a:pPr algn="r"/>
            <a:r>
              <a:rPr lang="en-US" sz="2800" dirty="0"/>
              <a:t>All orientation modules need to be completed before your assigned registration day. If you have not completed, please go back and finish.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AE1056-B687-4082-A986-8E0BC68DE8FC}"/>
              </a:ext>
            </a:extLst>
          </p:cNvPr>
          <p:cNvSpPr/>
          <p:nvPr/>
        </p:nvSpPr>
        <p:spPr>
          <a:xfrm>
            <a:off x="-304800" y="4682160"/>
            <a:ext cx="65498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Stockton!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AADB62-C0DC-4C7F-9D96-26E91900D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86" b="-2111"/>
          <a:stretch/>
        </p:blipFill>
        <p:spPr>
          <a:xfrm>
            <a:off x="-190500" y="-152969"/>
            <a:ext cx="12573000" cy="73163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1C5204-70EC-4E2B-8D76-C0367EA1A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249715" y="-76200"/>
            <a:ext cx="6023399" cy="7162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9AB227-2387-4251-9C17-948A948F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247" y="2900149"/>
            <a:ext cx="5334000" cy="105770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r"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600" dirty="0">
                <a:solidFill>
                  <a:schemeClr val="bg1"/>
                </a:solidFill>
                <a:latin typeface="Swis721 LtCn BT" panose="020B0406020202030204" pitchFamily="34" charset="0"/>
              </a:rPr>
              <a:t>After online orientation training modules are complete, the following curriculum guidelines will help choose your courses</a:t>
            </a:r>
          </a:p>
          <a:p>
            <a:pPr marL="0" indent="0" algn="r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n-US" sz="2600" dirty="0">
              <a:solidFill>
                <a:schemeClr val="bg1"/>
              </a:solidFill>
              <a:latin typeface="Swis721 LtCn BT" panose="020B040602020203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050" dirty="0">
                <a:solidFill>
                  <a:schemeClr val="bg1"/>
                </a:solidFill>
                <a:latin typeface="Swis721 LtCn BT" panose="020B040602020203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2E354B-B6B3-4743-B75B-1C327366595F}"/>
              </a:ext>
            </a:extLst>
          </p:cNvPr>
          <p:cNvSpPr txBox="1">
            <a:spLocks/>
          </p:cNvSpPr>
          <p:nvPr/>
        </p:nvSpPr>
        <p:spPr>
          <a:xfrm>
            <a:off x="6881247" y="1744292"/>
            <a:ext cx="4953000" cy="10577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4000" dirty="0">
                <a:solidFill>
                  <a:schemeClr val="bg1"/>
                </a:solidFill>
                <a:latin typeface="Swis721 Hv BT" panose="020B0804020202020204" pitchFamily="34" charset="0"/>
              </a:rPr>
              <a:t>Registering for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303FD4-A70A-42A5-8E8B-1C119DF0CC7A}"/>
              </a:ext>
            </a:extLst>
          </p:cNvPr>
          <p:cNvSpPr txBox="1">
            <a:spLocks/>
          </p:cNvSpPr>
          <p:nvPr/>
        </p:nvSpPr>
        <p:spPr>
          <a:xfrm>
            <a:off x="6470229" y="5212178"/>
            <a:ext cx="5334000" cy="56467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FFC000"/>
                </a:solidFill>
                <a:latin typeface="Swis721 LtCn BT" panose="020B0406020202030204" pitchFamily="34" charset="0"/>
              </a:rPr>
              <a:t>nams-registration@stockton.edu</a:t>
            </a:r>
          </a:p>
        </p:txBody>
      </p:sp>
    </p:spTree>
    <p:extLst>
      <p:ext uri="{BB962C8B-B14F-4D97-AF65-F5344CB8AC3E}">
        <p14:creationId xmlns:p14="http://schemas.microsoft.com/office/powerpoint/2010/main" val="12750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7E2B6B-8D14-4425-AEDA-28D50505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728" y="228600"/>
            <a:ext cx="6592272" cy="9144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EFFFF"/>
                </a:solidFill>
                <a:latin typeface="Swis721 Hv BT" panose="020B0804020202020204" pitchFamily="34" charset="0"/>
              </a:rPr>
              <a:t>Degree 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9AB227-2387-4251-9C17-948A948F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236" y="1447800"/>
            <a:ext cx="7935164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Earn 128 credits for either B.A. or B.S.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Earn at least 32 of the final 48 credits at Stockton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Meet all general studies, at some distance (ASD) and program/major requirements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Earn at least a 2.0 cumulative GPA for all courses taken at Stockton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Earn at least a 2.0 cumulative GPA for </a:t>
            </a:r>
            <a:r>
              <a:rPr lang="en-US" sz="2400" dirty="0">
                <a:solidFill>
                  <a:srgbClr val="FFC000"/>
                </a:solidFill>
                <a:latin typeface="Swis721 LtCn BT" panose="020B0406020202030204" pitchFamily="34" charset="0"/>
              </a:rPr>
              <a:t>all science and math courses </a:t>
            </a: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taken at Stockton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104BF-46B6-4F2C-81C8-BB82C9D1FC6A}"/>
              </a:ext>
            </a:extLst>
          </p:cNvPr>
          <p:cNvGrpSpPr/>
          <p:nvPr/>
        </p:nvGrpSpPr>
        <p:grpSpPr>
          <a:xfrm>
            <a:off x="533400" y="228600"/>
            <a:ext cx="3124200" cy="5831083"/>
            <a:chOff x="344914" y="228600"/>
            <a:chExt cx="3124200" cy="5831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2F4676-41FC-4BF2-8C41-72370E170A2E}"/>
                </a:ext>
              </a:extLst>
            </p:cNvPr>
            <p:cNvGrpSpPr/>
            <p:nvPr/>
          </p:nvGrpSpPr>
          <p:grpSpPr>
            <a:xfrm>
              <a:off x="344914" y="228600"/>
              <a:ext cx="3124200" cy="5831083"/>
              <a:chOff x="3501573" y="3178068"/>
              <a:chExt cx="1340594" cy="2737840"/>
            </a:xfrm>
            <a:effectLst>
              <a:reflection stA="45000" endPos="19000" dist="152400" dir="5400000" sy="-100000" algn="bl" rotWithShape="0"/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78CD379-5253-4CD6-A96E-0E4B6716AF14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769DEB1-5A68-4400-B364-5115861D8895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84CE78F-4088-40D3-924A-F1CF0F57519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5B8D22A-799F-49CF-B4ED-F4D5FB46ACE8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770A13E-8875-4EB7-A180-1256F342430A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71AAC58-6268-4706-8092-397C7916C90F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15BEC50-D700-4EF8-B50D-C2AF8FFB441F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6AA4CFB-7CF7-47B1-855C-526D53F5714C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6A376E7-81DB-4931-BA05-162E4566E12D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EFEB2F7-EC41-42ED-B84A-64B55A1D193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2237319-632A-4FD0-B3B3-ED5644295E47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497B9A-0863-4BDB-A544-FF093E33C35B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F7A40B-3083-47BC-BA4F-2ED38BBC1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125" t="11999" r="27500" b="38682"/>
            <a:stretch/>
          </p:blipFill>
          <p:spPr>
            <a:xfrm>
              <a:off x="688236" y="1143000"/>
              <a:ext cx="2513772" cy="413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58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611" y="384201"/>
            <a:ext cx="5856514" cy="77893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EFFFF"/>
                </a:solidFill>
                <a:latin typeface="Swis721 Hv BT" panose="020B0804020202020204" pitchFamily="34" charset="0"/>
              </a:rPr>
              <a:t>What Classes Should I Register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303" y="1524000"/>
            <a:ext cx="5707269" cy="45603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FRST 1000 level/Developmental  - dependent on your placement testing or SAT/ACT scores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Freshman seminar (GXX 10XX) or transfer seminar (GXX 20XX)  </a:t>
            </a:r>
            <a:r>
              <a:rPr lang="en-US" sz="2000" dirty="0">
                <a:solidFill>
                  <a:srgbClr val="FFC000"/>
                </a:solidFill>
                <a:latin typeface="Swis721 LtCn BT" panose="020B0406020202030204" pitchFamily="34" charset="0"/>
              </a:rPr>
              <a:t>- list available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General Studies G-distribution courses – some taught by NAMS faculty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At some distance courses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Major-related courses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Writing (W) and Quantitative Reasoning (Q) courses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Swis721 LtCn BT" panose="020B0406020202030204" pitchFamily="34" charset="0"/>
              </a:rPr>
              <a:t>AHVI attributes : Arts, Historical Consciousness, Values/Ethics, International/Multicultural )</a:t>
            </a:r>
            <a:endParaRPr lang="en-US" sz="2000" dirty="0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ED2D0-36FB-4BF9-9BFC-418A88DDE0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8" r="19014" b="2793"/>
          <a:stretch/>
        </p:blipFill>
        <p:spPr>
          <a:xfrm>
            <a:off x="5707269" y="-76200"/>
            <a:ext cx="6629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61048F-3612-4D63-8D06-F18564DC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3" y="12192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wis721 Hv BT" panose="020B0804020202020204" pitchFamily="34" charset="0"/>
              </a:rPr>
              <a:t>Math Requirements and Course Placement: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857F5C-6F10-4380-9BFC-D13BAD30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064635"/>
            <a:ext cx="3632688" cy="1574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7086C5-D12E-4985-A588-92080A184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22048"/>
            <a:ext cx="2943225" cy="759352"/>
          </a:xfrm>
          <a:prstGeom prst="rect">
            <a:avLst/>
          </a:prstGeom>
          <a:effectLst>
            <a:glow rad="50800">
              <a:schemeClr val="bg1">
                <a:alpha val="84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04416F-83FA-4EF0-A0E1-739DB664E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1981200" cy="19812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1050A8-B2A8-42A8-B8DF-A0D7E3B1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16" y="1692465"/>
            <a:ext cx="8065634" cy="485254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Intermediate Algebra (GNM 1126) OR</a:t>
            </a:r>
            <a:b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Algebraic Problem Solving (FRST/GNM 2310)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SAT Below 570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ACT Below 24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Accuplacer QAS 256</a:t>
            </a:r>
            <a:br>
              <a:rPr lang="en-US" sz="2200" dirty="0">
                <a:solidFill>
                  <a:schemeClr val="bg1"/>
                </a:solidFill>
                <a:latin typeface="Swis721 LtCn BT" panose="020B0406020202030204" pitchFamily="34" charset="0"/>
              </a:rPr>
            </a:br>
            <a:endParaRPr lang="en-US" dirty="0">
              <a:solidFill>
                <a:schemeClr val="bg1"/>
              </a:solidFill>
              <a:latin typeface="Swis721 LtCn BT" panose="020B0406020202030204" pitchFamily="34" charset="0"/>
            </a:endParaRPr>
          </a:p>
          <a:p>
            <a:pPr marL="0" indent="0">
              <a:lnSpc>
                <a:spcPct val="101000"/>
              </a:lnSpc>
              <a:buNone/>
            </a:pPr>
            <a:r>
              <a:rPr lang="en-US" sz="2600" dirty="0">
                <a:solidFill>
                  <a:schemeClr val="bg1"/>
                </a:solidFill>
                <a:latin typeface="Swis721 LtCn BT" panose="020B0406020202030204" pitchFamily="34" charset="0"/>
              </a:rPr>
              <a:t>Precalculus (MATH 1100)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SAT 570 – 610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ACT 24 – 27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Accuplacer APAA 245 – 275</a:t>
            </a:r>
            <a:br>
              <a:rPr lang="en-US" sz="2200" dirty="0">
                <a:solidFill>
                  <a:schemeClr val="bg1"/>
                </a:solidFill>
                <a:latin typeface="Swis721 LtCn BT" panose="020B0406020202030204" pitchFamily="34" charset="0"/>
              </a:rPr>
            </a:br>
            <a:endParaRPr lang="en-US" dirty="0">
              <a:solidFill>
                <a:schemeClr val="bg1"/>
              </a:solidFill>
              <a:latin typeface="Swis721 LtCn BT" panose="020B0406020202030204" pitchFamily="34" charset="0"/>
            </a:endParaRPr>
          </a:p>
          <a:p>
            <a:pPr marL="0" indent="0">
              <a:lnSpc>
                <a:spcPct val="101000"/>
              </a:lnSpc>
              <a:buNone/>
            </a:pPr>
            <a:r>
              <a:rPr lang="en-US" sz="2600" dirty="0">
                <a:solidFill>
                  <a:schemeClr val="bg1"/>
                </a:solidFill>
                <a:latin typeface="Swis721 LtCn BT" panose="020B0406020202030204" pitchFamily="34" charset="0"/>
              </a:rPr>
              <a:t>Calculus (MATH 2215)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SAT 620 and above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ACT 28 and above</a:t>
            </a:r>
          </a:p>
          <a:p>
            <a:pPr lvl="1">
              <a:lnSpc>
                <a:spcPct val="101000"/>
              </a:lnSpc>
            </a:pPr>
            <a:r>
              <a:rPr lang="en-US" sz="2500" dirty="0">
                <a:solidFill>
                  <a:schemeClr val="bg1"/>
                </a:solidFill>
                <a:latin typeface="Swis721 LtCn BT" panose="020B0406020202030204" pitchFamily="34" charset="0"/>
              </a:rPr>
              <a:t>Accuplacer APAA 276 and above</a:t>
            </a:r>
          </a:p>
          <a:p>
            <a:pPr lvl="1">
              <a:lnSpc>
                <a:spcPct val="101000"/>
              </a:lnSpc>
            </a:pPr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4EE2C-B66C-49D9-BBEE-ACCE43C55F67}"/>
              </a:ext>
            </a:extLst>
          </p:cNvPr>
          <p:cNvSpPr/>
          <p:nvPr/>
        </p:nvSpPr>
        <p:spPr>
          <a:xfrm>
            <a:off x="252333" y="57290"/>
            <a:ext cx="8382000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</a:pPr>
            <a:r>
              <a:rPr lang="en-US" sz="3600" dirty="0">
                <a:solidFill>
                  <a:schemeClr val="bg1"/>
                </a:solidFill>
                <a:latin typeface="Swis721 Hv BT" panose="020B0804020202020204" pitchFamily="34" charset="0"/>
              </a:rPr>
              <a:t>Stockton Is Test Optional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5E1B-583B-4DFF-875F-60010B0FA77C}"/>
              </a:ext>
            </a:extLst>
          </p:cNvPr>
          <p:cNvSpPr txBox="1"/>
          <p:nvPr/>
        </p:nvSpPr>
        <p:spPr>
          <a:xfrm>
            <a:off x="252333" y="547806"/>
            <a:ext cx="6480141" cy="80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Swis721 LtCn BT" panose="020B0406020202030204" pitchFamily="34" charset="0"/>
              </a:rPr>
              <a:t>However, science majors must be </a:t>
            </a:r>
            <a:r>
              <a:rPr lang="en-US" sz="2400" dirty="0">
                <a:solidFill>
                  <a:srgbClr val="FFC000"/>
                </a:solidFill>
                <a:latin typeface="Swis721 LtCn BT" panose="020B0406020202030204" pitchFamily="34" charset="0"/>
              </a:rPr>
              <a:t>“pre-calc ready”</a:t>
            </a:r>
          </a:p>
          <a:p>
            <a:pPr lvl="1">
              <a:lnSpc>
                <a:spcPct val="101000"/>
              </a:lnSpc>
            </a:pPr>
            <a:endParaRPr lang="en-US" sz="1800" dirty="0">
              <a:solidFill>
                <a:schemeClr val="bg1"/>
              </a:solidFill>
              <a:latin typeface="Swis721 LtCn BT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8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FD6E1A8-21CA-4B25-802B-61586B64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30" y="-59971"/>
            <a:ext cx="4712430" cy="7070371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37100" y="-304800"/>
            <a:ext cx="7467600" cy="257457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 dirty="0">
                <a:latin typeface="Swis721 Hv BT" panose="020B0804020202020204" pitchFamily="34" charset="0"/>
              </a:rPr>
              <a:t>Writing and Quantitative Reasoning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614" y="3110613"/>
            <a:ext cx="7326086" cy="1878357"/>
          </a:xfrm>
        </p:spPr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Swis721 LtCn BT" panose="020B0406020202030204" pitchFamily="34" charset="0"/>
              </a:rPr>
              <a:t>Q courses – NAMS curriculum will handle this requirement</a:t>
            </a:r>
          </a:p>
          <a:p>
            <a:pPr marL="0" indent="0">
              <a:buNone/>
              <a:defRPr/>
            </a:pPr>
            <a:br>
              <a:rPr lang="en-US" dirty="0">
                <a:latin typeface="Swis721 LtCn BT" panose="020B0406020202030204" pitchFamily="34" charset="0"/>
              </a:rPr>
            </a:br>
            <a:r>
              <a:rPr lang="en-US" dirty="0">
                <a:latin typeface="Swis721 LtCn BT" panose="020B0406020202030204" pitchFamily="34" charset="0"/>
              </a:rPr>
              <a:t>Freshmen:</a:t>
            </a:r>
          </a:p>
          <a:p>
            <a:pPr marL="0" indent="0">
              <a:buNone/>
              <a:defRPr/>
            </a:pPr>
            <a:r>
              <a:rPr lang="en-US" dirty="0">
                <a:latin typeface="Swis721 LtCn BT" panose="020B0406020202030204" pitchFamily="34" charset="0"/>
              </a:rPr>
              <a:t>Take </a:t>
            </a:r>
            <a:r>
              <a:rPr lang="en-US" dirty="0">
                <a:solidFill>
                  <a:srgbClr val="FFC000"/>
                </a:solidFill>
                <a:latin typeface="Swis721 LtCn BT" panose="020B0406020202030204" pitchFamily="34" charset="0"/>
              </a:rPr>
              <a:t>one</a:t>
            </a:r>
            <a:r>
              <a:rPr lang="en-US" dirty="0">
                <a:latin typeface="Swis721 LtCn BT" panose="020B040602020203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Swis721 LtCn BT" panose="020B0406020202030204" pitchFamily="34" charset="0"/>
              </a:rPr>
              <a:t>Q1</a:t>
            </a:r>
            <a:r>
              <a:rPr lang="en-US" dirty="0">
                <a:latin typeface="Swis721 LtCn BT" panose="020B0406020202030204" pitchFamily="34" charset="0"/>
              </a:rPr>
              <a:t> course Freshman year and Take </a:t>
            </a:r>
            <a:r>
              <a:rPr lang="en-US" dirty="0">
                <a:solidFill>
                  <a:srgbClr val="FFC000"/>
                </a:solidFill>
                <a:latin typeface="Swis721 LtCn BT" panose="020B0406020202030204" pitchFamily="34" charset="0"/>
              </a:rPr>
              <a:t>one</a:t>
            </a:r>
            <a:r>
              <a:rPr lang="en-US" dirty="0">
                <a:latin typeface="Swis721 LtCn BT" panose="020B040602020203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Swis721 LtCn BT" panose="020B0406020202030204" pitchFamily="34" charset="0"/>
              </a:rPr>
              <a:t>W1</a:t>
            </a:r>
            <a:r>
              <a:rPr lang="en-US" dirty="0">
                <a:latin typeface="Swis721 LtCn BT" panose="020B0406020202030204" pitchFamily="34" charset="0"/>
              </a:rPr>
              <a:t> course Freshman year (no need to take both in the same semester)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76E2E-DDF3-47AD-B5B5-32BB4B258DE0}"/>
              </a:ext>
            </a:extLst>
          </p:cNvPr>
          <p:cNvSpPr/>
          <p:nvPr/>
        </p:nvSpPr>
        <p:spPr>
          <a:xfrm>
            <a:off x="4725932" y="1771844"/>
            <a:ext cx="1752260" cy="547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C40CA-CA8A-412C-85BB-CD7CAD3E4F6D}"/>
              </a:ext>
            </a:extLst>
          </p:cNvPr>
          <p:cNvSpPr/>
          <p:nvPr/>
        </p:nvSpPr>
        <p:spPr>
          <a:xfrm>
            <a:off x="6532707" y="1771844"/>
            <a:ext cx="1752259" cy="56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W1/W2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B7FD0-4218-450C-BE14-B5CBE0AB7366}"/>
              </a:ext>
            </a:extLst>
          </p:cNvPr>
          <p:cNvSpPr/>
          <p:nvPr/>
        </p:nvSpPr>
        <p:spPr>
          <a:xfrm>
            <a:off x="8352181" y="1787321"/>
            <a:ext cx="1752260" cy="559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W1/2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DE98E2-C75C-497A-8D15-8B0CE090285D}"/>
              </a:ext>
            </a:extLst>
          </p:cNvPr>
          <p:cNvSpPr/>
          <p:nvPr/>
        </p:nvSpPr>
        <p:spPr>
          <a:xfrm>
            <a:off x="10171656" y="1771844"/>
            <a:ext cx="1752259" cy="59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W1/W2 </a:t>
            </a:r>
          </a:p>
          <a:p>
            <a:pPr algn="ctr"/>
            <a:r>
              <a:rPr lang="en-US" sz="1800" dirty="0"/>
              <a:t>3000 or above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D925FC-EC6F-4F09-9A36-8C4F59497B0C}"/>
              </a:ext>
            </a:extLst>
          </p:cNvPr>
          <p:cNvSpPr/>
          <p:nvPr/>
        </p:nvSpPr>
        <p:spPr>
          <a:xfrm>
            <a:off x="4737100" y="2391574"/>
            <a:ext cx="1752259" cy="547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Q1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ED445-DF44-4BD6-9176-2AE245B35FF6}"/>
              </a:ext>
            </a:extLst>
          </p:cNvPr>
          <p:cNvSpPr/>
          <p:nvPr/>
        </p:nvSpPr>
        <p:spPr>
          <a:xfrm>
            <a:off x="6545407" y="2379365"/>
            <a:ext cx="1752259" cy="547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Q2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62ED0-DA1E-4896-ACE1-9EB2974504CB}"/>
              </a:ext>
            </a:extLst>
          </p:cNvPr>
          <p:cNvSpPr/>
          <p:nvPr/>
        </p:nvSpPr>
        <p:spPr>
          <a:xfrm>
            <a:off x="8352182" y="2391573"/>
            <a:ext cx="1752259" cy="547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Q1/Q2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87CAF-9911-4C04-BB59-5C3B57423654}"/>
              </a:ext>
            </a:extLst>
          </p:cNvPr>
          <p:cNvSpPr/>
          <p:nvPr/>
        </p:nvSpPr>
        <p:spPr>
          <a:xfrm>
            <a:off x="4878614" y="5091813"/>
            <a:ext cx="6096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100" dirty="0">
                <a:latin typeface="Swis721 LtCn BT" panose="020B0406020202030204" pitchFamily="34" charset="0"/>
              </a:rPr>
              <a:t>Transfer Students:</a:t>
            </a:r>
          </a:p>
          <a:p>
            <a:pPr>
              <a:defRPr/>
            </a:pPr>
            <a:r>
              <a:rPr lang="en-US" sz="2100" dirty="0">
                <a:latin typeface="Swis721 LtCn BT" panose="020B0406020202030204" pitchFamily="34" charset="0"/>
              </a:rPr>
              <a:t>Two W1 &amp; Q1 courses may be transferred in</a:t>
            </a:r>
          </a:p>
          <a:p>
            <a:pPr>
              <a:defRPr/>
            </a:pPr>
            <a:r>
              <a:rPr lang="en-US" sz="2100" dirty="0">
                <a:latin typeface="Swis721 LtCn BT" panose="020B0406020202030204" pitchFamily="34" charset="0"/>
              </a:rPr>
              <a:t>W2 &amp; Q2 courses MUST be taken at Stockton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3">
            <a:extLst>
              <a:ext uri="{FF2B5EF4-FFF2-40B4-BE49-F238E27FC236}">
                <a16:creationId xmlns:a16="http://schemas.microsoft.com/office/drawing/2014/main" id="{82BDE154-D0EB-4880-AD19-076FCFBF1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2" y="1231262"/>
            <a:ext cx="11315698" cy="4331338"/>
          </a:xfrm>
        </p:spPr>
        <p:txBody>
          <a:bodyPr>
            <a:normAutofit lnSpcReduction="10000"/>
          </a:bodyPr>
          <a:lstStyle/>
          <a:p>
            <a:pPr marL="166688" lvl="1" indent="-166688">
              <a:defRPr/>
            </a:pPr>
            <a:r>
              <a:rPr lang="en-US" dirty="0">
                <a:solidFill>
                  <a:schemeClr val="bg1"/>
                </a:solidFill>
                <a:latin typeface="Swis721 BT" panose="020B0504020202020204" pitchFamily="34" charset="0"/>
              </a:rPr>
              <a:t>25% of all the courses taken at Stockton must be General Studies courses – transfer student and freshman admits</a:t>
            </a:r>
          </a:p>
          <a:p>
            <a:pPr marL="0" lvl="1" indent="0">
              <a:buNone/>
              <a:defRPr/>
            </a:pPr>
            <a:endParaRPr lang="en-US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Swis721 BT" panose="020B0504020202020204" pitchFamily="34" charset="0"/>
              </a:rPr>
              <a:t>For Students transferring 64 credits or more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80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Swis721 BT" panose="020B0504020202020204" pitchFamily="34" charset="0"/>
              </a:rPr>
              <a:t>General Studies requirement is lowered to 16 credits. </a:t>
            </a:r>
          </a:p>
          <a:p>
            <a:pPr marL="342900" lvl="1" indent="0">
              <a:buNone/>
            </a:pPr>
            <a:endParaRPr lang="en-US" altLang="en-US" sz="200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Swis721 BT" panose="020B0504020202020204" pitchFamily="34" charset="0"/>
              </a:rPr>
              <a:t>The ASD increases from 32 - 48 credits for BA | from 16 to 32 credits for BS 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altLang="en-US" sz="80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marL="342900" lvl="1" indent="0">
              <a:buNone/>
            </a:pPr>
            <a:r>
              <a:rPr lang="en-US" altLang="en-US" sz="2000" dirty="0">
                <a:solidFill>
                  <a:schemeClr val="bg1"/>
                </a:solidFill>
                <a:latin typeface="Swis721 BT" panose="020B0504020202020204" pitchFamily="34" charset="0"/>
              </a:rPr>
              <a:t>	</a:t>
            </a: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BT" panose="020B0504020202020204" pitchFamily="34" charset="0"/>
              </a:rPr>
              <a:t>-Beneficial to students with many transfer credits that will not fulfill program requirements, but can fulfill ASD requirement</a:t>
            </a:r>
          </a:p>
          <a:p>
            <a:pPr marL="342900" lvl="1" indent="0">
              <a:buNone/>
            </a:pPr>
            <a:endParaRPr lang="en-US" altLang="en-US" sz="800" dirty="0">
              <a:solidFill>
                <a:schemeClr val="accent4">
                  <a:lumMod val="60000"/>
                  <a:lumOff val="40000"/>
                </a:schemeClr>
              </a:solidFill>
              <a:latin typeface="Swis721 BT" panose="020B0504020202020204" pitchFamily="34" charset="0"/>
            </a:endParaRPr>
          </a:p>
          <a:p>
            <a:pPr marL="342900" lvl="1" indent="0">
              <a:buNone/>
            </a:pP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BT" panose="020B0504020202020204" pitchFamily="34" charset="0"/>
              </a:rPr>
              <a:t>	-A BA is more flexible for these students than a BS </a:t>
            </a:r>
          </a:p>
          <a:p>
            <a:pPr marL="342900" lvl="1" indent="0">
              <a:buNone/>
            </a:pPr>
            <a:endParaRPr lang="en-US" altLang="en-US" sz="200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lvl="1"/>
            <a:r>
              <a:rPr lang="en-US" altLang="en-US" sz="1900" dirty="0">
                <a:solidFill>
                  <a:schemeClr val="bg1"/>
                </a:solidFill>
                <a:latin typeface="Swis721 BT" panose="020B0504020202020204" pitchFamily="34" charset="0"/>
              </a:rPr>
              <a:t>16 General Studies credits - no requirement to maintain G-course distribution ratios</a:t>
            </a:r>
          </a:p>
          <a:p>
            <a:pPr lvl="1"/>
            <a:endParaRPr lang="en-US" altLang="en-US" sz="80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marL="342900" lvl="1" indent="0">
              <a:buNone/>
            </a:pPr>
            <a:r>
              <a:rPr lang="en-US" altLang="en-US" sz="1900" dirty="0">
                <a:solidFill>
                  <a:schemeClr val="bg1"/>
                </a:solidFill>
                <a:latin typeface="Swis721 BT" panose="020B0504020202020204" pitchFamily="34" charset="0"/>
              </a:rPr>
              <a:t>	</a:t>
            </a:r>
            <a:r>
              <a:rPr lang="en-US" altLang="en-US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BT" panose="020B0504020202020204" pitchFamily="34" charset="0"/>
              </a:rPr>
              <a:t>-</a:t>
            </a: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BT" panose="020B0504020202020204" pitchFamily="34" charset="0"/>
              </a:rPr>
              <a:t>However MUST take one, 4-credit GIS course as a junior or seniors</a:t>
            </a:r>
          </a:p>
          <a:p>
            <a:pPr marL="342900" lvl="1" indent="0">
              <a:buNone/>
            </a:pPr>
            <a:endParaRPr lang="en-US" altLang="en-US" sz="1200" dirty="0"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9DD14-7575-4FF7-B67F-D58DE52B5A4C}"/>
              </a:ext>
            </a:extLst>
          </p:cNvPr>
          <p:cNvSpPr/>
          <p:nvPr/>
        </p:nvSpPr>
        <p:spPr>
          <a:xfrm>
            <a:off x="304800" y="228600"/>
            <a:ext cx="4802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wis721 Hv BT" panose="020B0804020202020204" pitchFamily="34" charset="0"/>
              </a:rPr>
              <a:t>Important Curriculum Rules</a:t>
            </a:r>
          </a:p>
        </p:txBody>
      </p:sp>
    </p:spTree>
    <p:extLst>
      <p:ext uri="{BB962C8B-B14F-4D97-AF65-F5344CB8AC3E}">
        <p14:creationId xmlns:p14="http://schemas.microsoft.com/office/powerpoint/2010/main" val="265061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63CFB-1566-4EA5-816D-C7BE20917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13355" r="39959" b="2858"/>
          <a:stretch/>
        </p:blipFill>
        <p:spPr>
          <a:xfrm>
            <a:off x="-212138" y="-76200"/>
            <a:ext cx="6137288" cy="7086600"/>
          </a:xfrm>
          <a:prstGeom prst="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A09D42-FE0A-4E50-A681-7E365C36CE50}"/>
              </a:ext>
            </a:extLst>
          </p:cNvPr>
          <p:cNvSpPr/>
          <p:nvPr/>
        </p:nvSpPr>
        <p:spPr>
          <a:xfrm flipH="1">
            <a:off x="1905000" y="3220038"/>
            <a:ext cx="2416361" cy="2416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4945DD-48E4-443B-958B-8D85EB528F7E}"/>
              </a:ext>
            </a:extLst>
          </p:cNvPr>
          <p:cNvSpPr/>
          <p:nvPr/>
        </p:nvSpPr>
        <p:spPr>
          <a:xfrm flipH="1">
            <a:off x="258541" y="2309909"/>
            <a:ext cx="1820258" cy="18202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42D5D9-E098-4315-B64B-431D7D102490}"/>
              </a:ext>
            </a:extLst>
          </p:cNvPr>
          <p:cNvSpPr/>
          <p:nvPr/>
        </p:nvSpPr>
        <p:spPr>
          <a:xfrm flipH="1">
            <a:off x="1953850" y="1711306"/>
            <a:ext cx="698295" cy="6982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6B3C7798-933E-42E6-9428-02F64B9444CC}"/>
              </a:ext>
            </a:extLst>
          </p:cNvPr>
          <p:cNvSpPr/>
          <p:nvPr/>
        </p:nvSpPr>
        <p:spPr>
          <a:xfrm flipH="1">
            <a:off x="1127458" y="1191928"/>
            <a:ext cx="542820" cy="5428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EDBB14-526E-4252-A975-8EB42BB348C5}"/>
              </a:ext>
            </a:extLst>
          </p:cNvPr>
          <p:cNvGrpSpPr/>
          <p:nvPr/>
        </p:nvGrpSpPr>
        <p:grpSpPr>
          <a:xfrm>
            <a:off x="1945339" y="4389014"/>
            <a:ext cx="2335685" cy="1047287"/>
            <a:chOff x="527685" y="3321774"/>
            <a:chExt cx="2408845" cy="10472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8B0637-C7D4-4336-A12E-C6992BF64598}"/>
                </a:ext>
              </a:extLst>
            </p:cNvPr>
            <p:cNvSpPr txBox="1"/>
            <p:nvPr/>
          </p:nvSpPr>
          <p:spPr>
            <a:xfrm>
              <a:off x="527685" y="3321774"/>
              <a:ext cx="24088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Arial" pitchFamily="34" charset="0"/>
                  <a:cs typeface="Arial" pitchFamily="34" charset="0"/>
                </a:rPr>
                <a:t>Most courses are </a:t>
              </a:r>
              <a:endParaRPr lang="ko-KR" alt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D8FBF5-ABFB-4603-9307-AE12A98F84CC}"/>
                </a:ext>
              </a:extLst>
            </p:cNvPr>
            <p:cNvSpPr txBox="1"/>
            <p:nvPr/>
          </p:nvSpPr>
          <p:spPr>
            <a:xfrm>
              <a:off x="723854" y="3661175"/>
              <a:ext cx="2059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Arial" pitchFamily="34" charset="0"/>
                  <a:cs typeface="Arial" pitchFamily="34" charset="0"/>
                </a:rPr>
                <a:t>4 Credit Courses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FF4F04-2641-44C9-8D03-8EDCD58D83A6}"/>
              </a:ext>
            </a:extLst>
          </p:cNvPr>
          <p:cNvGrpSpPr/>
          <p:nvPr/>
        </p:nvGrpSpPr>
        <p:grpSpPr>
          <a:xfrm>
            <a:off x="267846" y="3096455"/>
            <a:ext cx="1820257" cy="647457"/>
            <a:chOff x="1798085" y="4247816"/>
            <a:chExt cx="4278598" cy="6474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E8B49F-7886-4C43-B24E-85006FC50F6F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Credit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4DF320-8E25-400E-8E45-49F60BB6FBF3}"/>
                </a:ext>
              </a:extLst>
            </p:cNvPr>
            <p:cNvSpPr txBox="1"/>
            <p:nvPr/>
          </p:nvSpPr>
          <p:spPr>
            <a:xfrm>
              <a:off x="1798085" y="4247816"/>
              <a:ext cx="4278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Some labs are</a:t>
              </a:r>
              <a:endParaRPr lang="ko-KR" alt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965A5EB6-0567-49FE-A39B-99CF7E78D6F5}"/>
              </a:ext>
            </a:extLst>
          </p:cNvPr>
          <p:cNvSpPr>
            <a:spLocks noChangeAspect="1"/>
          </p:cNvSpPr>
          <p:nvPr/>
        </p:nvSpPr>
        <p:spPr>
          <a:xfrm>
            <a:off x="2135550" y="1898933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E6A6B8-5840-4A9E-847A-6DD96CE7DDEC}"/>
              </a:ext>
            </a:extLst>
          </p:cNvPr>
          <p:cNvSpPr txBox="1"/>
          <p:nvPr/>
        </p:nvSpPr>
        <p:spPr>
          <a:xfrm>
            <a:off x="6299509" y="152400"/>
            <a:ext cx="58501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latin typeface="Swis721 Hv BT" panose="020B0804020202020204" pitchFamily="34" charset="0"/>
                <a:cs typeface="Arial" pitchFamily="34" charset="0"/>
              </a:rPr>
              <a:t>Courses with Labs</a:t>
            </a:r>
            <a:endParaRPr lang="ko-KR" altLang="en-US" sz="3600" dirty="0">
              <a:latin typeface="Swis721 Hv BT" panose="020B0804020202020204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30409B-6A54-45E8-A7BF-60BBA4D03739}"/>
              </a:ext>
            </a:extLst>
          </p:cNvPr>
          <p:cNvSpPr txBox="1"/>
          <p:nvPr/>
        </p:nvSpPr>
        <p:spPr>
          <a:xfrm>
            <a:off x="6208722" y="914400"/>
            <a:ext cx="5940911" cy="679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Swis721 LtCn BT" panose="020B0406020202030204" pitchFamily="34" charset="0"/>
                <a:cs typeface="Arial" panose="020B0604020202020204" pitchFamily="34" charset="0"/>
              </a:rPr>
              <a:t>Labs sometimes count for one credit and meet about 2 ½ hours per week</a:t>
            </a:r>
          </a:p>
          <a:p>
            <a:endParaRPr lang="en-US" altLang="ko-KR" sz="1100" dirty="0">
              <a:solidFill>
                <a:srgbClr val="FFC000"/>
              </a:solidFill>
              <a:latin typeface="Swis721 LtCn BT" panose="020B0406020202030204" pitchFamily="34" charset="0"/>
              <a:cs typeface="Arial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FFC000"/>
                </a:solidFill>
                <a:latin typeface="Swis721 LtCn BT" panose="020B0406020202030204" pitchFamily="34" charset="0"/>
                <a:cs typeface="Arial" panose="020B0604020202020204" pitchFamily="34" charset="0"/>
              </a:rPr>
              <a:t>These courses require a lab that is scheduled independently (corequisite or co-req) </a:t>
            </a:r>
          </a:p>
          <a:p>
            <a:pPr marL="658825" lvl="1" indent="-285750"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latin typeface="Swis721 LtCn BT" panose="020B0406020202030204" pitchFamily="34" charset="0"/>
              </a:rPr>
              <a:t>Students wanting to register for closed sections of courses with co-requisite lab should add themselves to the waitlist for the desired LAB section. If you get a lab seat, you will be given a lecture seat. No waitlist on lecture.</a:t>
            </a:r>
          </a:p>
          <a:p>
            <a:pPr lvl="1">
              <a:defRPr/>
            </a:pPr>
            <a:endParaRPr lang="en-US" altLang="ko-KR" sz="1100" dirty="0">
              <a:latin typeface="Swis721 LtCn BT" panose="020B04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900" dirty="0">
                <a:solidFill>
                  <a:srgbClr val="FFC000"/>
                </a:solidFill>
                <a:latin typeface="Swis721 LtCn BT" panose="020B0406020202030204" pitchFamily="34" charset="0"/>
                <a:cs typeface="Arial" pitchFamily="34" charset="0"/>
              </a:rPr>
              <a:t>Some labs are scheduled with the course</a:t>
            </a:r>
          </a:p>
          <a:p>
            <a:pPr>
              <a:defRPr/>
            </a:pPr>
            <a:endParaRPr lang="en-US" altLang="ko-KR" sz="1100" dirty="0">
              <a:solidFill>
                <a:srgbClr val="FFC000"/>
              </a:solidFill>
              <a:latin typeface="Swis721 LtCn BT" panose="020B040602020203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Swis721 LtCn BT" panose="020B0406020202030204" pitchFamily="34" charset="0"/>
                <a:cs typeface="Arial" pitchFamily="34" charset="0"/>
              </a:rPr>
              <a:t>Physics I, II and III meet 4 times a week</a:t>
            </a:r>
            <a:endParaRPr lang="en-US" sz="1900" dirty="0">
              <a:latin typeface="Swis721 LtCn BT" panose="020B0406020202030204" pitchFamily="34" charset="0"/>
            </a:endParaRPr>
          </a:p>
          <a:p>
            <a:pPr lvl="1">
              <a:defRPr/>
            </a:pPr>
            <a:endParaRPr lang="en-US" sz="1050" dirty="0">
              <a:latin typeface="Swis721 LtCn BT" panose="020B04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Swis721 LtCn BT" panose="020B0406020202030204" pitchFamily="34" charset="0"/>
              </a:rPr>
              <a:t>Calculus I, II and III meet 4 times a week 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ko-KR" sz="1100" dirty="0">
              <a:latin typeface="Swis721 LtCn BT" panose="020B0406020202030204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900" dirty="0">
                <a:latin typeface="Swis721 LtCn BT" panose="020B0406020202030204" pitchFamily="34" charset="0"/>
                <a:cs typeface="Arial" pitchFamily="34" charset="0"/>
              </a:rPr>
              <a:t>NAMS freshmen may generally take their first semester:</a:t>
            </a:r>
          </a:p>
          <a:p>
            <a:pPr marL="747713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900" dirty="0">
                <a:latin typeface="Swis721 LtCn BT" panose="020B0406020202030204" pitchFamily="34" charset="0"/>
                <a:cs typeface="Arial" pitchFamily="34" charset="0"/>
              </a:rPr>
              <a:t>Math course (4 credits)</a:t>
            </a:r>
          </a:p>
          <a:p>
            <a:pPr marL="747713" lvl="0" indent="-342900"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Swis721 LtCn BT" panose="020B0406020202030204" pitchFamily="34" charset="0"/>
                <a:cs typeface="Arial" pitchFamily="34" charset="0"/>
              </a:rPr>
              <a:t>Science course with lab (4-5 credits)</a:t>
            </a:r>
          </a:p>
          <a:p>
            <a:pPr marL="747713" lvl="0" indent="-342900"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Swis721 LtCn BT" panose="020B0406020202030204" pitchFamily="34" charset="0"/>
                <a:cs typeface="Arial" pitchFamily="34" charset="0"/>
              </a:rPr>
              <a:t>Second science course with lab (4-5 credits) </a:t>
            </a:r>
          </a:p>
          <a:p>
            <a:pPr marL="747713" lvl="0" indent="-342900"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Swis721 LtCn BT" panose="020B0406020202030204" pitchFamily="34" charset="0"/>
                <a:cs typeface="Arial" pitchFamily="34" charset="0"/>
              </a:rPr>
              <a:t>Freshman seminar or writing course (4 credits)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900" dirty="0">
              <a:latin typeface="Swis721 LtCn BT" panose="020B04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900" dirty="0">
              <a:solidFill>
                <a:srgbClr val="FFC000"/>
              </a:solidFill>
              <a:latin typeface="Swis721 LtCn BT" panose="020B040602020203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Swis721 LtCn BT" panose="020B04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rapezoid 28">
            <a:extLst>
              <a:ext uri="{FF2B5EF4-FFF2-40B4-BE49-F238E27FC236}">
                <a16:creationId xmlns:a16="http://schemas.microsoft.com/office/drawing/2014/main" id="{29642C7D-0A67-478B-B443-B82E102A6717}"/>
              </a:ext>
            </a:extLst>
          </p:cNvPr>
          <p:cNvSpPr>
            <a:spLocks noChangeAspect="1"/>
          </p:cNvSpPr>
          <p:nvPr/>
        </p:nvSpPr>
        <p:spPr>
          <a:xfrm>
            <a:off x="2807876" y="3460875"/>
            <a:ext cx="610610" cy="73999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319D8E"/>
              </a:solidFill>
            </a:endParaRPr>
          </a:p>
        </p:txBody>
      </p:sp>
      <p:sp>
        <p:nvSpPr>
          <p:cNvPr id="44" name="Oval 25">
            <a:extLst>
              <a:ext uri="{FF2B5EF4-FFF2-40B4-BE49-F238E27FC236}">
                <a16:creationId xmlns:a16="http://schemas.microsoft.com/office/drawing/2014/main" id="{26C06A49-7792-4EAE-8E10-AB65352489ED}"/>
              </a:ext>
            </a:extLst>
          </p:cNvPr>
          <p:cNvSpPr>
            <a:spLocks noChangeAspect="1"/>
          </p:cNvSpPr>
          <p:nvPr/>
        </p:nvSpPr>
        <p:spPr>
          <a:xfrm>
            <a:off x="913430" y="2553614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5037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47476B-F23B-4732-99B6-6A4C05BDF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7" b="38225"/>
          <a:stretch/>
        </p:blipFill>
        <p:spPr>
          <a:xfrm>
            <a:off x="-137294" y="-76200"/>
            <a:ext cx="12466587" cy="70103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B0095A-D0D5-4926-97CF-44A2F4A1F7D9}"/>
              </a:ext>
            </a:extLst>
          </p:cNvPr>
          <p:cNvSpPr txBox="1">
            <a:spLocks/>
          </p:cNvSpPr>
          <p:nvPr/>
        </p:nvSpPr>
        <p:spPr>
          <a:xfrm>
            <a:off x="482162" y="1981200"/>
            <a:ext cx="4343400" cy="1524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400" dirty="0">
                <a:solidFill>
                  <a:srgbClr val="FEFFFF"/>
                </a:solidFill>
                <a:latin typeface="Swis721 Hv BT" panose="020B0804020202020204" pitchFamily="34" charset="0"/>
              </a:rPr>
              <a:t>Corequisite </a:t>
            </a:r>
            <a:br>
              <a:rPr lang="en-US" sz="5400" dirty="0">
                <a:solidFill>
                  <a:srgbClr val="FEFFFF"/>
                </a:solidFill>
                <a:latin typeface="Swis721 Hv BT" panose="020B0804020202020204" pitchFamily="34" charset="0"/>
              </a:rPr>
            </a:br>
            <a:r>
              <a:rPr lang="en-US" sz="5400" dirty="0">
                <a:solidFill>
                  <a:srgbClr val="FEFFFF"/>
                </a:solidFill>
                <a:latin typeface="Swis721 Hv BT" panose="020B0804020202020204" pitchFamily="34" charset="0"/>
              </a:rPr>
              <a:t>(Co-Req)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582031-CF0A-457C-9588-EAEA8C5E3BB6}"/>
              </a:ext>
            </a:extLst>
          </p:cNvPr>
          <p:cNvSpPr txBox="1">
            <a:spLocks/>
          </p:cNvSpPr>
          <p:nvPr/>
        </p:nvSpPr>
        <p:spPr>
          <a:xfrm>
            <a:off x="7086600" y="1981200"/>
            <a:ext cx="4343400" cy="14478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400" dirty="0">
                <a:solidFill>
                  <a:srgbClr val="FEFFFF"/>
                </a:solidFill>
                <a:latin typeface="Swis721 Hv BT" panose="020B0804020202020204" pitchFamily="34" charset="0"/>
              </a:rPr>
              <a:t>Prerequisite </a:t>
            </a:r>
            <a:br>
              <a:rPr lang="en-US" sz="5400" dirty="0">
                <a:solidFill>
                  <a:srgbClr val="FEFFFF"/>
                </a:solidFill>
                <a:latin typeface="Swis721 Hv BT" panose="020B0804020202020204" pitchFamily="34" charset="0"/>
              </a:rPr>
            </a:br>
            <a:r>
              <a:rPr lang="en-US" sz="5400" dirty="0">
                <a:solidFill>
                  <a:srgbClr val="FEFFFF"/>
                </a:solidFill>
                <a:latin typeface="Swis721 Hv BT" panose="020B0804020202020204" pitchFamily="34" charset="0"/>
              </a:rPr>
              <a:t>(Pre-Req)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E98EB-550C-4538-BCB6-21803EDA8B81}"/>
              </a:ext>
            </a:extLst>
          </p:cNvPr>
          <p:cNvSpPr txBox="1"/>
          <p:nvPr/>
        </p:nvSpPr>
        <p:spPr>
          <a:xfrm>
            <a:off x="482161" y="3612628"/>
            <a:ext cx="4851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Course or other requirement that a student </a:t>
            </a:r>
            <a:r>
              <a:rPr lang="en-US" sz="2800" b="1" dirty="0">
                <a:solidFill>
                  <a:srgbClr val="FFC000"/>
                </a:solidFill>
                <a:latin typeface="Swis721 LtCn BT" panose="020B0406020202030204" pitchFamily="34" charset="0"/>
              </a:rPr>
              <a:t>must take at the same time </a:t>
            </a: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as another course or requirement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4FEB6-8097-4ECC-AEF7-FE54945BC0FF}"/>
              </a:ext>
            </a:extLst>
          </p:cNvPr>
          <p:cNvSpPr txBox="1"/>
          <p:nvPr/>
        </p:nvSpPr>
        <p:spPr>
          <a:xfrm>
            <a:off x="7086599" y="3612628"/>
            <a:ext cx="4623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Course requirement that a student must take </a:t>
            </a:r>
            <a:r>
              <a:rPr lang="en-US" sz="2800" b="1" dirty="0">
                <a:solidFill>
                  <a:srgbClr val="FFC000"/>
                </a:solidFill>
                <a:latin typeface="Swis721 LtCn BT" panose="020B0406020202030204" pitchFamily="34" charset="0"/>
              </a:rPr>
              <a:t>before</a:t>
            </a: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 another course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5A4312-910D-435C-95CB-8A88F1DF7381}"/>
              </a:ext>
            </a:extLst>
          </p:cNvPr>
          <p:cNvSpPr txBox="1">
            <a:spLocks/>
          </p:cNvSpPr>
          <p:nvPr/>
        </p:nvSpPr>
        <p:spPr>
          <a:xfrm>
            <a:off x="4641631" y="1388394"/>
            <a:ext cx="2628900" cy="342659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0200" dirty="0">
                <a:solidFill>
                  <a:srgbClr val="FEFFFF"/>
                </a:solidFill>
                <a:latin typeface="Swis721 Hv BT" panose="020B0804020202020204" pitchFamily="34" charset="0"/>
              </a:rPr>
              <a:t>vs.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36AA8-BDE0-441A-9DF2-0BED0805840E}"/>
              </a:ext>
            </a:extLst>
          </p:cNvPr>
          <p:cNvSpPr txBox="1"/>
          <p:nvPr/>
        </p:nvSpPr>
        <p:spPr>
          <a:xfrm>
            <a:off x="482162" y="5129293"/>
            <a:ext cx="11405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Prerequisites</a:t>
            </a:r>
            <a:r>
              <a:rPr lang="en-US" sz="2800" b="1" dirty="0">
                <a:solidFill>
                  <a:schemeClr val="bg1"/>
                </a:solidFill>
                <a:latin typeface="Swis721 LtCn BT" panose="020B0406020202030204" pitchFamily="34" charset="0"/>
              </a:rPr>
              <a:t> ARE NOT</a:t>
            </a:r>
            <a:r>
              <a:rPr lang="en-US" sz="2800" dirty="0">
                <a:solidFill>
                  <a:schemeClr val="bg1"/>
                </a:solidFill>
                <a:latin typeface="Swis721 LtCn BT" panose="020B0406020202030204" pitchFamily="34" charset="0"/>
              </a:rPr>
              <a:t> listed in Degree Works. It is your responsible to read course descriptions and ascertain what course requirements are before registering.</a:t>
            </a:r>
          </a:p>
        </p:txBody>
      </p:sp>
    </p:spTree>
    <p:extLst>
      <p:ext uri="{BB962C8B-B14F-4D97-AF65-F5344CB8AC3E}">
        <p14:creationId xmlns:p14="http://schemas.microsoft.com/office/powerpoint/2010/main" val="14343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tockton Powerpoint Templates_Spring 18_Template 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ckton Powerpoint Templates_Spring 18_Template E" id="{4B9DD6DD-50DA-9A44-8A10-80705782CC70}" vid="{8E05E86A-5409-4042-9AF4-4EA615AFB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AFC026990334A88DCCC65FF8E8F12" ma:contentTypeVersion="12" ma:contentTypeDescription="Create a new document." ma:contentTypeScope="" ma:versionID="55754909aa95c894115d8331521b5b02">
  <xsd:schema xmlns:xsd="http://www.w3.org/2001/XMLSchema" xmlns:xs="http://www.w3.org/2001/XMLSchema" xmlns:p="http://schemas.microsoft.com/office/2006/metadata/properties" xmlns:ns1="http://schemas.microsoft.com/sharepoint/v3" xmlns:ns3="38ede152-89fc-4d99-93f8-dc2290cd7953" targetNamespace="http://schemas.microsoft.com/office/2006/metadata/properties" ma:root="true" ma:fieldsID="754544d3e0ae78192d9f524078552e83" ns1:_="" ns3:_="">
    <xsd:import namespace="http://schemas.microsoft.com/sharepoint/v3"/>
    <xsd:import namespace="38ede152-89fc-4d99-93f8-dc2290cd7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de152-89fc-4d99-93f8-dc2290cd7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8A141-81A2-4A2C-8D97-227B793BE474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38ede152-89fc-4d99-93f8-dc2290cd7953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DCA93C-8AD7-4BC6-8219-FAEA2C50F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418AC-8157-416C-8DF4-361216626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ede152-89fc-4d99-93f8-dc2290cd79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Stockton Powerpoint Templates_Spring 18_Template D</Template>
  <TotalTime>4764</TotalTime>
  <Words>652</Words>
  <Application>Microsoft Office PowerPoint</Application>
  <PresentationFormat>Widescreen</PresentationFormat>
  <Paragraphs>123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Swis721 BT</vt:lpstr>
      <vt:lpstr>Swis721 Hv BT</vt:lpstr>
      <vt:lpstr>Swis721 Lt BT Light</vt:lpstr>
      <vt:lpstr>Swis721 LtCn BT</vt:lpstr>
      <vt:lpstr>Wingdings</vt:lpstr>
      <vt:lpstr>Stockton Powerpoint Templates_Spring 18_Template D</vt:lpstr>
      <vt:lpstr>New Student Orientation  at Stockton University</vt:lpstr>
      <vt:lpstr>PowerPoint Presentation</vt:lpstr>
      <vt:lpstr>Degree Requirements</vt:lpstr>
      <vt:lpstr>What Classes Should I Register For?</vt:lpstr>
      <vt:lpstr>Math Requirements and Course Placement:</vt:lpstr>
      <vt:lpstr>Writing and Quantitative Reasoning Requirement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orientation modules need to be completed before your assigned registration day. If you have not completed, please go back and finish.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Orientation at  Stockton University</dc:title>
  <dc:creator>Allen, Amanda</dc:creator>
  <cp:lastModifiedBy>Sicknick, Adriane</cp:lastModifiedBy>
  <cp:revision>251</cp:revision>
  <dcterms:created xsi:type="dcterms:W3CDTF">2019-06-21T19:20:27Z</dcterms:created>
  <dcterms:modified xsi:type="dcterms:W3CDTF">2020-06-08T20:15:00Z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0x0101004C7AFC026990334A88DCCC65FF8E8F12</vt:lpwstr>
  </property>
</Properties>
</file>